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F9E6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132" autoAdjust="0"/>
    <p:restoredTop sz="94660"/>
  </p:normalViewPr>
  <p:slideViewPr>
    <p:cSldViewPr>
      <p:cViewPr>
        <p:scale>
          <a:sx n="70" d="100"/>
          <a:sy n="70" d="100"/>
        </p:scale>
        <p:origin x="-1296" y="-125"/>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2015/11/24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2015/11/24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2015/11/24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EF858CD-F03F-4809-8826-7A05E2FBD99F}" type="datetimeFigureOut">
              <a:rPr lang="zh-CN" altLang="en-US" smtClean="0"/>
              <a:pPr/>
              <a:t>2015/11/24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891D-BC49-4A40-8304-C4DA627F6200}"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EF858CD-F03F-4809-8826-7A05E2FBD99F}" type="datetimeFigureOut">
              <a:rPr lang="zh-CN" altLang="en-US" smtClean="0"/>
              <a:pPr/>
              <a:t>2015/11/24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891D-BC49-4A40-8304-C4DA627F6200}"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EF858CD-F03F-4809-8826-7A05E2FBD99F}" type="datetimeFigureOut">
              <a:rPr lang="zh-CN" altLang="en-US" smtClean="0"/>
              <a:pPr/>
              <a:t>2015/11/24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891D-BC49-4A40-8304-C4DA627F6200}"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EF858CD-F03F-4809-8826-7A05E2FBD99F}" type="datetimeFigureOut">
              <a:rPr lang="zh-CN" altLang="en-US" smtClean="0"/>
              <a:pPr/>
              <a:t>2015/11/24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8891D-BC49-4A40-8304-C4DA627F6200}"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EF858CD-F03F-4809-8826-7A05E2FBD99F}" type="datetimeFigureOut">
              <a:rPr lang="zh-CN" altLang="en-US" smtClean="0"/>
              <a:pPr/>
              <a:t>2015/11/24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08891D-BC49-4A40-8304-C4DA627F6200}"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EF858CD-F03F-4809-8826-7A05E2FBD99F}" type="datetimeFigureOut">
              <a:rPr lang="zh-CN" altLang="en-US" smtClean="0"/>
              <a:pPr/>
              <a:t>2015/11/24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08891D-BC49-4A40-8304-C4DA627F6200}"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F858CD-F03F-4809-8826-7A05E2FBD99F}" type="datetimeFigureOut">
              <a:rPr lang="zh-CN" altLang="en-US" smtClean="0"/>
              <a:pPr/>
              <a:t>2015/11/24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408891D-BC49-4A40-8304-C4DA627F6200}"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EF858CD-F03F-4809-8826-7A05E2FBD99F}" type="datetimeFigureOut">
              <a:rPr lang="zh-CN" altLang="en-US" smtClean="0"/>
              <a:pPr/>
              <a:t>2015/11/24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8891D-BC49-4A40-8304-C4DA627F6200}"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2015/11/24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EF858CD-F03F-4809-8826-7A05E2FBD99F}" type="datetimeFigureOut">
              <a:rPr lang="zh-CN" altLang="en-US" smtClean="0"/>
              <a:pPr/>
              <a:t>2015/11/24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08891D-BC49-4A40-8304-C4DA627F6200}"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EF858CD-F03F-4809-8826-7A05E2FBD99F}" type="datetimeFigureOut">
              <a:rPr lang="zh-CN" altLang="en-US" smtClean="0"/>
              <a:pPr/>
              <a:t>2015/11/24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891D-BC49-4A40-8304-C4DA627F6200}"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EF858CD-F03F-4809-8826-7A05E2FBD99F}" type="datetimeFigureOut">
              <a:rPr lang="zh-CN" altLang="en-US" smtClean="0"/>
              <a:pPr/>
              <a:t>2015/11/24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08891D-BC49-4A40-8304-C4DA627F6200}"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85A19F0-932F-42D5-94FF-F550A72C9421}" type="datetimeFigureOut">
              <a:rPr lang="zh-CN" altLang="en-US" smtClean="0"/>
              <a:pPr/>
              <a:t>2015/11/24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3EDFE13-FF90-4FF3-AF7B-F121FE341896}"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85A19F0-932F-42D5-94FF-F550A72C9421}" type="datetimeFigureOut">
              <a:rPr lang="zh-CN" altLang="en-US" smtClean="0"/>
              <a:pPr/>
              <a:t>2015/11/24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3EDFE13-FF90-4FF3-AF7B-F121FE341896}"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85A19F0-932F-42D5-94FF-F550A72C9421}" type="datetimeFigureOut">
              <a:rPr lang="zh-CN" altLang="en-US" smtClean="0"/>
              <a:pPr/>
              <a:t>2015/11/24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3EDFE13-FF90-4FF3-AF7B-F121FE341896}"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85A19F0-932F-42D5-94FF-F550A72C9421}" type="datetimeFigureOut">
              <a:rPr lang="zh-CN" altLang="en-US" smtClean="0"/>
              <a:pPr/>
              <a:t>2015/11/24</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33EDFE13-FF90-4FF3-AF7B-F121FE341896}"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585A19F0-932F-42D5-94FF-F550A72C9421}" type="datetimeFigureOut">
              <a:rPr lang="zh-CN" altLang="en-US" smtClean="0"/>
              <a:pPr/>
              <a:t>2015/11/24</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33EDFE13-FF90-4FF3-AF7B-F121FE341896}"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585A19F0-932F-42D5-94FF-F550A72C9421}" type="datetimeFigureOut">
              <a:rPr lang="zh-CN" altLang="en-US" smtClean="0"/>
              <a:pPr/>
              <a:t>2015/11/24</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33EDFE13-FF90-4FF3-AF7B-F121FE341896}" type="slidenum">
              <a:rPr lang="zh-CN" altLang="en-US" smtClean="0"/>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585A19F0-932F-42D5-94FF-F550A72C9421}" type="datetimeFigureOut">
              <a:rPr lang="zh-CN" altLang="en-US" smtClean="0"/>
              <a:pPr/>
              <a:t>2015/11/24</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33EDFE13-FF90-4FF3-AF7B-F121FE34189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2015/11/24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85A19F0-932F-42D5-94FF-F550A72C9421}" type="datetimeFigureOut">
              <a:rPr lang="zh-CN" altLang="en-US" smtClean="0"/>
              <a:pPr/>
              <a:t>2015/11/24</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33EDFE13-FF90-4FF3-AF7B-F121FE341896}" type="slidenum">
              <a:rPr lang="zh-CN" altLang="en-US" smtClean="0"/>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85A19F0-932F-42D5-94FF-F550A72C9421}" type="datetimeFigureOut">
              <a:rPr lang="zh-CN" altLang="en-US" smtClean="0"/>
              <a:pPr/>
              <a:t>2015/11/24</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33EDFE13-FF90-4FF3-AF7B-F121FE341896}" type="slidenum">
              <a:rPr lang="zh-CN" altLang="en-US" smtClean="0"/>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85A19F0-932F-42D5-94FF-F550A72C9421}" type="datetimeFigureOut">
              <a:rPr lang="zh-CN" altLang="en-US" smtClean="0"/>
              <a:pPr/>
              <a:t>2015/11/24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3EDFE13-FF90-4FF3-AF7B-F121FE341896}" type="slidenum">
              <a:rPr lang="zh-CN" altLang="en-US" smtClean="0"/>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85A19F0-932F-42D5-94FF-F550A72C9421}" type="datetimeFigureOut">
              <a:rPr lang="zh-CN" altLang="en-US" smtClean="0"/>
              <a:pPr/>
              <a:t>2015/11/24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3EDFE13-FF90-4FF3-AF7B-F121FE34189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2015/11/24</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2015/11/24</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2015/11/24</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2015/11/24</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2015/11/24</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2015/11/24</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C:\Users\Libtop\Desktop\PPT.jpg"/>
          <p:cNvPicPr>
            <a:picLocks noChangeAspect="1" noChangeArrowheads="1"/>
          </p:cNvPicPr>
          <p:nvPr userDrawn="1"/>
        </p:nvPicPr>
        <p:blipFill>
          <a:blip r:embed="rId14"/>
          <a:srcRect/>
          <a:stretch>
            <a:fillRect/>
          </a:stretch>
        </p:blipFill>
        <p:spPr bwMode="auto">
          <a:xfrm>
            <a:off x="0" y="0"/>
            <a:ext cx="9144000" cy="6858000"/>
          </a:xfrm>
          <a:prstGeom prst="rect">
            <a:avLst/>
          </a:prstGeom>
          <a:noFill/>
        </p:spPr>
      </p:pic>
      <p:pic>
        <p:nvPicPr>
          <p:cNvPr id="8" name="Picture 1" descr="C:\Users\Libtop\Documents\Tencent Files\2410046007\Image\C2C\6F%)}K$J$HBIINO9PCD6[ZN.jpg"/>
          <p:cNvPicPr>
            <a:picLocks noChangeAspect="1" noChangeArrowheads="1"/>
          </p:cNvPicPr>
          <p:nvPr userDrawn="1"/>
        </p:nvPicPr>
        <p:blipFill>
          <a:blip r:embed="rId15"/>
          <a:srcRect/>
          <a:stretch>
            <a:fillRect/>
          </a:stretch>
        </p:blipFill>
        <p:spPr bwMode="auto">
          <a:xfrm>
            <a:off x="7500958" y="214290"/>
            <a:ext cx="1428728" cy="571502"/>
          </a:xfrm>
          <a:prstGeom prst="rect">
            <a:avLst/>
          </a:prstGeom>
          <a:noFill/>
        </p:spPr>
      </p:pic>
      <p:sp>
        <p:nvSpPr>
          <p:cNvPr id="9" name="标题 1"/>
          <p:cNvSpPr txBox="1">
            <a:spLocks/>
          </p:cNvSpPr>
          <p:nvPr userDrawn="1"/>
        </p:nvSpPr>
        <p:spPr>
          <a:xfrm>
            <a:off x="2143108" y="6416657"/>
            <a:ext cx="5286412" cy="441343"/>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1800" b="1" i="0" u="none" strike="noStrike" kern="1200" cap="none" spc="0" normalizeH="0" baseline="0" noProof="0" smtClean="0">
                <a:ln>
                  <a:noFill/>
                </a:ln>
                <a:solidFill>
                  <a:schemeClr val="tx1"/>
                </a:solidFill>
                <a:effectLst/>
                <a:uLnTx/>
                <a:uFillTx/>
                <a:latin typeface="+mj-lt"/>
                <a:ea typeface="+mj-ea"/>
                <a:cs typeface="+mj-cs"/>
              </a:rPr>
              <a:t>广州联图电子科技有限公司</a:t>
            </a:r>
            <a:endParaRPr kumimoji="0" lang="zh-CN" altLang="en-US" sz="1800" b="1" i="0" u="none" strike="noStrike" kern="1200" cap="none" spc="0" normalizeH="0" baseline="0" noProof="0" dirty="0">
              <a:ln>
                <a:noFill/>
              </a:ln>
              <a:solidFill>
                <a:schemeClr val="tx1"/>
              </a:solidFill>
              <a:effectLst/>
              <a:uLnTx/>
              <a:uFillTx/>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858CD-F03F-4809-8826-7A05E2FBD99F}" type="datetimeFigureOut">
              <a:rPr lang="zh-CN" altLang="en-US" smtClean="0"/>
              <a:pPr/>
              <a:t>2015/11/24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8891D-BC49-4A40-8304-C4DA627F620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714348" y="1357299"/>
            <a:ext cx="7772400" cy="785818"/>
          </a:xfrm>
        </p:spPr>
        <p:txBody>
          <a:bodyPr/>
          <a:lstStyle/>
          <a:p>
            <a:pPr>
              <a:lnSpc>
                <a:spcPct val="150000"/>
              </a:lnSpc>
            </a:pPr>
            <a:r>
              <a:rPr lang="zh-CN" altLang="en-US" sz="3200" b="1" dirty="0" smtClean="0">
                <a:solidFill>
                  <a:srgbClr val="FF0000"/>
                </a:solidFill>
                <a:latin typeface="微软雅黑" pitchFamily="34" charset="-122"/>
                <a:ea typeface="微软雅黑" pitchFamily="34" charset="-122"/>
              </a:rPr>
              <a:t>武汉纺织大学图书馆在线资源使用帮助</a:t>
            </a:r>
            <a:r>
              <a:rPr lang="en-US" altLang="zh-CN" sz="3200" b="1" dirty="0" smtClean="0">
                <a:solidFill>
                  <a:srgbClr val="FF0000"/>
                </a:solidFill>
                <a:latin typeface="微软雅黑" pitchFamily="34" charset="-122"/>
                <a:ea typeface="微软雅黑" pitchFamily="34" charset="-122"/>
              </a:rPr>
              <a:t/>
            </a:r>
            <a:br>
              <a:rPr lang="en-US" altLang="zh-CN" sz="3200" b="1" dirty="0" smtClean="0">
                <a:solidFill>
                  <a:srgbClr val="FF0000"/>
                </a:solidFill>
                <a:latin typeface="微软雅黑" pitchFamily="34" charset="-122"/>
                <a:ea typeface="微软雅黑" pitchFamily="34" charset="-122"/>
              </a:rPr>
            </a:br>
            <a:r>
              <a:rPr lang="zh-CN" altLang="en-US" sz="3200" b="1" dirty="0" smtClean="0">
                <a:solidFill>
                  <a:srgbClr val="FF0000"/>
                </a:solidFill>
                <a:latin typeface="微软雅黑" pitchFamily="34" charset="-122"/>
                <a:ea typeface="微软雅黑" pitchFamily="34" charset="-122"/>
              </a:rPr>
              <a:t>之</a:t>
            </a:r>
            <a:r>
              <a:rPr lang="en-US" altLang="en-US" dirty="0" smtClean="0"/>
              <a:t/>
            </a:r>
            <a:br>
              <a:rPr lang="en-US" altLang="en-US" dirty="0" smtClean="0"/>
            </a:br>
            <a:r>
              <a:rPr lang="en-US" altLang="zh-CN" dirty="0" smtClean="0"/>
              <a:t/>
            </a:r>
            <a:br>
              <a:rPr lang="en-US" altLang="zh-CN" dirty="0" smtClean="0"/>
            </a:br>
            <a:endParaRPr lang="zh-CN" altLang="en-US" dirty="0"/>
          </a:p>
        </p:txBody>
      </p:sp>
      <p:sp>
        <p:nvSpPr>
          <p:cNvPr id="5" name="矩形 4"/>
          <p:cNvSpPr/>
          <p:nvPr/>
        </p:nvSpPr>
        <p:spPr>
          <a:xfrm>
            <a:off x="571472" y="3357562"/>
            <a:ext cx="8133544" cy="1200329"/>
          </a:xfrm>
          <a:prstGeom prst="rect">
            <a:avLst/>
          </a:prstGeom>
          <a:noFill/>
          <a:ln w="0">
            <a:noFill/>
          </a:ln>
          <a:effectLst>
            <a:outerShdw blurRad="50800" dist="50800" dir="5400000" algn="ctr" rotWithShape="0">
              <a:srgbClr val="FF0000"/>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3600" b="1" cap="none" spc="0" dirty="0" smtClean="0">
                <a:ln w="11430"/>
                <a:solidFill>
                  <a:srgbClr val="002060"/>
                </a:solidFill>
                <a:effectLst>
                  <a:outerShdw blurRad="80000" dist="40000" dir="5040000" algn="tl">
                    <a:srgbClr val="000000">
                      <a:alpha val="30000"/>
                    </a:srgbClr>
                  </a:outerShdw>
                </a:effectLst>
              </a:rPr>
              <a:t>联图</a:t>
            </a:r>
            <a:r>
              <a:rPr lang="en-US" altLang="zh-CN" sz="3600" b="1" dirty="0" smtClean="0">
                <a:ln w="11430"/>
                <a:solidFill>
                  <a:srgbClr val="002060"/>
                </a:solidFill>
                <a:effectLst>
                  <a:outerShdw blurRad="80000" dist="40000" dir="5040000" algn="tl">
                    <a:srgbClr val="000000">
                      <a:alpha val="30000"/>
                    </a:srgbClr>
                  </a:outerShdw>
                </a:effectLst>
              </a:rPr>
              <a:t>XOPAC</a:t>
            </a:r>
            <a:r>
              <a:rPr lang="zh-CN" altLang="en-US" sz="3600" b="1" i="1" u="sng" dirty="0" smtClean="0">
                <a:ln w="11430"/>
                <a:solidFill>
                  <a:srgbClr val="002060"/>
                </a:solidFill>
                <a:effectLst>
                  <a:outerShdw blurRad="80000" dist="40000" dir="5040000" algn="tl">
                    <a:srgbClr val="000000">
                      <a:alpha val="30000"/>
                    </a:srgbClr>
                  </a:outerShdw>
                </a:effectLst>
              </a:rPr>
              <a:t>随书光盘</a:t>
            </a:r>
            <a:endParaRPr lang="en-US" altLang="zh-CN" sz="3600" b="1" i="1" u="sng" dirty="0" smtClean="0">
              <a:ln w="11430"/>
              <a:solidFill>
                <a:srgbClr val="002060"/>
              </a:solidFill>
              <a:effectLst>
                <a:outerShdw blurRad="80000" dist="40000" dir="5040000" algn="tl">
                  <a:srgbClr val="000000">
                    <a:alpha val="30000"/>
                  </a:srgbClr>
                </a:outerShdw>
              </a:effectLst>
            </a:endParaRPr>
          </a:p>
          <a:p>
            <a:pPr algn="ctr"/>
            <a:r>
              <a:rPr lang="zh-CN" altLang="en-US" sz="3600" b="1" dirty="0" smtClean="0">
                <a:ln w="11430"/>
                <a:solidFill>
                  <a:srgbClr val="002060"/>
                </a:solidFill>
                <a:effectLst>
                  <a:outerShdw blurRad="80000" dist="40000" dir="5040000" algn="tl">
                    <a:srgbClr val="000000">
                      <a:alpha val="30000"/>
                    </a:srgbClr>
                  </a:outerShdw>
                </a:effectLst>
              </a:rPr>
              <a:t>使用指南</a:t>
            </a:r>
            <a:endParaRPr lang="zh-CN" altLang="en-US" sz="3600" b="1" cap="none" spc="0" dirty="0">
              <a:ln w="11430"/>
              <a:solidFill>
                <a:srgbClr val="00206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标题 1"/>
          <p:cNvSpPr txBox="1">
            <a:spLocks/>
          </p:cNvSpPr>
          <p:nvPr/>
        </p:nvSpPr>
        <p:spPr>
          <a:xfrm>
            <a:off x="152400" y="152400"/>
            <a:ext cx="4991104" cy="7143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000" b="1" i="0" u="sng" strike="noStrike" kern="1200" cap="none" spc="0" normalizeH="0" baseline="0" noProof="0" dirty="0" smtClean="0">
                <a:ln>
                  <a:noFill/>
                </a:ln>
                <a:solidFill>
                  <a:srgbClr val="D60093"/>
                </a:solidFill>
                <a:effectLst/>
                <a:uLnTx/>
                <a:uFillTx/>
                <a:latin typeface="+mj-lt"/>
                <a:ea typeface="+mj-ea"/>
                <a:cs typeface="+mj-cs"/>
              </a:rPr>
              <a:t>使用指南 之 </a:t>
            </a:r>
            <a:r>
              <a:rPr kumimoji="0" lang="zh-CN" altLang="en-US" sz="3000" b="1" i="0" u="sng" strike="noStrike" kern="1200" cap="none" spc="0" normalizeH="0" baseline="0" noProof="0" dirty="0" smtClean="0">
                <a:ln>
                  <a:noFill/>
                </a:ln>
                <a:solidFill>
                  <a:schemeClr val="tx2">
                    <a:lumMod val="75000"/>
                  </a:schemeClr>
                </a:solidFill>
                <a:effectLst/>
                <a:uLnTx/>
                <a:uFillTx/>
                <a:latin typeface="+mj-lt"/>
                <a:ea typeface="+mj-ea"/>
                <a:cs typeface="+mj-cs"/>
              </a:rPr>
              <a:t>光盘下载</a:t>
            </a:r>
            <a:r>
              <a:rPr kumimoji="0" lang="zh-CN" altLang="en-US" sz="3000" b="1" i="0" u="sng" strike="noStrike" kern="1200" cap="none" spc="0" normalizeH="0" baseline="0" noProof="0" dirty="0" smtClean="0">
                <a:ln>
                  <a:noFill/>
                </a:ln>
                <a:solidFill>
                  <a:schemeClr val="bg2">
                    <a:lumMod val="25000"/>
                  </a:schemeClr>
                </a:solidFill>
                <a:effectLst/>
                <a:uLnTx/>
                <a:uFillTx/>
                <a:latin typeface="+mj-lt"/>
                <a:ea typeface="+mj-ea"/>
                <a:cs typeface="+mj-cs"/>
              </a:rPr>
              <a:t>页面</a:t>
            </a:r>
            <a:endParaRPr kumimoji="0" lang="zh-CN" altLang="en-US" sz="3000" b="1" i="0" u="sng" strike="noStrike" kern="1200" cap="none" spc="0" normalizeH="0" baseline="0" noProof="0" dirty="0">
              <a:ln>
                <a:noFill/>
              </a:ln>
              <a:solidFill>
                <a:schemeClr val="bg2">
                  <a:lumMod val="25000"/>
                </a:schemeClr>
              </a:solidFill>
              <a:effectLst/>
              <a:uLnTx/>
              <a:uFillTx/>
              <a:latin typeface="+mj-lt"/>
              <a:ea typeface="+mj-ea"/>
              <a:cs typeface="+mj-cs"/>
            </a:endParaRPr>
          </a:p>
        </p:txBody>
      </p:sp>
      <p:pic>
        <p:nvPicPr>
          <p:cNvPr id="4" name="图片 3"/>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357158" y="1000108"/>
            <a:ext cx="8358246" cy="5214973"/>
          </a:xfrm>
          <a:prstGeom prst="rect">
            <a:avLst/>
          </a:prstGeom>
          <a:noFill/>
          <a:ln>
            <a:solidFill>
              <a:schemeClr val="accent5">
                <a:lumMod val="60000"/>
                <a:lumOff val="40000"/>
              </a:schemeClr>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7158" y="714356"/>
            <a:ext cx="5072098" cy="714380"/>
          </a:xfrm>
        </p:spPr>
        <p:txBody>
          <a:bodyPr/>
          <a:lstStyle/>
          <a:p>
            <a:r>
              <a:rPr lang="zh-CN" altLang="en-US" b="1" u="sng" dirty="0" smtClean="0">
                <a:solidFill>
                  <a:srgbClr val="D60093"/>
                </a:solidFill>
              </a:rPr>
              <a:t>使用指南</a:t>
            </a:r>
            <a:endParaRPr lang="zh-CN" altLang="en-US" b="1" u="sng" dirty="0">
              <a:solidFill>
                <a:srgbClr val="D60093"/>
              </a:solidFill>
            </a:endParaRPr>
          </a:p>
        </p:txBody>
      </p:sp>
      <p:sp>
        <p:nvSpPr>
          <p:cNvPr id="3" name="副标题 2"/>
          <p:cNvSpPr>
            <a:spLocks noGrp="1"/>
          </p:cNvSpPr>
          <p:nvPr>
            <p:ph type="subTitle" idx="1"/>
          </p:nvPr>
        </p:nvSpPr>
        <p:spPr>
          <a:xfrm>
            <a:off x="1142976" y="1857364"/>
            <a:ext cx="7329494" cy="2786082"/>
          </a:xfrm>
          <a:noFill/>
          <a:ln>
            <a:solidFill>
              <a:srgbClr val="FFC000"/>
            </a:solidFill>
          </a:ln>
        </p:spPr>
        <p:txBody>
          <a:bodyPr/>
          <a:lstStyle/>
          <a:p>
            <a:pPr lvl="0"/>
            <a:r>
              <a:rPr lang="zh-CN" altLang="en-US" sz="3500" b="1" i="1" dirty="0" smtClean="0">
                <a:solidFill>
                  <a:schemeClr val="tx2">
                    <a:lumMod val="75000"/>
                  </a:schemeClr>
                </a:solidFill>
                <a:effectLst>
                  <a:outerShdw blurRad="38100" dist="38100" dir="2700000" algn="tl">
                    <a:srgbClr val="000000">
                      <a:alpha val="43137"/>
                    </a:srgbClr>
                  </a:outerShdw>
                </a:effectLst>
              </a:rPr>
              <a:t>五、用户反馈、</a:t>
            </a:r>
            <a:r>
              <a:rPr lang="en-US" altLang="zh-CN" sz="3500" b="1" i="1" dirty="0" smtClean="0">
                <a:solidFill>
                  <a:schemeClr val="tx2">
                    <a:lumMod val="75000"/>
                  </a:schemeClr>
                </a:solidFill>
                <a:effectLst>
                  <a:outerShdw blurRad="38100" dist="38100" dir="2700000" algn="tl">
                    <a:srgbClr val="000000">
                      <a:alpha val="43137"/>
                    </a:srgbClr>
                  </a:outerShdw>
                </a:effectLst>
              </a:rPr>
              <a:t>FAQ</a:t>
            </a:r>
          </a:p>
          <a:p>
            <a:pPr lvl="0" algn="l"/>
            <a:endParaRPr lang="en-US" altLang="zh-CN" sz="2000" dirty="0" smtClean="0">
              <a:solidFill>
                <a:schemeClr val="bg2">
                  <a:lumMod val="25000"/>
                </a:schemeClr>
              </a:solidFill>
            </a:endParaRPr>
          </a:p>
          <a:p>
            <a:pPr algn="l">
              <a:lnSpc>
                <a:spcPct val="150000"/>
              </a:lnSpc>
            </a:pPr>
            <a:r>
              <a:rPr lang="zh-CN" altLang="en-US" sz="2000" b="1" dirty="0" smtClean="0">
                <a:solidFill>
                  <a:schemeClr val="tx2">
                    <a:lumMod val="75000"/>
                  </a:schemeClr>
                </a:solidFill>
              </a:rPr>
              <a:t>读者可以进行问题反馈，以及了解常见问题解决方案。如下图：</a:t>
            </a:r>
            <a:endParaRPr lang="zh-CN" altLang="en-US" sz="20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标题 1"/>
          <p:cNvSpPr txBox="1">
            <a:spLocks/>
          </p:cNvSpPr>
          <p:nvPr/>
        </p:nvSpPr>
        <p:spPr>
          <a:xfrm>
            <a:off x="152400" y="152400"/>
            <a:ext cx="5848360" cy="7143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000" b="1" i="0" u="sng" strike="noStrike" kern="1200" cap="none" spc="0" normalizeH="0" baseline="0" noProof="0" dirty="0" smtClean="0">
                <a:ln>
                  <a:noFill/>
                </a:ln>
                <a:solidFill>
                  <a:srgbClr val="D60093"/>
                </a:solidFill>
                <a:effectLst/>
                <a:uLnTx/>
                <a:uFillTx/>
                <a:latin typeface="+mj-lt"/>
                <a:ea typeface="+mj-ea"/>
                <a:cs typeface="+mj-cs"/>
              </a:rPr>
              <a:t>使用指南 之 </a:t>
            </a:r>
            <a:r>
              <a:rPr kumimoji="0" lang="zh-CN" altLang="en-US" sz="3000" b="1" i="0" u="sng" strike="noStrike" kern="1200" cap="none" spc="0" normalizeH="0" baseline="0" noProof="0" dirty="0" smtClean="0">
                <a:ln>
                  <a:noFill/>
                </a:ln>
                <a:solidFill>
                  <a:schemeClr val="tx2">
                    <a:lumMod val="75000"/>
                  </a:schemeClr>
                </a:solidFill>
                <a:effectLst/>
                <a:uLnTx/>
                <a:uFillTx/>
                <a:latin typeface="+mj-lt"/>
                <a:ea typeface="+mj-ea"/>
                <a:cs typeface="+mj-cs"/>
              </a:rPr>
              <a:t>用户反馈、</a:t>
            </a:r>
            <a:r>
              <a:rPr kumimoji="0" lang="en-US" altLang="zh-CN" sz="3000" b="1" i="0" u="sng" strike="noStrike" kern="1200" cap="none" spc="0" normalizeH="0" baseline="0" noProof="0" dirty="0" smtClean="0">
                <a:ln>
                  <a:noFill/>
                </a:ln>
                <a:solidFill>
                  <a:schemeClr val="tx2">
                    <a:lumMod val="75000"/>
                  </a:schemeClr>
                </a:solidFill>
                <a:effectLst/>
                <a:uLnTx/>
                <a:uFillTx/>
                <a:latin typeface="+mj-lt"/>
                <a:ea typeface="+mj-ea"/>
                <a:cs typeface="+mj-cs"/>
              </a:rPr>
              <a:t>FAQ</a:t>
            </a:r>
            <a:r>
              <a:rPr kumimoji="0" lang="zh-CN" altLang="en-US" sz="3000" b="1" i="0" u="sng" strike="noStrike" kern="1200" cap="none" spc="0" normalizeH="0" baseline="0" noProof="0" dirty="0" smtClean="0">
                <a:ln>
                  <a:noFill/>
                </a:ln>
                <a:solidFill>
                  <a:schemeClr val="tx2">
                    <a:lumMod val="75000"/>
                  </a:schemeClr>
                </a:solidFill>
                <a:effectLst/>
                <a:uLnTx/>
                <a:uFillTx/>
                <a:latin typeface="+mj-lt"/>
                <a:ea typeface="+mj-ea"/>
                <a:cs typeface="+mj-cs"/>
              </a:rPr>
              <a:t>页面</a:t>
            </a:r>
            <a:endParaRPr kumimoji="0" lang="zh-CN" altLang="en-US" sz="3000" b="1" i="0" u="sng" strike="noStrike" kern="1200" cap="none" spc="0" normalizeH="0" baseline="0" noProof="0" dirty="0">
              <a:ln>
                <a:noFill/>
              </a:ln>
              <a:solidFill>
                <a:schemeClr val="tx2">
                  <a:lumMod val="75000"/>
                </a:schemeClr>
              </a:solidFill>
              <a:effectLst/>
              <a:uLnTx/>
              <a:uFillTx/>
              <a:latin typeface="+mj-lt"/>
              <a:ea typeface="+mj-ea"/>
              <a:cs typeface="+mj-cs"/>
            </a:endParaRPr>
          </a:p>
        </p:txBody>
      </p:sp>
      <p:pic>
        <p:nvPicPr>
          <p:cNvPr id="5" name="图片 4"/>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428596" y="928670"/>
            <a:ext cx="8215370" cy="2143140"/>
          </a:xfrm>
          <a:prstGeom prst="rect">
            <a:avLst/>
          </a:prstGeom>
          <a:noFill/>
          <a:ln>
            <a:solidFill>
              <a:schemeClr val="accent5">
                <a:lumMod val="60000"/>
                <a:lumOff val="40000"/>
              </a:schemeClr>
            </a:solidFill>
          </a:ln>
        </p:spPr>
      </p:pic>
      <p:pic>
        <p:nvPicPr>
          <p:cNvPr id="6" name="图片 5"/>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285720" y="3286124"/>
            <a:ext cx="3643338" cy="2714644"/>
          </a:xfrm>
          <a:prstGeom prst="rect">
            <a:avLst/>
          </a:prstGeom>
          <a:noFill/>
          <a:ln>
            <a:solidFill>
              <a:schemeClr val="accent5">
                <a:lumMod val="60000"/>
                <a:lumOff val="40000"/>
              </a:schemeClr>
            </a:solidFill>
          </a:ln>
        </p:spPr>
      </p:pic>
      <p:pic>
        <p:nvPicPr>
          <p:cNvPr id="7" name="图片 6"/>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4071934" y="3357562"/>
            <a:ext cx="4786346" cy="2571768"/>
          </a:xfrm>
          <a:prstGeom prst="rect">
            <a:avLst/>
          </a:prstGeom>
          <a:noFill/>
          <a:ln>
            <a:solidFill>
              <a:schemeClr val="accent5">
                <a:lumMod val="60000"/>
                <a:lumOff val="40000"/>
              </a:schemeClr>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7158" y="714356"/>
            <a:ext cx="5072098" cy="714380"/>
          </a:xfrm>
        </p:spPr>
        <p:txBody>
          <a:bodyPr/>
          <a:lstStyle/>
          <a:p>
            <a:r>
              <a:rPr lang="zh-CN" altLang="en-US" b="1" u="sng" dirty="0" smtClean="0">
                <a:solidFill>
                  <a:srgbClr val="D60093"/>
                </a:solidFill>
              </a:rPr>
              <a:t>产品简介</a:t>
            </a:r>
            <a:endParaRPr lang="zh-CN" altLang="en-US" u="sng" dirty="0">
              <a:solidFill>
                <a:srgbClr val="D60093"/>
              </a:solidFill>
            </a:endParaRPr>
          </a:p>
        </p:txBody>
      </p:sp>
      <p:sp>
        <p:nvSpPr>
          <p:cNvPr id="3" name="副标题 2"/>
          <p:cNvSpPr>
            <a:spLocks noGrp="1"/>
          </p:cNvSpPr>
          <p:nvPr>
            <p:ph type="subTitle" idx="1"/>
          </p:nvPr>
        </p:nvSpPr>
        <p:spPr>
          <a:xfrm>
            <a:off x="1142976" y="1857364"/>
            <a:ext cx="7329494" cy="3429024"/>
          </a:xfrm>
          <a:noFill/>
          <a:ln>
            <a:solidFill>
              <a:srgbClr val="FFC000"/>
            </a:solidFill>
          </a:ln>
        </p:spPr>
        <p:txBody>
          <a:bodyPr/>
          <a:lstStyle/>
          <a:p>
            <a:pPr algn="l">
              <a:lnSpc>
                <a:spcPct val="150000"/>
              </a:lnSpc>
            </a:pPr>
            <a:r>
              <a:rPr lang="zh-CN" altLang="en-US" sz="2000" b="1" dirty="0" smtClean="0">
                <a:solidFill>
                  <a:schemeClr val="tx2">
                    <a:lumMod val="75000"/>
                  </a:schemeClr>
                </a:solidFill>
              </a:rPr>
              <a:t>联图非书资源（随书光盘）云服务，采用最先进的云计算及高效运营模式，实现对图书馆现有</a:t>
            </a:r>
            <a:r>
              <a:rPr lang="en-US" sz="2000" b="1" dirty="0" smtClean="0">
                <a:solidFill>
                  <a:schemeClr val="tx2">
                    <a:lumMod val="75000"/>
                  </a:schemeClr>
                </a:solidFill>
              </a:rPr>
              <a:t>OPAC</a:t>
            </a:r>
            <a:r>
              <a:rPr lang="zh-CN" altLang="en-US" sz="2000" b="1" dirty="0" smtClean="0">
                <a:solidFill>
                  <a:schemeClr val="tx2">
                    <a:lumMod val="75000"/>
                  </a:schemeClr>
                </a:solidFill>
              </a:rPr>
              <a:t>的智能扩展，在现有</a:t>
            </a:r>
            <a:r>
              <a:rPr lang="en-US" sz="2000" b="1" dirty="0" smtClean="0">
                <a:solidFill>
                  <a:schemeClr val="tx2">
                    <a:lumMod val="75000"/>
                  </a:schemeClr>
                </a:solidFill>
              </a:rPr>
              <a:t>OPAC</a:t>
            </a:r>
            <a:r>
              <a:rPr lang="zh-CN" altLang="en-US" sz="2000" b="1" dirty="0" smtClean="0">
                <a:solidFill>
                  <a:schemeClr val="tx2">
                    <a:lumMod val="75000"/>
                  </a:schemeClr>
                </a:solidFill>
              </a:rPr>
              <a:t>书目详细信息页面中智能显示覆盖馆藏的随书光盘等非书资源请求及下载链接，所见即所得，改变传统的先下载后使用的方式，读者无需安装任何软件或插件，点击即可直接在浏览器内实现非书资源请求、查看、检索、浏览、收听、点播、下载、反馈、统计等多种功能，即时替代传统的随书光盘网络服务。</a:t>
            </a:r>
          </a:p>
          <a:p>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7158" y="714356"/>
            <a:ext cx="5072098" cy="714380"/>
          </a:xfrm>
        </p:spPr>
        <p:txBody>
          <a:bodyPr/>
          <a:lstStyle/>
          <a:p>
            <a:r>
              <a:rPr lang="zh-CN" altLang="en-US" b="1" u="sng" dirty="0" smtClean="0">
                <a:solidFill>
                  <a:srgbClr val="D60093"/>
                </a:solidFill>
              </a:rPr>
              <a:t>使用指南</a:t>
            </a:r>
            <a:endParaRPr lang="zh-CN" altLang="en-US" b="1" u="sng" dirty="0">
              <a:solidFill>
                <a:srgbClr val="D60093"/>
              </a:solidFill>
            </a:endParaRPr>
          </a:p>
        </p:txBody>
      </p:sp>
      <p:sp>
        <p:nvSpPr>
          <p:cNvPr id="3" name="副标题 2"/>
          <p:cNvSpPr>
            <a:spLocks noGrp="1"/>
          </p:cNvSpPr>
          <p:nvPr>
            <p:ph type="subTitle" idx="1"/>
          </p:nvPr>
        </p:nvSpPr>
        <p:spPr>
          <a:xfrm>
            <a:off x="1142976" y="1857364"/>
            <a:ext cx="7329494" cy="2786082"/>
          </a:xfrm>
          <a:noFill/>
          <a:ln>
            <a:solidFill>
              <a:srgbClr val="FFC000"/>
            </a:solidFill>
          </a:ln>
        </p:spPr>
        <p:txBody>
          <a:bodyPr/>
          <a:lstStyle/>
          <a:p>
            <a:pPr lvl="0"/>
            <a:r>
              <a:rPr lang="zh-CN" altLang="en-US" sz="3500" b="1" i="1" dirty="0" smtClean="0">
                <a:solidFill>
                  <a:schemeClr val="tx2">
                    <a:lumMod val="75000"/>
                  </a:schemeClr>
                </a:solidFill>
                <a:effectLst>
                  <a:outerShdw blurRad="38100" dist="38100" dir="2700000" algn="tl">
                    <a:srgbClr val="000000">
                      <a:alpha val="43137"/>
                    </a:srgbClr>
                  </a:outerShdw>
                </a:effectLst>
              </a:rPr>
              <a:t>一、书目查询</a:t>
            </a:r>
            <a:endParaRPr lang="en-US" altLang="zh-CN" sz="3500" b="1" i="1" dirty="0" smtClean="0">
              <a:solidFill>
                <a:schemeClr val="tx2">
                  <a:lumMod val="75000"/>
                </a:schemeClr>
              </a:solidFill>
              <a:effectLst>
                <a:outerShdw blurRad="38100" dist="38100" dir="2700000" algn="tl">
                  <a:srgbClr val="000000">
                    <a:alpha val="43137"/>
                  </a:srgbClr>
                </a:outerShdw>
              </a:effectLst>
            </a:endParaRPr>
          </a:p>
          <a:p>
            <a:pPr lvl="0"/>
            <a:endParaRPr lang="en-US" altLang="zh-CN" sz="2000" b="1" dirty="0" smtClean="0">
              <a:solidFill>
                <a:schemeClr val="tx2">
                  <a:lumMod val="75000"/>
                </a:schemeClr>
              </a:solidFill>
            </a:endParaRPr>
          </a:p>
          <a:p>
            <a:pPr lvl="0" algn="l">
              <a:lnSpc>
                <a:spcPct val="150000"/>
              </a:lnSpc>
            </a:pPr>
            <a:r>
              <a:rPr lang="zh-CN" altLang="en-US" sz="2000" b="1" dirty="0" smtClean="0">
                <a:solidFill>
                  <a:schemeClr val="tx2">
                    <a:lumMod val="75000"/>
                  </a:schemeClr>
                </a:solidFill>
              </a:rPr>
              <a:t>进入图书馆首页进行书目检索，以“</a:t>
            </a:r>
            <a:r>
              <a:rPr lang="en-US" sz="2000" b="1" dirty="0" smtClean="0">
                <a:solidFill>
                  <a:schemeClr val="tx2">
                    <a:lumMod val="75000"/>
                  </a:schemeClr>
                </a:solidFill>
              </a:rPr>
              <a:t>Java Web</a:t>
            </a:r>
            <a:r>
              <a:rPr lang="zh-CN" altLang="en-US" sz="2000" b="1" dirty="0" smtClean="0">
                <a:solidFill>
                  <a:schemeClr val="tx2">
                    <a:lumMod val="75000"/>
                  </a:schemeClr>
                </a:solidFill>
              </a:rPr>
              <a:t>”为例点击“检索”，点击检索结果中的书名即可打开书目详细信息，以</a:t>
            </a:r>
            <a:r>
              <a:rPr lang="en-US" altLang="zh-CN" sz="2000" b="1" dirty="0" smtClean="0">
                <a:solidFill>
                  <a:schemeClr val="tx2">
                    <a:lumMod val="75000"/>
                  </a:schemeClr>
                </a:solidFill>
              </a:rPr>
              <a:t>《</a:t>
            </a:r>
            <a:r>
              <a:rPr lang="en-US" sz="2000" b="1" dirty="0" smtClean="0">
                <a:solidFill>
                  <a:schemeClr val="tx2">
                    <a:lumMod val="75000"/>
                  </a:schemeClr>
                </a:solidFill>
              </a:rPr>
              <a:t>Java Web</a:t>
            </a:r>
            <a:r>
              <a:rPr lang="zh-CN" altLang="en-US" sz="2000" b="1" dirty="0" smtClean="0">
                <a:solidFill>
                  <a:schemeClr val="tx2">
                    <a:lumMod val="75000"/>
                  </a:schemeClr>
                </a:solidFill>
              </a:rPr>
              <a:t>整合开发实战</a:t>
            </a:r>
            <a:r>
              <a:rPr lang="en-US" altLang="zh-CN" sz="2000" b="1" dirty="0" smtClean="0">
                <a:solidFill>
                  <a:schemeClr val="tx2">
                    <a:lumMod val="75000"/>
                  </a:schemeClr>
                </a:solidFill>
              </a:rPr>
              <a:t>》</a:t>
            </a:r>
            <a:r>
              <a:rPr lang="zh-CN" altLang="en-US" sz="2000" b="1" dirty="0" smtClean="0">
                <a:solidFill>
                  <a:schemeClr val="tx2">
                    <a:lumMod val="75000"/>
                  </a:schemeClr>
                </a:solidFill>
              </a:rPr>
              <a:t>为例，如下三图所示：</a:t>
            </a:r>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357158" y="785794"/>
            <a:ext cx="4572032" cy="1785950"/>
          </a:xfrm>
          <a:prstGeom prst="rect">
            <a:avLst/>
          </a:prstGeom>
          <a:noFill/>
          <a:ln>
            <a:solidFill>
              <a:schemeClr val="accent5">
                <a:lumMod val="60000"/>
                <a:lumOff val="40000"/>
              </a:schemeClr>
            </a:solidFill>
          </a:ln>
          <a:extLst>
            <a:ext uri="{FAA26D3D-D897-4be2-8F04-BA451C77F1D7}">
              <ma14:placeholderFlag xmlns:lc="http://schemas.openxmlformats.org/drawingml/2006/lockedCanvas" xmlns:pic="http://schemas.openxmlformats.org/drawingml/2006/picture"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5" name="图片 4"/>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357158" y="2643182"/>
            <a:ext cx="4572032" cy="3714776"/>
          </a:xfrm>
          <a:prstGeom prst="rect">
            <a:avLst/>
          </a:prstGeom>
          <a:noFill/>
          <a:ln>
            <a:solidFill>
              <a:schemeClr val="accent5">
                <a:lumMod val="60000"/>
                <a:lumOff val="40000"/>
              </a:schemeClr>
            </a:solidFill>
          </a:ln>
          <a:extLst>
            <a:ext uri="{FAA26D3D-D897-4be2-8F04-BA451C77F1D7}">
              <ma14:placeholderFlag xmlns:lc="http://schemas.openxmlformats.org/drawingml/2006/lockedCanvas" xmlns:pic="http://schemas.openxmlformats.org/drawingml/2006/picture"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6" name="图片 5"/>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5000628" y="785794"/>
            <a:ext cx="3929090" cy="5572164"/>
          </a:xfrm>
          <a:prstGeom prst="rect">
            <a:avLst/>
          </a:prstGeom>
          <a:noFill/>
          <a:ln>
            <a:solidFill>
              <a:schemeClr val="accent5">
                <a:lumMod val="60000"/>
                <a:lumOff val="40000"/>
              </a:schemeClr>
            </a:solidFill>
          </a:ln>
          <a:extLst>
            <a:ext uri="{FAA26D3D-D897-4be2-8F04-BA451C77F1D7}">
              <ma14:placeholderFlag xmlns:lc="http://schemas.openxmlformats.org/drawingml/2006/lockedCanvas" xmlns:pic="http://schemas.openxmlformats.org/drawingml/2006/picture"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cxnSp>
        <p:nvCxnSpPr>
          <p:cNvPr id="1026" name="直线箭头连接符 1"/>
          <p:cNvCxnSpPr>
            <a:cxnSpLocks noChangeShapeType="1"/>
          </p:cNvCxnSpPr>
          <p:nvPr/>
        </p:nvCxnSpPr>
        <p:spPr bwMode="auto">
          <a:xfrm rot="5400000" flipH="1" flipV="1">
            <a:off x="3571868" y="3571876"/>
            <a:ext cx="2286016" cy="1143008"/>
          </a:xfrm>
          <a:prstGeom prst="straightConnector1">
            <a:avLst/>
          </a:prstGeom>
          <a:noFill/>
          <a:ln w="12700">
            <a:solidFill>
              <a:srgbClr val="FF0000"/>
            </a:solidFill>
            <a:round/>
            <a:headEnd/>
            <a:tailEnd type="arrow" w="med" len="med"/>
          </a:ln>
          <a:effectLst>
            <a:outerShdw dist="20000" dir="5400000" rotWithShape="0">
              <a:srgbClr val="808080">
                <a:alpha val="37999"/>
              </a:srgbClr>
            </a:outerShdw>
          </a:effectLst>
        </p:spPr>
      </p:cxnSp>
      <p:sp>
        <p:nvSpPr>
          <p:cNvPr id="12" name="标题 1"/>
          <p:cNvSpPr txBox="1">
            <a:spLocks/>
          </p:cNvSpPr>
          <p:nvPr/>
        </p:nvSpPr>
        <p:spPr>
          <a:xfrm>
            <a:off x="152400" y="152400"/>
            <a:ext cx="4848228" cy="7143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000" b="1" i="0" u="sng" strike="noStrike" kern="1200" cap="none" spc="0" normalizeH="0" baseline="0" noProof="0" dirty="0" smtClean="0">
                <a:ln>
                  <a:noFill/>
                </a:ln>
                <a:solidFill>
                  <a:srgbClr val="D60093"/>
                </a:solidFill>
                <a:effectLst/>
                <a:uLnTx/>
                <a:uFillTx/>
                <a:latin typeface="+mj-lt"/>
                <a:ea typeface="+mj-ea"/>
                <a:cs typeface="+mj-cs"/>
              </a:rPr>
              <a:t>使用指南 之 </a:t>
            </a:r>
            <a:r>
              <a:rPr kumimoji="0" lang="zh-CN" altLang="en-US" sz="3000" b="1" i="0" u="sng" strike="noStrike" kern="1200" cap="none" spc="0" normalizeH="0" baseline="0" noProof="0" dirty="0" smtClean="0">
                <a:ln>
                  <a:noFill/>
                </a:ln>
                <a:solidFill>
                  <a:schemeClr val="tx2">
                    <a:lumMod val="75000"/>
                  </a:schemeClr>
                </a:solidFill>
                <a:effectLst/>
                <a:uLnTx/>
                <a:uFillTx/>
                <a:latin typeface="+mj-lt"/>
                <a:ea typeface="+mj-ea"/>
                <a:cs typeface="+mj-cs"/>
              </a:rPr>
              <a:t>书目查询 页面</a:t>
            </a:r>
            <a:endParaRPr kumimoji="0" lang="zh-CN" altLang="en-US" sz="3000" b="1" i="0" u="sng" strike="noStrike" kern="1200" cap="none" spc="0" normalizeH="0" baseline="0" noProof="0" dirty="0">
              <a:ln>
                <a:noFill/>
              </a:ln>
              <a:solidFill>
                <a:schemeClr val="tx2">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7158" y="714356"/>
            <a:ext cx="5072098" cy="714380"/>
          </a:xfrm>
        </p:spPr>
        <p:txBody>
          <a:bodyPr/>
          <a:lstStyle/>
          <a:p>
            <a:r>
              <a:rPr lang="zh-CN" altLang="en-US" b="1" u="sng" dirty="0" smtClean="0">
                <a:solidFill>
                  <a:srgbClr val="D60093"/>
                </a:solidFill>
              </a:rPr>
              <a:t>使用指南</a:t>
            </a:r>
            <a:endParaRPr lang="zh-CN" altLang="en-US" b="1" u="sng" dirty="0">
              <a:solidFill>
                <a:srgbClr val="D60093"/>
              </a:solidFill>
            </a:endParaRPr>
          </a:p>
        </p:txBody>
      </p:sp>
      <p:sp>
        <p:nvSpPr>
          <p:cNvPr id="3" name="副标题 2"/>
          <p:cNvSpPr>
            <a:spLocks noGrp="1"/>
          </p:cNvSpPr>
          <p:nvPr>
            <p:ph type="subTitle" idx="1"/>
          </p:nvPr>
        </p:nvSpPr>
        <p:spPr>
          <a:xfrm>
            <a:off x="1142976" y="1857364"/>
            <a:ext cx="7329494" cy="2786082"/>
          </a:xfrm>
          <a:noFill/>
          <a:ln>
            <a:solidFill>
              <a:srgbClr val="FFC000"/>
            </a:solidFill>
          </a:ln>
        </p:spPr>
        <p:txBody>
          <a:bodyPr/>
          <a:lstStyle/>
          <a:p>
            <a:pPr lvl="0"/>
            <a:r>
              <a:rPr lang="zh-CN" altLang="en-US" sz="3500" b="1" i="1" dirty="0" smtClean="0">
                <a:solidFill>
                  <a:schemeClr val="tx2">
                    <a:lumMod val="75000"/>
                  </a:schemeClr>
                </a:solidFill>
                <a:effectLst>
                  <a:outerShdw blurRad="38100" dist="38100" dir="2700000" algn="tl">
                    <a:srgbClr val="000000">
                      <a:alpha val="43137"/>
                    </a:srgbClr>
                  </a:outerShdw>
                </a:effectLst>
              </a:rPr>
              <a:t>二、光盘详细页面</a:t>
            </a:r>
            <a:endParaRPr lang="en-US" altLang="zh-CN" sz="3500" b="1" i="1" dirty="0" smtClean="0">
              <a:solidFill>
                <a:schemeClr val="tx2">
                  <a:lumMod val="75000"/>
                </a:schemeClr>
              </a:solidFill>
              <a:effectLst>
                <a:outerShdw blurRad="38100" dist="38100" dir="2700000" algn="tl">
                  <a:srgbClr val="000000">
                    <a:alpha val="43137"/>
                  </a:srgbClr>
                </a:outerShdw>
              </a:effectLst>
            </a:endParaRPr>
          </a:p>
          <a:p>
            <a:pPr lvl="0"/>
            <a:endParaRPr lang="en-US" altLang="zh-CN" sz="2000" b="1" dirty="0" smtClean="0">
              <a:solidFill>
                <a:schemeClr val="tx2">
                  <a:lumMod val="75000"/>
                </a:schemeClr>
              </a:solidFill>
            </a:endParaRPr>
          </a:p>
          <a:p>
            <a:pPr algn="l">
              <a:lnSpc>
                <a:spcPct val="150000"/>
              </a:lnSpc>
            </a:pPr>
            <a:r>
              <a:rPr lang="zh-CN" altLang="en-US" sz="2000" b="1" dirty="0" smtClean="0">
                <a:solidFill>
                  <a:schemeClr val="bg2">
                    <a:lumMod val="25000"/>
                  </a:schemeClr>
                </a:solidFill>
              </a:rPr>
              <a:t>某书如果含有光盘，点击“随书光盘下载”即可打开光盘详情页面，光盘目录以树的形式列明在页面左侧</a:t>
            </a:r>
            <a:r>
              <a:rPr lang="en-US" sz="2000" b="1" dirty="0" smtClean="0">
                <a:solidFill>
                  <a:schemeClr val="bg2">
                    <a:lumMod val="25000"/>
                  </a:schemeClr>
                </a:solidFill>
              </a:rPr>
              <a:t>, </a:t>
            </a:r>
            <a:r>
              <a:rPr lang="zh-CN" altLang="en-US" sz="2000" b="1" dirty="0" smtClean="0">
                <a:solidFill>
                  <a:schemeClr val="bg2">
                    <a:lumMod val="25000"/>
                  </a:schemeClr>
                </a:solidFill>
              </a:rPr>
              <a:t>右侧窗口里是具体文件信息，如下图所示：</a:t>
            </a:r>
          </a:p>
          <a:p>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标题 1"/>
          <p:cNvSpPr txBox="1">
            <a:spLocks/>
          </p:cNvSpPr>
          <p:nvPr/>
        </p:nvSpPr>
        <p:spPr>
          <a:xfrm>
            <a:off x="152400" y="152400"/>
            <a:ext cx="4991104" cy="7143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000" b="1" i="0" u="sng" strike="noStrike" kern="1200" cap="none" spc="0" normalizeH="0" baseline="0" noProof="0" dirty="0" smtClean="0">
                <a:ln>
                  <a:noFill/>
                </a:ln>
                <a:solidFill>
                  <a:srgbClr val="D60093"/>
                </a:solidFill>
                <a:effectLst/>
                <a:uLnTx/>
                <a:uFillTx/>
                <a:latin typeface="+mj-lt"/>
                <a:ea typeface="+mj-ea"/>
                <a:cs typeface="+mj-cs"/>
              </a:rPr>
              <a:t>使用指南 之 </a:t>
            </a:r>
            <a:r>
              <a:rPr kumimoji="0" lang="zh-CN" altLang="en-US" sz="3000" b="1" i="0" u="sng" strike="noStrike" kern="1200" cap="none" spc="0" normalizeH="0" baseline="0" noProof="0" dirty="0" smtClean="0">
                <a:ln>
                  <a:noFill/>
                </a:ln>
                <a:solidFill>
                  <a:schemeClr val="bg2">
                    <a:lumMod val="25000"/>
                  </a:schemeClr>
                </a:solidFill>
                <a:effectLst/>
                <a:uLnTx/>
                <a:uFillTx/>
                <a:latin typeface="+mj-lt"/>
                <a:ea typeface="+mj-ea"/>
                <a:cs typeface="+mj-cs"/>
              </a:rPr>
              <a:t>光盘详细页面</a:t>
            </a:r>
            <a:endParaRPr kumimoji="0" lang="zh-CN" altLang="en-US" sz="3000" b="1" i="0" u="sng" strike="noStrike" kern="1200" cap="none" spc="0" normalizeH="0" baseline="0" noProof="0" dirty="0">
              <a:ln>
                <a:noFill/>
              </a:ln>
              <a:solidFill>
                <a:schemeClr val="bg2">
                  <a:lumMod val="25000"/>
                </a:schemeClr>
              </a:solidFill>
              <a:effectLst/>
              <a:uLnTx/>
              <a:uFillTx/>
              <a:latin typeface="+mj-lt"/>
              <a:ea typeface="+mj-ea"/>
              <a:cs typeface="+mj-cs"/>
            </a:endParaRPr>
          </a:p>
        </p:txBody>
      </p:sp>
      <p:pic>
        <p:nvPicPr>
          <p:cNvPr id="7" name="图片 6"/>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500034" y="928670"/>
            <a:ext cx="8215370" cy="5286412"/>
          </a:xfrm>
          <a:prstGeom prst="rect">
            <a:avLst/>
          </a:prstGeom>
          <a:noFill/>
          <a:ln>
            <a:solidFill>
              <a:schemeClr val="accent5">
                <a:lumMod val="60000"/>
                <a:lumOff val="40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7158" y="714356"/>
            <a:ext cx="5072098" cy="714380"/>
          </a:xfrm>
        </p:spPr>
        <p:txBody>
          <a:bodyPr/>
          <a:lstStyle/>
          <a:p>
            <a:r>
              <a:rPr lang="zh-CN" altLang="en-US" b="1" u="sng" dirty="0" smtClean="0">
                <a:solidFill>
                  <a:srgbClr val="D60093"/>
                </a:solidFill>
              </a:rPr>
              <a:t>使用指南</a:t>
            </a:r>
            <a:endParaRPr lang="zh-CN" altLang="en-US" b="1" u="sng" dirty="0">
              <a:solidFill>
                <a:srgbClr val="D60093"/>
              </a:solidFill>
            </a:endParaRPr>
          </a:p>
        </p:txBody>
      </p:sp>
      <p:sp>
        <p:nvSpPr>
          <p:cNvPr id="3" name="副标题 2"/>
          <p:cNvSpPr>
            <a:spLocks noGrp="1"/>
          </p:cNvSpPr>
          <p:nvPr>
            <p:ph type="subTitle" idx="1"/>
          </p:nvPr>
        </p:nvSpPr>
        <p:spPr>
          <a:xfrm>
            <a:off x="1142976" y="1857364"/>
            <a:ext cx="7329494" cy="2786082"/>
          </a:xfrm>
          <a:noFill/>
          <a:ln>
            <a:solidFill>
              <a:srgbClr val="FFC000"/>
            </a:solidFill>
          </a:ln>
        </p:spPr>
        <p:txBody>
          <a:bodyPr/>
          <a:lstStyle/>
          <a:p>
            <a:pPr lvl="0"/>
            <a:r>
              <a:rPr lang="zh-CN" altLang="en-US" sz="3500" b="1" i="1" dirty="0" smtClean="0">
                <a:solidFill>
                  <a:schemeClr val="tx2">
                    <a:lumMod val="75000"/>
                  </a:schemeClr>
                </a:solidFill>
                <a:effectLst>
                  <a:outerShdw blurRad="38100" dist="38100" dir="2700000" algn="tl">
                    <a:srgbClr val="000000">
                      <a:alpha val="43137"/>
                    </a:srgbClr>
                  </a:outerShdw>
                </a:effectLst>
              </a:rPr>
              <a:t>三、在线检索、查看、浏览、播放</a:t>
            </a:r>
            <a:endParaRPr lang="en-US" altLang="zh-CN" sz="3500" b="1" i="1" dirty="0" smtClean="0">
              <a:solidFill>
                <a:schemeClr val="tx2">
                  <a:lumMod val="75000"/>
                </a:schemeClr>
              </a:solidFill>
              <a:effectLst>
                <a:outerShdw blurRad="38100" dist="38100" dir="2700000" algn="tl">
                  <a:srgbClr val="000000">
                    <a:alpha val="43137"/>
                  </a:srgbClr>
                </a:outerShdw>
              </a:effectLst>
            </a:endParaRPr>
          </a:p>
          <a:p>
            <a:pPr lvl="0"/>
            <a:endParaRPr lang="en-US" altLang="zh-CN" sz="2000" b="1" dirty="0" smtClean="0">
              <a:solidFill>
                <a:schemeClr val="tx2">
                  <a:lumMod val="75000"/>
                </a:schemeClr>
              </a:solidFill>
            </a:endParaRPr>
          </a:p>
          <a:p>
            <a:pPr algn="l">
              <a:lnSpc>
                <a:spcPct val="150000"/>
              </a:lnSpc>
            </a:pPr>
            <a:r>
              <a:rPr lang="zh-CN" altLang="en-US" sz="2000" b="1" dirty="0" smtClean="0">
                <a:solidFill>
                  <a:schemeClr val="tx2">
                    <a:lumMod val="75000"/>
                  </a:schemeClr>
                </a:solidFill>
              </a:rPr>
              <a:t>可直接在浏览器内检索、查看、播放等操作，轻松在线播放</a:t>
            </a:r>
          </a:p>
          <a:p>
            <a:pPr algn="l">
              <a:lnSpc>
                <a:spcPct val="150000"/>
              </a:lnSpc>
            </a:pPr>
            <a:r>
              <a:rPr lang="en-US" sz="2000" b="1" dirty="0" smtClean="0">
                <a:solidFill>
                  <a:schemeClr val="tx2">
                    <a:lumMod val="75000"/>
                  </a:schemeClr>
                </a:solidFill>
              </a:rPr>
              <a:t>MP3</a:t>
            </a:r>
            <a:r>
              <a:rPr lang="zh-CN" altLang="en-US" sz="2000" b="1" dirty="0" smtClean="0">
                <a:solidFill>
                  <a:schemeClr val="tx2">
                    <a:lumMod val="75000"/>
                  </a:schemeClr>
                </a:solidFill>
              </a:rPr>
              <a:t>、</a:t>
            </a:r>
            <a:r>
              <a:rPr lang="en-US" sz="2000" b="1" dirty="0" smtClean="0">
                <a:solidFill>
                  <a:schemeClr val="tx2">
                    <a:lumMod val="75000"/>
                  </a:schemeClr>
                </a:solidFill>
              </a:rPr>
              <a:t>MP4</a:t>
            </a:r>
            <a:r>
              <a:rPr lang="zh-CN" altLang="en-US" sz="2000" b="1" dirty="0" smtClean="0">
                <a:solidFill>
                  <a:schemeClr val="tx2">
                    <a:lumMod val="75000"/>
                  </a:schemeClr>
                </a:solidFill>
              </a:rPr>
              <a:t>、</a:t>
            </a:r>
            <a:r>
              <a:rPr lang="en-US" sz="2000" b="1" dirty="0" smtClean="0">
                <a:solidFill>
                  <a:schemeClr val="tx2">
                    <a:lumMod val="75000"/>
                  </a:schemeClr>
                </a:solidFill>
              </a:rPr>
              <a:t>AVI</a:t>
            </a:r>
            <a:r>
              <a:rPr lang="zh-CN" altLang="en-US" sz="2000" b="1" dirty="0" smtClean="0">
                <a:solidFill>
                  <a:schemeClr val="tx2">
                    <a:lumMod val="75000"/>
                  </a:schemeClr>
                </a:solidFill>
              </a:rPr>
              <a:t>等音视频文件或图片，如下图所示：</a:t>
            </a:r>
            <a:endParaRPr lang="zh-CN" altLang="en-US"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标题 1"/>
          <p:cNvSpPr txBox="1">
            <a:spLocks/>
          </p:cNvSpPr>
          <p:nvPr/>
        </p:nvSpPr>
        <p:spPr>
          <a:xfrm>
            <a:off x="152400" y="152400"/>
            <a:ext cx="7205682" cy="7143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600" b="1" i="0" u="sng" strike="noStrike" kern="1200" cap="none" spc="0" normalizeH="0" baseline="0" noProof="0" dirty="0" smtClean="0">
                <a:ln>
                  <a:noFill/>
                </a:ln>
                <a:solidFill>
                  <a:srgbClr val="D60093"/>
                </a:solidFill>
                <a:effectLst/>
                <a:uLnTx/>
                <a:uFillTx/>
                <a:latin typeface="+mj-lt"/>
                <a:ea typeface="+mj-ea"/>
                <a:cs typeface="+mj-cs"/>
              </a:rPr>
              <a:t>使用指南 之 </a:t>
            </a:r>
            <a:r>
              <a:rPr kumimoji="0" lang="zh-CN" altLang="en-US" sz="2600" b="1" i="0" u="sng" strike="noStrike" kern="1200" cap="none" spc="0" normalizeH="0" baseline="0" noProof="0" dirty="0" smtClean="0">
                <a:ln>
                  <a:noFill/>
                </a:ln>
                <a:solidFill>
                  <a:schemeClr val="tx1">
                    <a:lumMod val="95000"/>
                    <a:lumOff val="5000"/>
                  </a:schemeClr>
                </a:solidFill>
                <a:effectLst/>
                <a:uLnTx/>
                <a:uFillTx/>
                <a:latin typeface="+mj-lt"/>
                <a:ea typeface="+mj-ea"/>
                <a:cs typeface="+mj-cs"/>
              </a:rPr>
              <a:t>在线检索、浏览、查看、播放 页面</a:t>
            </a:r>
            <a:endParaRPr kumimoji="0" lang="zh-CN" altLang="en-US" sz="2600" b="1" i="0" u="sng" strike="noStrike" kern="1200" cap="none" spc="0" normalizeH="0" baseline="0" noProof="0" dirty="0">
              <a:ln>
                <a:noFill/>
              </a:ln>
              <a:solidFill>
                <a:schemeClr val="tx1">
                  <a:lumMod val="95000"/>
                  <a:lumOff val="5000"/>
                </a:schemeClr>
              </a:solidFill>
              <a:effectLst/>
              <a:uLnTx/>
              <a:uFillTx/>
              <a:latin typeface="+mj-lt"/>
              <a:ea typeface="+mj-ea"/>
              <a:cs typeface="+mj-cs"/>
            </a:endParaRPr>
          </a:p>
        </p:txBody>
      </p:sp>
      <p:pic>
        <p:nvPicPr>
          <p:cNvPr id="4" name="图片 3"/>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357158" y="785794"/>
            <a:ext cx="4117975" cy="2714644"/>
          </a:xfrm>
          <a:prstGeom prst="rect">
            <a:avLst/>
          </a:prstGeom>
          <a:noFill/>
          <a:ln>
            <a:solidFill>
              <a:schemeClr val="accent5">
                <a:lumMod val="60000"/>
                <a:lumOff val="40000"/>
              </a:schemeClr>
            </a:solidFill>
          </a:ln>
          <a:extLst>
            <a:ext uri="{FAA26D3D-D897-4be2-8F04-BA451C77F1D7}">
              <ma14:placeholderFlag xmlns:lc="http://schemas.openxmlformats.org/drawingml/2006/lockedCanvas" xmlns:pic="http://schemas.openxmlformats.org/drawingml/2006/picture"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5" name="图片 4"/>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4714876" y="928670"/>
            <a:ext cx="4000528" cy="2643206"/>
          </a:xfrm>
          <a:prstGeom prst="rect">
            <a:avLst/>
          </a:prstGeom>
          <a:noFill/>
          <a:ln>
            <a:solidFill>
              <a:schemeClr val="accent5">
                <a:lumMod val="60000"/>
                <a:lumOff val="40000"/>
              </a:schemeClr>
            </a:solidFill>
          </a:ln>
          <a:extLst>
            <a:ext uri="{FAA26D3D-D897-4be2-8F04-BA451C77F1D7}">
              <ma14:placeholderFlag xmlns:lc="http://schemas.openxmlformats.org/drawingml/2006/lockedCanvas" xmlns:pic="http://schemas.openxmlformats.org/drawingml/2006/picture"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6" name="图片 5"/>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285720" y="3643314"/>
            <a:ext cx="4117975" cy="2643206"/>
          </a:xfrm>
          <a:prstGeom prst="rect">
            <a:avLst/>
          </a:prstGeom>
          <a:noFill/>
          <a:ln>
            <a:solidFill>
              <a:schemeClr val="accent5">
                <a:lumMod val="60000"/>
                <a:lumOff val="40000"/>
              </a:schemeClr>
            </a:solidFill>
          </a:ln>
          <a:extLst>
            <a:ext uri="{FAA26D3D-D897-4be2-8F04-BA451C77F1D7}">
              <ma14:placeholderFlag xmlns:lc="http://schemas.openxmlformats.org/drawingml/2006/lockedCanvas" xmlns:pic="http://schemas.openxmlformats.org/drawingml/2006/picture"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8" name="图片 7"/>
          <p:cNvPicPr/>
          <p:nvPr/>
        </p:nvPicPr>
        <p:blipFill>
          <a:blip r:embed="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4643438" y="3857628"/>
            <a:ext cx="4071966" cy="2451102"/>
          </a:xfrm>
          <a:prstGeom prst="rect">
            <a:avLst/>
          </a:prstGeom>
          <a:noFill/>
          <a:ln>
            <a:solidFill>
              <a:schemeClr val="accent5">
                <a:lumMod val="60000"/>
                <a:lumOff val="40000"/>
              </a:schemeClr>
            </a:solidFill>
          </a:ln>
          <a:extLst>
            <a:ext uri="{FAA26D3D-D897-4be2-8F04-BA451C77F1D7}">
              <ma14:placeholderFlag xmlns:lc="http://schemas.openxmlformats.org/drawingml/2006/lockedCanvas" xmlns:pic="http://schemas.openxmlformats.org/drawingml/2006/picture"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cxnSp>
        <p:nvCxnSpPr>
          <p:cNvPr id="2050" name="直线箭头连接符 2"/>
          <p:cNvCxnSpPr>
            <a:cxnSpLocks noChangeShapeType="1"/>
          </p:cNvCxnSpPr>
          <p:nvPr/>
        </p:nvCxnSpPr>
        <p:spPr bwMode="auto">
          <a:xfrm>
            <a:off x="4286248" y="5143512"/>
            <a:ext cx="1466850" cy="0"/>
          </a:xfrm>
          <a:prstGeom prst="straightConnector1">
            <a:avLst/>
          </a:prstGeom>
          <a:noFill/>
          <a:ln w="127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7158" y="714356"/>
            <a:ext cx="5072098" cy="714380"/>
          </a:xfrm>
        </p:spPr>
        <p:txBody>
          <a:bodyPr/>
          <a:lstStyle/>
          <a:p>
            <a:r>
              <a:rPr lang="zh-CN" altLang="en-US" b="1" u="sng" dirty="0" smtClean="0">
                <a:solidFill>
                  <a:srgbClr val="D60093"/>
                </a:solidFill>
              </a:rPr>
              <a:t>使用指南</a:t>
            </a:r>
            <a:endParaRPr lang="zh-CN" altLang="en-US" b="1" u="sng" dirty="0">
              <a:solidFill>
                <a:srgbClr val="D60093"/>
              </a:solidFill>
            </a:endParaRPr>
          </a:p>
        </p:txBody>
      </p:sp>
      <p:sp>
        <p:nvSpPr>
          <p:cNvPr id="3" name="副标题 2"/>
          <p:cNvSpPr>
            <a:spLocks noGrp="1"/>
          </p:cNvSpPr>
          <p:nvPr>
            <p:ph type="subTitle" idx="1"/>
          </p:nvPr>
        </p:nvSpPr>
        <p:spPr>
          <a:xfrm>
            <a:off x="1142976" y="1857364"/>
            <a:ext cx="7329494" cy="2786082"/>
          </a:xfrm>
          <a:noFill/>
          <a:ln>
            <a:solidFill>
              <a:srgbClr val="FFC000"/>
            </a:solidFill>
          </a:ln>
        </p:spPr>
        <p:txBody>
          <a:bodyPr/>
          <a:lstStyle/>
          <a:p>
            <a:pPr lvl="0"/>
            <a:r>
              <a:rPr lang="zh-CN" altLang="en-US" sz="3500" b="1" i="1" dirty="0" smtClean="0">
                <a:solidFill>
                  <a:schemeClr val="tx2">
                    <a:lumMod val="75000"/>
                  </a:schemeClr>
                </a:solidFill>
                <a:effectLst>
                  <a:outerShdw blurRad="38100" dist="38100" dir="2700000" algn="tl">
                    <a:srgbClr val="000000">
                      <a:alpha val="43137"/>
                    </a:srgbClr>
                  </a:outerShdw>
                </a:effectLst>
              </a:rPr>
              <a:t>四、光盘下载</a:t>
            </a:r>
            <a:endParaRPr lang="en-US" altLang="zh-CN" sz="3500" b="1" i="1" dirty="0" smtClean="0">
              <a:solidFill>
                <a:schemeClr val="tx2">
                  <a:lumMod val="75000"/>
                </a:schemeClr>
              </a:solidFill>
              <a:effectLst>
                <a:outerShdw blurRad="38100" dist="38100" dir="2700000" algn="tl">
                  <a:srgbClr val="000000">
                    <a:alpha val="43137"/>
                  </a:srgbClr>
                </a:outerShdw>
              </a:effectLst>
            </a:endParaRPr>
          </a:p>
          <a:p>
            <a:pPr lvl="0" algn="l"/>
            <a:endParaRPr lang="en-US" altLang="zh-CN" sz="2000" dirty="0" smtClean="0">
              <a:solidFill>
                <a:schemeClr val="bg2">
                  <a:lumMod val="25000"/>
                </a:schemeClr>
              </a:solidFill>
            </a:endParaRPr>
          </a:p>
          <a:p>
            <a:pPr algn="l">
              <a:lnSpc>
                <a:spcPct val="150000"/>
              </a:lnSpc>
            </a:pPr>
            <a:r>
              <a:rPr lang="zh-CN" altLang="en-US" sz="2000" b="1" dirty="0" smtClean="0">
                <a:solidFill>
                  <a:schemeClr val="tx2">
                    <a:lumMod val="75000"/>
                  </a:schemeClr>
                </a:solidFill>
              </a:rPr>
              <a:t>可以下载单个文件</a:t>
            </a:r>
            <a:r>
              <a:rPr lang="en-US" sz="2000" b="1" dirty="0" smtClean="0">
                <a:solidFill>
                  <a:schemeClr val="tx2">
                    <a:lumMod val="75000"/>
                  </a:schemeClr>
                </a:solidFill>
              </a:rPr>
              <a:t>,</a:t>
            </a:r>
            <a:r>
              <a:rPr lang="zh-CN" altLang="en-US" sz="2000" b="1" dirty="0" smtClean="0">
                <a:solidFill>
                  <a:schemeClr val="tx2">
                    <a:lumMod val="75000"/>
                  </a:schemeClr>
                </a:solidFill>
              </a:rPr>
              <a:t>也可以整盘下载。点击文件名可以进行单个文件下载</a:t>
            </a:r>
            <a:r>
              <a:rPr lang="en-US" sz="2000" b="1" dirty="0" smtClean="0">
                <a:solidFill>
                  <a:schemeClr val="tx2">
                    <a:lumMod val="75000"/>
                  </a:schemeClr>
                </a:solidFill>
              </a:rPr>
              <a:t>;</a:t>
            </a:r>
            <a:r>
              <a:rPr lang="zh-CN" altLang="en-US" sz="2000" b="1" dirty="0" smtClean="0">
                <a:solidFill>
                  <a:schemeClr val="tx2">
                    <a:lumMod val="75000"/>
                  </a:schemeClr>
                </a:solidFill>
              </a:rPr>
              <a:t>点击“整盘下载”可以对光盘里所有文件进行下载</a:t>
            </a:r>
            <a:r>
              <a:rPr lang="en-US" sz="2000" b="1" dirty="0" smtClean="0">
                <a:solidFill>
                  <a:schemeClr val="tx2">
                    <a:lumMod val="75000"/>
                  </a:schemeClr>
                </a:solidFill>
              </a:rPr>
              <a:t>,</a:t>
            </a:r>
            <a:r>
              <a:rPr lang="zh-CN" altLang="en-US" sz="2000" b="1" dirty="0" smtClean="0">
                <a:solidFill>
                  <a:schemeClr val="tx2">
                    <a:lumMod val="75000"/>
                  </a:schemeClr>
                </a:solidFill>
              </a:rPr>
              <a:t>下载完成后“解压缩”即可使用</a:t>
            </a:r>
            <a:r>
              <a:rPr lang="en-US" sz="2000" b="1" dirty="0" smtClean="0">
                <a:solidFill>
                  <a:schemeClr val="tx2">
                    <a:lumMod val="75000"/>
                  </a:schemeClr>
                </a:solidFill>
              </a:rPr>
              <a:t>, </a:t>
            </a:r>
            <a:r>
              <a:rPr lang="zh-CN" altLang="en-US" sz="2000" b="1" dirty="0" smtClean="0">
                <a:solidFill>
                  <a:schemeClr val="tx2">
                    <a:lumMod val="75000"/>
                  </a:schemeClr>
                </a:solidFill>
              </a:rPr>
              <a:t>如下图所示：</a:t>
            </a:r>
            <a:endParaRPr lang="zh-CN" altLang="en-US" sz="2000" b="1" dirty="0">
              <a:solidFill>
                <a:schemeClr val="tx2">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401</Words>
  <PresentationFormat>全屏显示(4:3)</PresentationFormat>
  <Paragraphs>31</Paragraphs>
  <Slides>12</Slides>
  <Notes>0</Notes>
  <HiddenSlides>0</HiddenSlides>
  <MMClips>0</MMClips>
  <ScaleCrop>false</ScaleCrop>
  <HeadingPairs>
    <vt:vector size="4" baseType="variant">
      <vt:variant>
        <vt:lpstr>主题</vt:lpstr>
      </vt:variant>
      <vt:variant>
        <vt:i4>3</vt:i4>
      </vt:variant>
      <vt:variant>
        <vt:lpstr>幻灯片标题</vt:lpstr>
      </vt:variant>
      <vt:variant>
        <vt:i4>12</vt:i4>
      </vt:variant>
    </vt:vector>
  </HeadingPairs>
  <TitlesOfParts>
    <vt:vector size="15" baseType="lpstr">
      <vt:lpstr>Office 主题</vt:lpstr>
      <vt:lpstr>1_自定义设计方案</vt:lpstr>
      <vt:lpstr>自定义设计方案</vt:lpstr>
      <vt:lpstr>武汉纺织大学图书馆在线资源使用帮助 之  </vt:lpstr>
      <vt:lpstr>产品简介</vt:lpstr>
      <vt:lpstr>使用指南</vt:lpstr>
      <vt:lpstr>幻灯片 4</vt:lpstr>
      <vt:lpstr>使用指南</vt:lpstr>
      <vt:lpstr>幻灯片 6</vt:lpstr>
      <vt:lpstr>使用指南</vt:lpstr>
      <vt:lpstr>幻灯片 8</vt:lpstr>
      <vt:lpstr>使用指南</vt:lpstr>
      <vt:lpstr>幻灯片 10</vt:lpstr>
      <vt:lpstr>使用指南</vt:lpstr>
      <vt:lpstr>幻灯片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Libtop</dc:creator>
  <cp:lastModifiedBy>USER</cp:lastModifiedBy>
  <cp:revision>19</cp:revision>
  <dcterms:created xsi:type="dcterms:W3CDTF">2015-10-22T02:04:06Z</dcterms:created>
  <dcterms:modified xsi:type="dcterms:W3CDTF">2015-11-24T01:00:30Z</dcterms:modified>
</cp:coreProperties>
</file>