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1" r:id="rId1"/>
    <p:sldMasterId id="2147490938" r:id="rId2"/>
  </p:sldMasterIdLst>
  <p:notesMasterIdLst>
    <p:notesMasterId r:id="rId36"/>
  </p:notesMasterIdLst>
  <p:handoutMasterIdLst>
    <p:handoutMasterId r:id="rId37"/>
  </p:handoutMasterIdLst>
  <p:sldIdLst>
    <p:sldId id="389" r:id="rId3"/>
    <p:sldId id="468" r:id="rId4"/>
    <p:sldId id="469" r:id="rId5"/>
    <p:sldId id="471" r:id="rId6"/>
    <p:sldId id="462" r:id="rId7"/>
    <p:sldId id="473" r:id="rId8"/>
    <p:sldId id="474" r:id="rId9"/>
    <p:sldId id="525" r:id="rId10"/>
    <p:sldId id="526" r:id="rId11"/>
    <p:sldId id="527" r:id="rId12"/>
    <p:sldId id="530" r:id="rId13"/>
    <p:sldId id="531" r:id="rId14"/>
    <p:sldId id="516" r:id="rId15"/>
    <p:sldId id="478" r:id="rId16"/>
    <p:sldId id="479" r:id="rId17"/>
    <p:sldId id="532" r:id="rId18"/>
    <p:sldId id="480" r:id="rId19"/>
    <p:sldId id="481" r:id="rId20"/>
    <p:sldId id="482" r:id="rId21"/>
    <p:sldId id="483" r:id="rId22"/>
    <p:sldId id="495" r:id="rId23"/>
    <p:sldId id="485" r:id="rId24"/>
    <p:sldId id="487" r:id="rId25"/>
    <p:sldId id="498" r:id="rId26"/>
    <p:sldId id="488" r:id="rId27"/>
    <p:sldId id="499" r:id="rId28"/>
    <p:sldId id="520" r:id="rId29"/>
    <p:sldId id="512" r:id="rId30"/>
    <p:sldId id="529" r:id="rId31"/>
    <p:sldId id="521" r:id="rId32"/>
    <p:sldId id="522" r:id="rId33"/>
    <p:sldId id="523" r:id="rId34"/>
    <p:sldId id="528" r:id="rId35"/>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39A6"/>
    <a:srgbClr val="33CC33"/>
  </p:clrMru>
</p:presentationPr>
</file>

<file path=ppt/tableStyles.xml><?xml version="1.0" encoding="utf-8"?>
<a:tblStyleLst xmlns:a="http://schemas.openxmlformats.org/drawingml/2006/main" def="{5C22544A-7EE6-4342-B048-85BDC9FD1C3A}">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6544" autoAdjust="0"/>
    <p:restoredTop sz="90724" autoAdjust="0"/>
  </p:normalViewPr>
  <p:slideViewPr>
    <p:cSldViewPr snapToGrid="0">
      <p:cViewPr>
        <p:scale>
          <a:sx n="60" d="100"/>
          <a:sy n="60" d="100"/>
        </p:scale>
        <p:origin x="-1181" y="-192"/>
      </p:cViewPr>
      <p:guideLst>
        <p:guide orient="horz" pos="816"/>
        <p:guide orient="horz" pos="1296"/>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04"/>
    </p:cViewPr>
  </p:sorterViewPr>
  <p:notesViewPr>
    <p:cSldViewPr snapToGrid="0">
      <p:cViewPr varScale="1">
        <p:scale>
          <a:sx n="60" d="100"/>
          <a:sy n="60" d="100"/>
        </p:scale>
        <p:origin x="-2490" y="-90"/>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chart1.xml><?xml version="1.0" encoding="utf-8"?>
<c:chartSpace xmlns:c="http://schemas.openxmlformats.org/drawingml/2006/chart" xmlns:a="http://schemas.openxmlformats.org/drawingml/2006/main" xmlns:r="http://schemas.openxmlformats.org/officeDocument/2006/relationships">
  <c:lang val="zh-CN"/>
  <c:style val="10"/>
  <c:chart>
    <c:autoTitleDeleted val="1"/>
    <c:view3D>
      <c:rotX val="30"/>
      <c:perspective val="30"/>
    </c:view3D>
    <c:plotArea>
      <c:layout/>
      <c:pie3DChart>
        <c:varyColors val="1"/>
        <c:ser>
          <c:idx val="0"/>
          <c:order val="0"/>
          <c:tx>
            <c:strRef>
              <c:f>Sheet1!$B$1</c:f>
              <c:strCache>
                <c:ptCount val="1"/>
                <c:pt idx="0">
                  <c:v>数量</c:v>
                </c:pt>
              </c:strCache>
            </c:strRef>
          </c:tx>
          <c:cat>
            <c:strRef>
              <c:f>Sheet1!$A$2:$A$3</c:f>
              <c:strCache>
                <c:ptCount val="2"/>
                <c:pt idx="0">
                  <c:v>2000年前创刊</c:v>
                </c:pt>
                <c:pt idx="1">
                  <c:v>2000年后创刊</c:v>
                </c:pt>
              </c:strCache>
            </c:strRef>
          </c:cat>
          <c:val>
            <c:numRef>
              <c:f>Sheet1!$B$2:$B$3</c:f>
              <c:numCache>
                <c:formatCode>General</c:formatCode>
                <c:ptCount val="2"/>
                <c:pt idx="0">
                  <c:v>24</c:v>
                </c:pt>
                <c:pt idx="1">
                  <c:v>20</c:v>
                </c:pt>
              </c:numCache>
            </c:numRef>
          </c:val>
        </c:ser>
      </c:pie3DChart>
    </c:plotArea>
    <c:legend>
      <c:legendPos val="b"/>
      <c:layout>
        <c:manualLayout>
          <c:xMode val="edge"/>
          <c:yMode val="edge"/>
          <c:x val="4.3469877337411422E-2"/>
          <c:y val="0.77559389268531642"/>
          <c:w val="0.89999982003351409"/>
          <c:h val="0.14212347922914337"/>
        </c:manualLayout>
      </c:layout>
    </c:legend>
    <c:plotVisOnly val="1"/>
  </c:chart>
  <c:txPr>
    <a:bodyPr/>
    <a:lstStyle/>
    <a:p>
      <a:pPr>
        <a:defRPr sz="1800"/>
      </a:pPr>
      <a:endParaRPr lang="zh-CN"/>
    </a:p>
  </c:txPr>
  <c:externalData r:id="rId1"/>
</c:chartSpace>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31AAB-3094-4A2A-8BA1-8F3571921D30}"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zh-CN" altLang="en-US"/>
        </a:p>
      </dgm:t>
    </dgm:pt>
    <dgm:pt modelId="{2EDDBC60-8245-415F-A0F5-CD8FA6DC63BD}">
      <dgm:prSet phldrT="[文本]" custT="1">
        <dgm:style>
          <a:lnRef idx="2">
            <a:schemeClr val="accent2"/>
          </a:lnRef>
          <a:fillRef idx="1">
            <a:schemeClr val="lt1"/>
          </a:fillRef>
          <a:effectRef idx="0">
            <a:schemeClr val="accent2"/>
          </a:effectRef>
          <a:fontRef idx="minor">
            <a:schemeClr val="dk1"/>
          </a:fontRef>
        </dgm:style>
      </dgm:prSet>
      <dgm:spPr/>
      <dgm:t>
        <a:bodyPr/>
        <a:lstStyle/>
        <a:p>
          <a:r>
            <a:rPr lang="zh-CN" altLang="en-US" sz="2000" dirty="0" smtClean="0">
              <a:latin typeface="微软雅黑" pitchFamily="34" charset="-122"/>
              <a:ea typeface="微软雅黑" pitchFamily="34" charset="-122"/>
            </a:rPr>
            <a:t>会员</a:t>
          </a:r>
          <a:endParaRPr lang="zh-CN" altLang="en-US" sz="2000" dirty="0">
            <a:latin typeface="微软雅黑" pitchFamily="34" charset="-122"/>
            <a:ea typeface="微软雅黑" pitchFamily="34" charset="-122"/>
          </a:endParaRPr>
        </a:p>
      </dgm:t>
    </dgm:pt>
    <dgm:pt modelId="{D81060CE-2D4D-42B1-980A-DDD7C2D226DA}" type="parTrans" cxnId="{AE07CD5D-EC85-4760-B0E2-8DE9406FB381}">
      <dgm:prSet>
        <dgm:style>
          <a:lnRef idx="1">
            <a:schemeClr val="accent2"/>
          </a:lnRef>
          <a:fillRef idx="0">
            <a:schemeClr val="accent2"/>
          </a:fillRef>
          <a:effectRef idx="0">
            <a:schemeClr val="accent2"/>
          </a:effectRef>
          <a:fontRef idx="minor">
            <a:schemeClr val="tx1"/>
          </a:fontRef>
        </dgm:style>
      </dgm:prSet>
      <dgm:spPr/>
      <dgm:t>
        <a:bodyPr/>
        <a:lstStyle/>
        <a:p>
          <a:endParaRPr lang="zh-CN" altLang="en-US"/>
        </a:p>
      </dgm:t>
    </dgm:pt>
    <dgm:pt modelId="{0A1D5FF1-0288-4B87-9B2F-E880FC000677}" type="sibTrans" cxnId="{AE07CD5D-EC85-4760-B0E2-8DE9406FB381}">
      <dgm:prSet/>
      <dgm:spPr/>
      <dgm:t>
        <a:bodyPr/>
        <a:lstStyle/>
        <a:p>
          <a:endParaRPr lang="zh-CN" altLang="en-US"/>
        </a:p>
      </dgm:t>
    </dgm:pt>
    <dgm:pt modelId="{3DE0E638-B1EA-4C4F-8EE8-E928CAF93265}">
      <dgm:prSet phldrT="[文本]" custT="1">
        <dgm:style>
          <a:lnRef idx="2">
            <a:schemeClr val="accent2"/>
          </a:lnRef>
          <a:fillRef idx="1">
            <a:schemeClr val="lt1"/>
          </a:fillRef>
          <a:effectRef idx="0">
            <a:schemeClr val="accent2"/>
          </a:effectRef>
          <a:fontRef idx="minor">
            <a:schemeClr val="dk1"/>
          </a:fontRef>
        </dgm:style>
      </dgm:prSet>
      <dgm:spPr/>
      <dgm:t>
        <a:bodyPr/>
        <a:lstStyle/>
        <a:p>
          <a:pPr>
            <a:lnSpc>
              <a:spcPct val="100000"/>
            </a:lnSpc>
            <a:spcAft>
              <a:spcPts val="0"/>
            </a:spcAft>
          </a:pPr>
          <a:r>
            <a:rPr lang="en-US" altLang="zh-CN" sz="2000" dirty="0" smtClean="0">
              <a:latin typeface="微软雅黑" pitchFamily="34" charset="-122"/>
              <a:ea typeface="微软雅黑" pitchFamily="34" charset="-122"/>
            </a:rPr>
            <a:t>ACS</a:t>
          </a:r>
        </a:p>
        <a:p>
          <a:pPr>
            <a:lnSpc>
              <a:spcPct val="100000"/>
            </a:lnSpc>
            <a:spcAft>
              <a:spcPts val="0"/>
            </a:spcAft>
          </a:pPr>
          <a:r>
            <a:rPr lang="zh-CN" altLang="en-US" sz="2000" dirty="0" smtClean="0">
              <a:latin typeface="微软雅黑" pitchFamily="34" charset="-122"/>
              <a:ea typeface="微软雅黑" pitchFamily="34" charset="-122"/>
            </a:rPr>
            <a:t>出版物</a:t>
          </a:r>
        </a:p>
      </dgm:t>
    </dgm:pt>
    <dgm:pt modelId="{1E7F76A9-5FA7-4B3F-87B6-A97F30183A6F}" type="parTrans" cxnId="{42D816CE-7E58-4D37-8D0D-EEAB5EA4C84D}">
      <dgm:prSet>
        <dgm:style>
          <a:lnRef idx="1">
            <a:schemeClr val="accent2"/>
          </a:lnRef>
          <a:fillRef idx="0">
            <a:schemeClr val="accent2"/>
          </a:fillRef>
          <a:effectRef idx="0">
            <a:schemeClr val="accent2"/>
          </a:effectRef>
          <a:fontRef idx="minor">
            <a:schemeClr val="tx1"/>
          </a:fontRef>
        </dgm:style>
      </dgm:prSet>
      <dgm:spPr/>
      <dgm:t>
        <a:bodyPr/>
        <a:lstStyle/>
        <a:p>
          <a:endParaRPr lang="zh-CN" altLang="en-US"/>
        </a:p>
      </dgm:t>
    </dgm:pt>
    <dgm:pt modelId="{B5FE307D-C064-4F86-B423-C2DE240CB40D}" type="sibTrans" cxnId="{42D816CE-7E58-4D37-8D0D-EEAB5EA4C84D}">
      <dgm:prSet/>
      <dgm:spPr/>
      <dgm:t>
        <a:bodyPr/>
        <a:lstStyle/>
        <a:p>
          <a:endParaRPr lang="zh-CN" altLang="en-US"/>
        </a:p>
      </dgm:t>
    </dgm:pt>
    <dgm:pt modelId="{50AA3734-2D7E-45F7-9591-FF465B9A8076}">
      <dgm:prSet custT="1">
        <dgm:style>
          <a:lnRef idx="2">
            <a:schemeClr val="accent2"/>
          </a:lnRef>
          <a:fillRef idx="1">
            <a:schemeClr val="lt1"/>
          </a:fillRef>
          <a:effectRef idx="0">
            <a:schemeClr val="accent2"/>
          </a:effectRef>
          <a:fontRef idx="minor">
            <a:schemeClr val="dk1"/>
          </a:fontRef>
        </dgm:style>
      </dgm:prSet>
      <dgm:spPr/>
      <dgm:t>
        <a:bodyPr/>
        <a:lstStyle/>
        <a:p>
          <a:pPr>
            <a:lnSpc>
              <a:spcPct val="100000"/>
            </a:lnSpc>
            <a:spcAft>
              <a:spcPts val="0"/>
            </a:spcAft>
          </a:pPr>
          <a:r>
            <a:rPr lang="en-US" altLang="zh-CN" sz="2000" dirty="0" smtClean="0">
              <a:latin typeface="微软雅黑" pitchFamily="34" charset="-122"/>
              <a:ea typeface="微软雅黑" pitchFamily="34" charset="-122"/>
            </a:rPr>
            <a:t>CAS</a:t>
          </a:r>
        </a:p>
      </dgm:t>
    </dgm:pt>
    <dgm:pt modelId="{65DB89C1-6CEF-401B-9CF1-64F089BFB346}" type="parTrans" cxnId="{26994CC9-BF6C-4BB4-B9A3-485A116441D7}">
      <dgm:prSet>
        <dgm:style>
          <a:lnRef idx="1">
            <a:schemeClr val="accent2"/>
          </a:lnRef>
          <a:fillRef idx="0">
            <a:schemeClr val="accent2"/>
          </a:fillRef>
          <a:effectRef idx="0">
            <a:schemeClr val="accent2"/>
          </a:effectRef>
          <a:fontRef idx="minor">
            <a:schemeClr val="tx1"/>
          </a:fontRef>
        </dgm:style>
      </dgm:prSet>
      <dgm:spPr>
        <a:ln w="12700"/>
      </dgm:spPr>
      <dgm:t>
        <a:bodyPr/>
        <a:lstStyle/>
        <a:p>
          <a:endParaRPr lang="zh-CN" altLang="en-US"/>
        </a:p>
      </dgm:t>
    </dgm:pt>
    <dgm:pt modelId="{D053B063-0F3D-4A56-9709-54D88B4D354D}" type="sibTrans" cxnId="{26994CC9-BF6C-4BB4-B9A3-485A116441D7}">
      <dgm:prSet/>
      <dgm:spPr/>
      <dgm:t>
        <a:bodyPr/>
        <a:lstStyle/>
        <a:p>
          <a:endParaRPr lang="zh-CN" altLang="en-US"/>
        </a:p>
      </dgm:t>
    </dgm:pt>
    <dgm:pt modelId="{79B67B38-A208-4E2C-BD2B-7DBDDC387D19}">
      <dgm:prSet phldrT="[文本]" phldr="1"/>
      <dgm:spPr>
        <a:blipFill rotWithShape="0">
          <a:blip xmlns:r="http://schemas.openxmlformats.org/officeDocument/2006/relationships" r:embed="rId1">
            <a:lum bright="35000" contrast="21000"/>
          </a:blip>
          <a:stretch>
            <a:fillRect/>
          </a:stretch>
        </a:blipFill>
      </dgm:spPr>
      <dgm:t>
        <a:bodyPr/>
        <a:lstStyle/>
        <a:p>
          <a:endParaRPr lang="zh-CN" altLang="en-US" dirty="0"/>
        </a:p>
      </dgm:t>
    </dgm:pt>
    <dgm:pt modelId="{CB521892-D005-45DF-B9E5-18300EDD8E9F}" type="sibTrans" cxnId="{3D8522D8-67F9-4C3D-836E-B9B56410F5AC}">
      <dgm:prSet/>
      <dgm:spPr/>
      <dgm:t>
        <a:bodyPr/>
        <a:lstStyle/>
        <a:p>
          <a:endParaRPr lang="zh-CN" altLang="en-US"/>
        </a:p>
      </dgm:t>
    </dgm:pt>
    <dgm:pt modelId="{60E119A7-FD82-47F1-8539-8EE245C7EBCF}" type="parTrans" cxnId="{3D8522D8-67F9-4C3D-836E-B9B56410F5AC}">
      <dgm:prSet/>
      <dgm:spPr/>
      <dgm:t>
        <a:bodyPr/>
        <a:lstStyle/>
        <a:p>
          <a:endParaRPr lang="zh-CN" altLang="en-US"/>
        </a:p>
      </dgm:t>
    </dgm:pt>
    <dgm:pt modelId="{BB185DF9-9431-43A5-B8A0-5894B53A9BE0}" type="pres">
      <dgm:prSet presAssocID="{09831AAB-3094-4A2A-8BA1-8F3571921D30}" presName="diagram" presStyleCnt="0">
        <dgm:presLayoutVars>
          <dgm:chPref val="1"/>
          <dgm:dir/>
          <dgm:animOne val="branch"/>
          <dgm:animLvl val="lvl"/>
          <dgm:resizeHandles/>
        </dgm:presLayoutVars>
      </dgm:prSet>
      <dgm:spPr/>
      <dgm:t>
        <a:bodyPr/>
        <a:lstStyle/>
        <a:p>
          <a:endParaRPr lang="zh-CN" altLang="en-US"/>
        </a:p>
      </dgm:t>
    </dgm:pt>
    <dgm:pt modelId="{DB9EA078-D99B-42D8-973E-9CCC597000F5}" type="pres">
      <dgm:prSet presAssocID="{79B67B38-A208-4E2C-BD2B-7DBDDC387D19}" presName="root" presStyleCnt="0"/>
      <dgm:spPr/>
    </dgm:pt>
    <dgm:pt modelId="{4E157F72-43B5-4049-B036-3FD0EC4328EB}" type="pres">
      <dgm:prSet presAssocID="{79B67B38-A208-4E2C-BD2B-7DBDDC387D19}" presName="rootComposite" presStyleCnt="0"/>
      <dgm:spPr/>
    </dgm:pt>
    <dgm:pt modelId="{AE82FE15-28CE-4DC6-B1BD-952A81D4CBA2}" type="pres">
      <dgm:prSet presAssocID="{79B67B38-A208-4E2C-BD2B-7DBDDC387D19}" presName="rootText" presStyleLbl="node1" presStyleIdx="0" presStyleCnt="1" custScaleX="83691" custScaleY="153971"/>
      <dgm:spPr/>
      <dgm:t>
        <a:bodyPr/>
        <a:lstStyle/>
        <a:p>
          <a:endParaRPr lang="zh-CN" altLang="en-US"/>
        </a:p>
      </dgm:t>
    </dgm:pt>
    <dgm:pt modelId="{BA75D948-54A4-455F-A0BF-6E509745040A}" type="pres">
      <dgm:prSet presAssocID="{79B67B38-A208-4E2C-BD2B-7DBDDC387D19}" presName="rootConnector" presStyleLbl="node1" presStyleIdx="0" presStyleCnt="1"/>
      <dgm:spPr/>
      <dgm:t>
        <a:bodyPr/>
        <a:lstStyle/>
        <a:p>
          <a:endParaRPr lang="zh-CN" altLang="en-US"/>
        </a:p>
      </dgm:t>
    </dgm:pt>
    <dgm:pt modelId="{E9C77C1C-9C5B-4C6F-AAAA-17FDE046E869}" type="pres">
      <dgm:prSet presAssocID="{79B67B38-A208-4E2C-BD2B-7DBDDC387D19}" presName="childShape" presStyleCnt="0"/>
      <dgm:spPr/>
    </dgm:pt>
    <dgm:pt modelId="{1FDEA07B-EB38-4FFD-BBF0-8A45BA3B7DBD}" type="pres">
      <dgm:prSet presAssocID="{D81060CE-2D4D-42B1-980A-DDD7C2D226DA}" presName="Name13" presStyleLbl="parChTrans1D2" presStyleIdx="0" presStyleCnt="3"/>
      <dgm:spPr/>
      <dgm:t>
        <a:bodyPr/>
        <a:lstStyle/>
        <a:p>
          <a:endParaRPr lang="zh-CN" altLang="en-US"/>
        </a:p>
      </dgm:t>
    </dgm:pt>
    <dgm:pt modelId="{1960F797-1B99-4C3C-83BF-78E3001B2B74}" type="pres">
      <dgm:prSet presAssocID="{2EDDBC60-8245-415F-A0F5-CD8FA6DC63BD}" presName="childText" presStyleLbl="bgAcc1" presStyleIdx="0" presStyleCnt="3" custScaleX="92247" custScaleY="43761">
        <dgm:presLayoutVars>
          <dgm:bulletEnabled val="1"/>
        </dgm:presLayoutVars>
      </dgm:prSet>
      <dgm:spPr/>
      <dgm:t>
        <a:bodyPr/>
        <a:lstStyle/>
        <a:p>
          <a:endParaRPr lang="zh-CN" altLang="en-US"/>
        </a:p>
      </dgm:t>
    </dgm:pt>
    <dgm:pt modelId="{704A2EE2-952C-4547-AC8B-C2451B4B86CC}" type="pres">
      <dgm:prSet presAssocID="{1E7F76A9-5FA7-4B3F-87B6-A97F30183A6F}" presName="Name13" presStyleLbl="parChTrans1D2" presStyleIdx="1" presStyleCnt="3"/>
      <dgm:spPr/>
      <dgm:t>
        <a:bodyPr/>
        <a:lstStyle/>
        <a:p>
          <a:endParaRPr lang="zh-CN" altLang="en-US"/>
        </a:p>
      </dgm:t>
    </dgm:pt>
    <dgm:pt modelId="{D3CC9620-1D0D-4144-BB53-EEAEAEF08B6B}" type="pres">
      <dgm:prSet presAssocID="{3DE0E638-B1EA-4C4F-8EE8-E928CAF93265}" presName="childText" presStyleLbl="bgAcc1" presStyleIdx="1" presStyleCnt="3" custScaleX="92246">
        <dgm:presLayoutVars>
          <dgm:bulletEnabled val="1"/>
        </dgm:presLayoutVars>
      </dgm:prSet>
      <dgm:spPr/>
      <dgm:t>
        <a:bodyPr/>
        <a:lstStyle/>
        <a:p>
          <a:endParaRPr lang="zh-CN" altLang="en-US"/>
        </a:p>
      </dgm:t>
    </dgm:pt>
    <dgm:pt modelId="{3D22A980-AF2D-4EC8-9EE2-B69DA63C66D5}" type="pres">
      <dgm:prSet presAssocID="{65DB89C1-6CEF-401B-9CF1-64F089BFB346}" presName="Name13" presStyleLbl="parChTrans1D2" presStyleIdx="2" presStyleCnt="3"/>
      <dgm:spPr/>
      <dgm:t>
        <a:bodyPr/>
        <a:lstStyle/>
        <a:p>
          <a:endParaRPr lang="zh-CN" altLang="en-US"/>
        </a:p>
      </dgm:t>
    </dgm:pt>
    <dgm:pt modelId="{D11FD5F8-3CDF-43DB-ABE4-61A7D0076314}" type="pres">
      <dgm:prSet presAssocID="{50AA3734-2D7E-45F7-9591-FF465B9A8076}" presName="childText" presStyleLbl="bgAcc1" presStyleIdx="2" presStyleCnt="3" custScaleX="92247" custScaleY="48595">
        <dgm:presLayoutVars>
          <dgm:bulletEnabled val="1"/>
        </dgm:presLayoutVars>
      </dgm:prSet>
      <dgm:spPr/>
      <dgm:t>
        <a:bodyPr/>
        <a:lstStyle/>
        <a:p>
          <a:endParaRPr lang="zh-CN" altLang="en-US"/>
        </a:p>
      </dgm:t>
    </dgm:pt>
  </dgm:ptLst>
  <dgm:cxnLst>
    <dgm:cxn modelId="{C8B8E9E2-CC54-4BFA-AE73-A007E6C41C00}" type="presOf" srcId="{3DE0E638-B1EA-4C4F-8EE8-E928CAF93265}" destId="{D3CC9620-1D0D-4144-BB53-EEAEAEF08B6B}" srcOrd="0" destOrd="0" presId="urn:microsoft.com/office/officeart/2005/8/layout/hierarchy3"/>
    <dgm:cxn modelId="{97E62CFD-7BAA-483C-88A8-E7B1E0FEC336}" type="presOf" srcId="{D81060CE-2D4D-42B1-980A-DDD7C2D226DA}" destId="{1FDEA07B-EB38-4FFD-BBF0-8A45BA3B7DBD}" srcOrd="0" destOrd="0" presId="urn:microsoft.com/office/officeart/2005/8/layout/hierarchy3"/>
    <dgm:cxn modelId="{26994CC9-BF6C-4BB4-B9A3-485A116441D7}" srcId="{79B67B38-A208-4E2C-BD2B-7DBDDC387D19}" destId="{50AA3734-2D7E-45F7-9591-FF465B9A8076}" srcOrd="2" destOrd="0" parTransId="{65DB89C1-6CEF-401B-9CF1-64F089BFB346}" sibTransId="{D053B063-0F3D-4A56-9709-54D88B4D354D}"/>
    <dgm:cxn modelId="{F33BE880-0795-4960-802A-F4B10AAF0293}" type="presOf" srcId="{1E7F76A9-5FA7-4B3F-87B6-A97F30183A6F}" destId="{704A2EE2-952C-4547-AC8B-C2451B4B86CC}" srcOrd="0" destOrd="0" presId="urn:microsoft.com/office/officeart/2005/8/layout/hierarchy3"/>
    <dgm:cxn modelId="{49D2B6CA-6026-4E0A-A7F6-96F4A1055AF6}" type="presOf" srcId="{09831AAB-3094-4A2A-8BA1-8F3571921D30}" destId="{BB185DF9-9431-43A5-B8A0-5894B53A9BE0}" srcOrd="0" destOrd="0" presId="urn:microsoft.com/office/officeart/2005/8/layout/hierarchy3"/>
    <dgm:cxn modelId="{3D8522D8-67F9-4C3D-836E-B9B56410F5AC}" srcId="{09831AAB-3094-4A2A-8BA1-8F3571921D30}" destId="{79B67B38-A208-4E2C-BD2B-7DBDDC387D19}" srcOrd="0" destOrd="0" parTransId="{60E119A7-FD82-47F1-8539-8EE245C7EBCF}" sibTransId="{CB521892-D005-45DF-B9E5-18300EDD8E9F}"/>
    <dgm:cxn modelId="{E96CC3C0-9983-4CAC-B2A2-4B433935CB5F}" type="presOf" srcId="{2EDDBC60-8245-415F-A0F5-CD8FA6DC63BD}" destId="{1960F797-1B99-4C3C-83BF-78E3001B2B74}" srcOrd="0" destOrd="0" presId="urn:microsoft.com/office/officeart/2005/8/layout/hierarchy3"/>
    <dgm:cxn modelId="{9A889338-71ED-45D5-A032-33EB7AB08922}" type="presOf" srcId="{79B67B38-A208-4E2C-BD2B-7DBDDC387D19}" destId="{AE82FE15-28CE-4DC6-B1BD-952A81D4CBA2}" srcOrd="0" destOrd="0" presId="urn:microsoft.com/office/officeart/2005/8/layout/hierarchy3"/>
    <dgm:cxn modelId="{AE07CD5D-EC85-4760-B0E2-8DE9406FB381}" srcId="{79B67B38-A208-4E2C-BD2B-7DBDDC387D19}" destId="{2EDDBC60-8245-415F-A0F5-CD8FA6DC63BD}" srcOrd="0" destOrd="0" parTransId="{D81060CE-2D4D-42B1-980A-DDD7C2D226DA}" sibTransId="{0A1D5FF1-0288-4B87-9B2F-E880FC000677}"/>
    <dgm:cxn modelId="{42D816CE-7E58-4D37-8D0D-EEAB5EA4C84D}" srcId="{79B67B38-A208-4E2C-BD2B-7DBDDC387D19}" destId="{3DE0E638-B1EA-4C4F-8EE8-E928CAF93265}" srcOrd="1" destOrd="0" parTransId="{1E7F76A9-5FA7-4B3F-87B6-A97F30183A6F}" sibTransId="{B5FE307D-C064-4F86-B423-C2DE240CB40D}"/>
    <dgm:cxn modelId="{9A15CE2D-EDD1-4853-ADAB-FEE8F7814BC2}" type="presOf" srcId="{65DB89C1-6CEF-401B-9CF1-64F089BFB346}" destId="{3D22A980-AF2D-4EC8-9EE2-B69DA63C66D5}" srcOrd="0" destOrd="0" presId="urn:microsoft.com/office/officeart/2005/8/layout/hierarchy3"/>
    <dgm:cxn modelId="{44C41DC4-AC48-476B-8E73-BBCE3246A2BE}" type="presOf" srcId="{50AA3734-2D7E-45F7-9591-FF465B9A8076}" destId="{D11FD5F8-3CDF-43DB-ABE4-61A7D0076314}" srcOrd="0" destOrd="0" presId="urn:microsoft.com/office/officeart/2005/8/layout/hierarchy3"/>
    <dgm:cxn modelId="{C5606D43-1386-4508-AC2D-026941B84C2B}" type="presOf" srcId="{79B67B38-A208-4E2C-BD2B-7DBDDC387D19}" destId="{BA75D948-54A4-455F-A0BF-6E509745040A}" srcOrd="1" destOrd="0" presId="urn:microsoft.com/office/officeart/2005/8/layout/hierarchy3"/>
    <dgm:cxn modelId="{B9211030-9617-41F6-A7F0-9AA98B1D49AA}" type="presParOf" srcId="{BB185DF9-9431-43A5-B8A0-5894B53A9BE0}" destId="{DB9EA078-D99B-42D8-973E-9CCC597000F5}" srcOrd="0" destOrd="0" presId="urn:microsoft.com/office/officeart/2005/8/layout/hierarchy3"/>
    <dgm:cxn modelId="{E0EE2B4A-F15A-434E-BD59-70E11E0C3BD8}" type="presParOf" srcId="{DB9EA078-D99B-42D8-973E-9CCC597000F5}" destId="{4E157F72-43B5-4049-B036-3FD0EC4328EB}" srcOrd="0" destOrd="0" presId="urn:microsoft.com/office/officeart/2005/8/layout/hierarchy3"/>
    <dgm:cxn modelId="{9F5DF888-1D5F-4787-8D91-F1C2D3062D32}" type="presParOf" srcId="{4E157F72-43B5-4049-B036-3FD0EC4328EB}" destId="{AE82FE15-28CE-4DC6-B1BD-952A81D4CBA2}" srcOrd="0" destOrd="0" presId="urn:microsoft.com/office/officeart/2005/8/layout/hierarchy3"/>
    <dgm:cxn modelId="{4E301737-B55A-43A0-8FFE-E963DC05AA2D}" type="presParOf" srcId="{4E157F72-43B5-4049-B036-3FD0EC4328EB}" destId="{BA75D948-54A4-455F-A0BF-6E509745040A}" srcOrd="1" destOrd="0" presId="urn:microsoft.com/office/officeart/2005/8/layout/hierarchy3"/>
    <dgm:cxn modelId="{029D93E8-D35B-4AEB-87D2-9170EFC50509}" type="presParOf" srcId="{DB9EA078-D99B-42D8-973E-9CCC597000F5}" destId="{E9C77C1C-9C5B-4C6F-AAAA-17FDE046E869}" srcOrd="1" destOrd="0" presId="urn:microsoft.com/office/officeart/2005/8/layout/hierarchy3"/>
    <dgm:cxn modelId="{1080BB77-A306-4A3D-95CA-8B281D0A5D6F}" type="presParOf" srcId="{E9C77C1C-9C5B-4C6F-AAAA-17FDE046E869}" destId="{1FDEA07B-EB38-4FFD-BBF0-8A45BA3B7DBD}" srcOrd="0" destOrd="0" presId="urn:microsoft.com/office/officeart/2005/8/layout/hierarchy3"/>
    <dgm:cxn modelId="{3EDDADAE-F03F-428F-BE3A-74807E8F3EC2}" type="presParOf" srcId="{E9C77C1C-9C5B-4C6F-AAAA-17FDE046E869}" destId="{1960F797-1B99-4C3C-83BF-78E3001B2B74}" srcOrd="1" destOrd="0" presId="urn:microsoft.com/office/officeart/2005/8/layout/hierarchy3"/>
    <dgm:cxn modelId="{3198F919-0FA2-4639-99D6-DDC1A5929C80}" type="presParOf" srcId="{E9C77C1C-9C5B-4C6F-AAAA-17FDE046E869}" destId="{704A2EE2-952C-4547-AC8B-C2451B4B86CC}" srcOrd="2" destOrd="0" presId="urn:microsoft.com/office/officeart/2005/8/layout/hierarchy3"/>
    <dgm:cxn modelId="{7F0E0295-C9FA-4730-9D60-8847855A09FA}" type="presParOf" srcId="{E9C77C1C-9C5B-4C6F-AAAA-17FDE046E869}" destId="{D3CC9620-1D0D-4144-BB53-EEAEAEF08B6B}" srcOrd="3" destOrd="0" presId="urn:microsoft.com/office/officeart/2005/8/layout/hierarchy3"/>
    <dgm:cxn modelId="{7D658B06-B565-46D6-8CFF-947E4AC5FE31}" type="presParOf" srcId="{E9C77C1C-9C5B-4C6F-AAAA-17FDE046E869}" destId="{3D22A980-AF2D-4EC8-9EE2-B69DA63C66D5}" srcOrd="4" destOrd="0" presId="urn:microsoft.com/office/officeart/2005/8/layout/hierarchy3"/>
    <dgm:cxn modelId="{03B01ACF-5247-47E4-98E6-08C9759C15C3}" type="presParOf" srcId="{E9C77C1C-9C5B-4C6F-AAAA-17FDE046E869}" destId="{D11FD5F8-3CDF-43DB-ABE4-61A7D0076314}" srcOrd="5" destOrd="0" presId="urn:microsoft.com/office/officeart/2005/8/layout/hierarchy3"/>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wrap="square" lIns="92958" tIns="46479" rIns="92958" bIns="46479" numCol="1" anchor="t" anchorCtr="0" compatLnSpc="1">
            <a:prstTxWarp prst="textNoShape">
              <a:avLst/>
            </a:prstTxWarp>
          </a:bodyPr>
          <a:lstStyle>
            <a:lvl1pPr>
              <a:defRPr sz="1200"/>
            </a:lvl1pPr>
          </a:lstStyle>
          <a:p>
            <a:pPr>
              <a:defRPr/>
            </a:pPr>
            <a:endParaRPr lang="zh-CN" altLang="zh-CN"/>
          </a:p>
        </p:txBody>
      </p:sp>
      <p:sp>
        <p:nvSpPr>
          <p:cNvPr id="3" name="Date Placeholder 2"/>
          <p:cNvSpPr>
            <a:spLocks noGrp="1"/>
          </p:cNvSpPr>
          <p:nvPr>
            <p:ph type="dt" sz="quarter" idx="1"/>
          </p:nvPr>
        </p:nvSpPr>
        <p:spPr>
          <a:xfrm>
            <a:off x="3956050" y="0"/>
            <a:ext cx="3027363" cy="463550"/>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pPr>
              <a:defRPr/>
            </a:pPr>
            <a:fld id="{B61F5CCC-326D-4323-803B-6902936FFBB4}" type="datetime1">
              <a:rPr lang="en-US" altLang="zh-CN"/>
              <a:pPr>
                <a:defRPr/>
              </a:pPr>
              <a:t>11/24/2015</a:t>
            </a:fld>
            <a:endParaRPr lang="en-US" altLang="zh-CN"/>
          </a:p>
        </p:txBody>
      </p:sp>
      <p:sp>
        <p:nvSpPr>
          <p:cNvPr id="4" name="Footer Placeholder 3"/>
          <p:cNvSpPr>
            <a:spLocks noGrp="1"/>
          </p:cNvSpPr>
          <p:nvPr>
            <p:ph type="ftr" sz="quarter" idx="2"/>
          </p:nvPr>
        </p:nvSpPr>
        <p:spPr>
          <a:xfrm>
            <a:off x="0" y="8818563"/>
            <a:ext cx="3027363" cy="463550"/>
          </a:xfrm>
          <a:prstGeom prst="rect">
            <a:avLst/>
          </a:prstGeom>
        </p:spPr>
        <p:txBody>
          <a:bodyPr vert="horz" wrap="square" lIns="92958" tIns="46479" rIns="92958" bIns="46479" numCol="1" anchor="b" anchorCtr="0" compatLnSpc="1">
            <a:prstTxWarp prst="textNoShape">
              <a:avLst/>
            </a:prstTxWarp>
          </a:bodyPr>
          <a:lstStyle>
            <a:lvl1pPr>
              <a:defRPr sz="1200"/>
            </a:lvl1pPr>
          </a:lstStyle>
          <a:p>
            <a:pPr>
              <a:defRPr/>
            </a:pPr>
            <a:endParaRPr lang="zh-CN" altLang="zh-CN"/>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pPr>
              <a:defRPr/>
            </a:pPr>
            <a:fld id="{0B9FEBEA-1EF8-4DDA-A395-550513F3F400}"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wrap="square" lIns="92958" tIns="46479" rIns="92958" bIns="46479" numCol="1" anchor="t" anchorCtr="0" compatLnSpc="1">
            <a:prstTxWarp prst="textNoShape">
              <a:avLst/>
            </a:prstTxWarp>
          </a:bodyPr>
          <a:lstStyle>
            <a:lvl1pPr>
              <a:defRPr sz="1200"/>
            </a:lvl1pPr>
          </a:lstStyle>
          <a:p>
            <a:pPr>
              <a:defRPr/>
            </a:pPr>
            <a:endParaRPr lang="zh-CN" altLang="zh-CN"/>
          </a:p>
        </p:txBody>
      </p:sp>
      <p:sp>
        <p:nvSpPr>
          <p:cNvPr id="3" name="Date Placeholder 2"/>
          <p:cNvSpPr>
            <a:spLocks noGrp="1"/>
          </p:cNvSpPr>
          <p:nvPr>
            <p:ph type="dt" idx="1"/>
          </p:nvPr>
        </p:nvSpPr>
        <p:spPr>
          <a:xfrm>
            <a:off x="3956050" y="0"/>
            <a:ext cx="3027363" cy="463550"/>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pPr>
              <a:defRPr/>
            </a:pPr>
            <a:fld id="{E38D6E0E-599D-40FF-B228-92F6D1605062}" type="datetime1">
              <a:rPr lang="en-US" altLang="zh-CN"/>
              <a:pPr>
                <a:defRPr/>
              </a:pPr>
              <a:t>11/24/2015</a:t>
            </a:fld>
            <a:endParaRPr lang="en-US" altLang="zh-CN"/>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wrap="square" lIns="92958" tIns="46479" rIns="92958" bIns="46479"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wrap="square" lIns="92958" tIns="46479" rIns="92958" bIns="4647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wrap="square" lIns="92958" tIns="46479" rIns="92958" bIns="46479" numCol="1" anchor="b" anchorCtr="0" compatLnSpc="1">
            <a:prstTxWarp prst="textNoShape">
              <a:avLst/>
            </a:prstTxWarp>
          </a:bodyPr>
          <a:lstStyle>
            <a:lvl1pPr>
              <a:defRPr sz="1200"/>
            </a:lvl1pPr>
          </a:lstStyle>
          <a:p>
            <a:pPr>
              <a:defRPr/>
            </a:pPr>
            <a:endParaRPr lang="zh-CN" altLang="zh-CN"/>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pPr>
              <a:defRPr/>
            </a:pPr>
            <a:fld id="{AB4FF7B0-6063-4D93-A43E-AF06C8EB0456}"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pubs.acs.org/page/jacsat/spotlights/index.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幻灯片图像占位符 1"/>
          <p:cNvSpPr>
            <a:spLocks noGrp="1" noRot="1" noChangeAspect="1" noTextEdit="1"/>
          </p:cNvSpPr>
          <p:nvPr>
            <p:ph type="sldImg"/>
          </p:nvPr>
        </p:nvSpPr>
        <p:spPr bwMode="auto">
          <a:noFill/>
          <a:ln>
            <a:solidFill>
              <a:srgbClr val="000000"/>
            </a:solidFill>
            <a:miter lim="800000"/>
            <a:headEnd/>
            <a:tailEnd/>
          </a:ln>
        </p:spPr>
      </p:sp>
      <p:sp>
        <p:nvSpPr>
          <p:cNvPr id="132099" name="备注占位符 2"/>
          <p:cNvSpPr>
            <a:spLocks noGrp="1"/>
          </p:cNvSpPr>
          <p:nvPr>
            <p:ph type="body" idx="1"/>
          </p:nvPr>
        </p:nvSpPr>
        <p:spPr bwMode="auto">
          <a:noFill/>
        </p:spPr>
        <p:txBody>
          <a:bodyPr/>
          <a:lstStyle/>
          <a:p>
            <a:endParaRPr lang="zh-CN" altLang="en-US" smtClean="0">
              <a:ea typeface="ＭＳ Ｐゴシック" pitchFamily="34" charset="-128"/>
            </a:endParaRPr>
          </a:p>
        </p:txBody>
      </p:sp>
      <p:sp>
        <p:nvSpPr>
          <p:cNvPr id="132100" name="灯片编号占位符 3"/>
          <p:cNvSpPr>
            <a:spLocks noGrp="1"/>
          </p:cNvSpPr>
          <p:nvPr>
            <p:ph type="sldNum" sz="quarter" idx="5"/>
          </p:nvPr>
        </p:nvSpPr>
        <p:spPr bwMode="auto">
          <a:noFill/>
          <a:ln>
            <a:miter lim="800000"/>
            <a:headEnd/>
            <a:tailEnd/>
          </a:ln>
        </p:spPr>
        <p:txBody>
          <a:bodyPr/>
          <a:lstStyle/>
          <a:p>
            <a:fld id="{B12648DB-F06D-47CD-9C4D-55758749693F}" type="slidenum">
              <a:rPr lang="en-US" altLang="zh-CN" smtClean="0"/>
              <a:pPr/>
              <a:t>1</a:t>
            </a:fld>
            <a:endParaRPr lang="en-US"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US" altLang="zh-CN" b="1"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US" altLang="zh-CN" b="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zh-CN" altLang="zh-CN" smtClean="0">
              <a:ea typeface="宋体"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u="none" dirty="0" smtClean="0">
                <a:latin typeface="Arial Unicode MS" pitchFamily="34" charset="-122"/>
                <a:ea typeface="Arial Unicode MS" pitchFamily="34" charset="-122"/>
                <a:cs typeface="Arial Unicode MS" pitchFamily="34" charset="-122"/>
              </a:rPr>
              <a:t>请点击 </a:t>
            </a:r>
            <a:r>
              <a:rPr lang="en-US" altLang="zh-CN" sz="1200" u="none" dirty="0" smtClean="0">
                <a:latin typeface="Arial Unicode MS" pitchFamily="34" charset="-122"/>
                <a:ea typeface="Arial Unicode MS" pitchFamily="34" charset="-122"/>
                <a:cs typeface="Arial Unicode MS" pitchFamily="34" charset="-122"/>
              </a:rPr>
              <a:t>http://pubs.acs.org/page/vi/2011/nano-video.html</a:t>
            </a:r>
          </a:p>
        </p:txBody>
      </p:sp>
      <p:sp>
        <p:nvSpPr>
          <p:cNvPr id="4" name="灯片编号占位符 3"/>
          <p:cNvSpPr>
            <a:spLocks noGrp="1"/>
          </p:cNvSpPr>
          <p:nvPr>
            <p:ph type="sldNum" sz="quarter" idx="10"/>
          </p:nvPr>
        </p:nvSpPr>
        <p:spPr/>
        <p:txBody>
          <a:bodyPr/>
          <a:lstStyle/>
          <a:p>
            <a:pPr>
              <a:defRPr/>
            </a:pPr>
            <a:fld id="{AB4FF7B0-6063-4D93-A43E-AF06C8EB0456}" type="slidenum">
              <a:rPr lang="en-US" altLang="zh-CN" smtClean="0"/>
              <a:pPr>
                <a:defRPr/>
              </a:pPr>
              <a:t>30</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u="none" dirty="0" smtClean="0">
                <a:latin typeface="Arial Unicode MS" pitchFamily="34" charset="-122"/>
                <a:ea typeface="Arial Unicode MS" pitchFamily="34" charset="-122"/>
                <a:cs typeface="Arial Unicode MS" pitchFamily="34" charset="-122"/>
              </a:rPr>
              <a:t>请点击 </a:t>
            </a:r>
            <a:r>
              <a:rPr lang="en-US" dirty="0" smtClean="0">
                <a:hlinkClick r:id="rId3"/>
              </a:rPr>
              <a:t>http://pubs.acs.org/page/jacsat/spotlights/index.html</a:t>
            </a:r>
            <a:endParaRPr lang="en-US" altLang="zh-CN" sz="1200" u="none" dirty="0" smtClean="0">
              <a:latin typeface="Arial Unicode MS" pitchFamily="34" charset="-122"/>
              <a:ea typeface="Arial Unicode MS" pitchFamily="34" charset="-122"/>
              <a:cs typeface="Arial Unicode MS" pitchFamily="34" charset="-122"/>
            </a:endParaRPr>
          </a:p>
        </p:txBody>
      </p:sp>
      <p:sp>
        <p:nvSpPr>
          <p:cNvPr id="4" name="灯片编号占位符 3"/>
          <p:cNvSpPr>
            <a:spLocks noGrp="1"/>
          </p:cNvSpPr>
          <p:nvPr>
            <p:ph type="sldNum" sz="quarter" idx="10"/>
          </p:nvPr>
        </p:nvSpPr>
        <p:spPr/>
        <p:txBody>
          <a:bodyPr/>
          <a:lstStyle/>
          <a:p>
            <a:pPr>
              <a:defRPr/>
            </a:pPr>
            <a:fld id="{AB4FF7B0-6063-4D93-A43E-AF06C8EB0456}" type="slidenum">
              <a:rPr lang="en-US" altLang="zh-CN" smtClean="0"/>
              <a:pPr>
                <a:defRPr/>
              </a:pPr>
              <a:t>31</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sz="1200" u="none" dirty="0" smtClean="0">
              <a:latin typeface="Arial Unicode MS" pitchFamily="34" charset="-122"/>
              <a:ea typeface="Arial Unicode MS" pitchFamily="34" charset="-122"/>
              <a:cs typeface="Arial Unicode MS" pitchFamily="34" charset="-122"/>
            </a:endParaRPr>
          </a:p>
        </p:txBody>
      </p:sp>
      <p:sp>
        <p:nvSpPr>
          <p:cNvPr id="4" name="灯片编号占位符 3"/>
          <p:cNvSpPr>
            <a:spLocks noGrp="1"/>
          </p:cNvSpPr>
          <p:nvPr>
            <p:ph type="sldNum" sz="quarter" idx="10"/>
          </p:nvPr>
        </p:nvSpPr>
        <p:spPr/>
        <p:txBody>
          <a:bodyPr/>
          <a:lstStyle/>
          <a:p>
            <a:pPr>
              <a:defRPr/>
            </a:pPr>
            <a:fld id="{AB4FF7B0-6063-4D93-A43E-AF06C8EB0456}" type="slidenum">
              <a:rPr lang="en-US" altLang="zh-CN" smtClean="0"/>
              <a:pPr>
                <a:defRPr/>
              </a:pPr>
              <a:t>32</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headEnd/>
            <a:tailEnd/>
          </a:ln>
        </p:spPr>
      </p:sp>
      <p:sp>
        <p:nvSpPr>
          <p:cNvPr id="3379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dirty="0" smtClean="0"/>
          </a:p>
        </p:txBody>
      </p:sp>
      <p:sp>
        <p:nvSpPr>
          <p:cNvPr id="1843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C19C56-2EB7-476F-8F3B-0FEDA61F67E9}" type="slidenum">
              <a:rPr lang="en-US" altLang="zh-CN" smtClean="0"/>
              <a:pPr fontAlgn="base">
                <a:spcBef>
                  <a:spcPct val="0"/>
                </a:spcBef>
                <a:spcAft>
                  <a:spcPct val="0"/>
                </a:spcAft>
                <a:defRPr/>
              </a:pPr>
              <a:t>33</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zh-CN" altLang="zh-CN" smtClean="0">
              <a:solidFill>
                <a:srgbClr val="C00000"/>
              </a:solidFill>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幻灯片图像占位符 1"/>
          <p:cNvSpPr>
            <a:spLocks noGrp="1" noRot="1" noChangeAspect="1" noTextEdit="1"/>
          </p:cNvSpPr>
          <p:nvPr>
            <p:ph type="sldImg"/>
          </p:nvPr>
        </p:nvSpPr>
        <p:spPr bwMode="auto">
          <a:noFill/>
          <a:ln>
            <a:solidFill>
              <a:srgbClr val="000000"/>
            </a:solidFill>
            <a:miter lim="800000"/>
            <a:headEnd/>
            <a:tailEnd/>
          </a:ln>
        </p:spPr>
      </p:sp>
      <p:sp>
        <p:nvSpPr>
          <p:cNvPr id="133123" name="备注占位符 2"/>
          <p:cNvSpPr>
            <a:spLocks noGrp="1"/>
          </p:cNvSpPr>
          <p:nvPr>
            <p:ph type="body" idx="1"/>
          </p:nvPr>
        </p:nvSpPr>
        <p:spPr bwMode="auto">
          <a:noFill/>
        </p:spPr>
        <p:txBody>
          <a:bodyPr/>
          <a:lstStyle/>
          <a:p>
            <a:r>
              <a:rPr lang="en-US" altLang="zh-CN" dirty="0" smtClean="0">
                <a:ea typeface="ＭＳ Ｐゴシック" pitchFamily="34" charset="-128"/>
              </a:rPr>
              <a:t>2015</a:t>
            </a:r>
            <a:r>
              <a:rPr lang="zh-CN" altLang="en-US" dirty="0" smtClean="0">
                <a:ea typeface="ＭＳ Ｐゴシック" pitchFamily="34" charset="-128"/>
              </a:rPr>
              <a:t>年，</a:t>
            </a:r>
            <a:r>
              <a:rPr lang="en-US" altLang="zh-CN" dirty="0" smtClean="0">
                <a:ea typeface="ＭＳ Ｐゴシック" pitchFamily="34" charset="-128"/>
              </a:rPr>
              <a:t>ACS</a:t>
            </a:r>
            <a:r>
              <a:rPr lang="zh-CN" altLang="en-US" dirty="0" smtClean="0">
                <a:ea typeface="ＭＳ Ｐゴシック" pitchFamily="34" charset="-128"/>
              </a:rPr>
              <a:t>数据库订户可查阅到</a:t>
            </a:r>
            <a:r>
              <a:rPr lang="en-US" altLang="zh-CN" dirty="0" smtClean="0">
                <a:ea typeface="ＭＳ Ｐゴシック" pitchFamily="34" charset="-128"/>
              </a:rPr>
              <a:t>46</a:t>
            </a:r>
            <a:r>
              <a:rPr lang="zh-CN" altLang="en-US" dirty="0" smtClean="0">
                <a:ea typeface="ＭＳ Ｐゴシック" pitchFamily="34" charset="-128"/>
              </a:rPr>
              <a:t>种</a:t>
            </a:r>
            <a:r>
              <a:rPr lang="en-US" altLang="zh-CN" dirty="0" smtClean="0">
                <a:ea typeface="ＭＳ Ｐゴシック" pitchFamily="34" charset="-128"/>
              </a:rPr>
              <a:t>ACS</a:t>
            </a:r>
            <a:r>
              <a:rPr lang="zh-CN" altLang="en-US" dirty="0" smtClean="0">
                <a:ea typeface="ＭＳ Ｐゴシック" pitchFamily="34" charset="-128"/>
              </a:rPr>
              <a:t>期刊的全文，其中包括</a:t>
            </a:r>
            <a:r>
              <a:rPr lang="en-US" altLang="zh-CN" dirty="0" smtClean="0">
                <a:ea typeface="ＭＳ Ｐゴシック" pitchFamily="34" charset="-128"/>
              </a:rPr>
              <a:t>《</a:t>
            </a:r>
            <a:r>
              <a:rPr lang="zh-CN" altLang="en-US" dirty="0" smtClean="0">
                <a:ea typeface="ＭＳ Ｐゴシック" pitchFamily="34" charset="-128"/>
              </a:rPr>
              <a:t>化学教育</a:t>
            </a:r>
            <a:r>
              <a:rPr lang="en-US" altLang="zh-CN" dirty="0" smtClean="0">
                <a:ea typeface="ＭＳ Ｐゴシック" pitchFamily="34" charset="-128"/>
              </a:rPr>
              <a:t>》</a:t>
            </a:r>
            <a:r>
              <a:rPr lang="zh-CN" altLang="en-US" smtClean="0">
                <a:ea typeface="ＭＳ Ｐゴシック" pitchFamily="34" charset="-128"/>
              </a:rPr>
              <a:t>。</a:t>
            </a:r>
            <a:endParaRPr lang="zh-CN" altLang="en-US" dirty="0" smtClean="0">
              <a:ea typeface="ＭＳ Ｐゴシック" pitchFamily="34" charset="-128"/>
            </a:endParaRPr>
          </a:p>
        </p:txBody>
      </p:sp>
      <p:sp>
        <p:nvSpPr>
          <p:cNvPr id="133124" name="灯片编号占位符 3"/>
          <p:cNvSpPr>
            <a:spLocks noGrp="1"/>
          </p:cNvSpPr>
          <p:nvPr>
            <p:ph type="sldNum" sz="quarter" idx="5"/>
          </p:nvPr>
        </p:nvSpPr>
        <p:spPr bwMode="auto">
          <a:noFill/>
          <a:ln>
            <a:miter lim="800000"/>
            <a:headEnd/>
            <a:tailEnd/>
          </a:ln>
        </p:spPr>
        <p:txBody>
          <a:bodyPr/>
          <a:lstStyle/>
          <a:p>
            <a:fld id="{ECA4BB26-B9AD-414E-853B-D4608AC4E007}" type="slidenum">
              <a:rPr lang="en-US" altLang="zh-CN" smtClean="0"/>
              <a:pPr/>
              <a:t>5</a:t>
            </a:fld>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zh-CN" altLang="zh-CN"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r>
              <a:rPr lang="en-US" altLang="zh-CN" smtClean="0"/>
              <a:t>DOI</a:t>
            </a:r>
            <a:r>
              <a:rPr lang="zh-CN" altLang="en-US" smtClean="0"/>
              <a:t>编号也即</a:t>
            </a:r>
            <a:r>
              <a:rPr lang="en-US" altLang="zh-CN" smtClean="0"/>
              <a:t>PDF</a:t>
            </a:r>
            <a:r>
              <a:rPr lang="zh-CN" altLang="en-US" smtClean="0"/>
              <a:t>全文地址后半部分</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sldNum" sz="quarter" idx="10"/>
          </p:nvPr>
        </p:nvSpPr>
        <p:spPr/>
        <p:txBody>
          <a:bodyPr/>
          <a:lstStyle>
            <a:lvl1pPr>
              <a:defRPr/>
            </a:lvl1pPr>
          </a:lstStyle>
          <a:p>
            <a:pPr>
              <a:defRPr/>
            </a:pPr>
            <a:fld id="{405108FA-1EEF-4C59-A172-523D7A5AB4BE}" type="slidenum">
              <a:rPr lang="en-GB"/>
              <a:pPr>
                <a:defRPr/>
              </a:pPr>
              <a:t>‹#›</a:t>
            </a:fld>
            <a:endParaRPr lang="en-GB"/>
          </a:p>
        </p:txBody>
      </p:sp>
      <p:sp>
        <p:nvSpPr>
          <p:cNvPr id="5" name="Rectangle 9"/>
          <p:cNvSpPr>
            <a:spLocks noGrp="1" noChangeArrowheads="1"/>
          </p:cNvSpPr>
          <p:nvPr>
            <p:ph type="ftr" sz="quarter" idx="11"/>
          </p:nvPr>
        </p:nvSpPr>
        <p:spPr/>
        <p:txBody>
          <a:bodyPr/>
          <a:lstStyle>
            <a:lvl1pPr>
              <a:defRPr>
                <a:ea typeface="ＭＳ Ｐゴシック" charset="-128"/>
              </a:defRPr>
            </a:lvl1pPr>
          </a:lstStyle>
          <a:p>
            <a:pPr>
              <a:defRPr/>
            </a:pPr>
            <a:r>
              <a:rPr lang="en-GB"/>
              <a:t>American Chemical Society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p:txBody>
          <a:bodyPr/>
          <a:lstStyle>
            <a:lvl1pPr>
              <a:defRPr/>
            </a:lvl1pPr>
          </a:lstStyle>
          <a:p>
            <a:pPr>
              <a:defRPr/>
            </a:pPr>
            <a:fld id="{61B52E98-7212-48B6-BBEC-D339AC52D2D0}" type="slidenum">
              <a:rPr lang="en-GB"/>
              <a:pPr>
                <a:defRPr/>
              </a:pPr>
              <a:t>‹#›</a:t>
            </a:fld>
            <a:endParaRPr lang="en-GB"/>
          </a:p>
        </p:txBody>
      </p:sp>
      <p:sp>
        <p:nvSpPr>
          <p:cNvPr id="5" name="Rectangle 9"/>
          <p:cNvSpPr>
            <a:spLocks noGrp="1" noChangeArrowheads="1"/>
          </p:cNvSpPr>
          <p:nvPr>
            <p:ph type="ftr" sz="quarter" idx="11"/>
          </p:nvPr>
        </p:nvSpPr>
        <p:spPr/>
        <p:txBody>
          <a:bodyPr/>
          <a:lstStyle>
            <a:lvl1pPr>
              <a:defRPr>
                <a:ea typeface="ＭＳ Ｐゴシック" charset="-128"/>
              </a:defRPr>
            </a:lvl1pPr>
          </a:lstStyle>
          <a:p>
            <a:pPr>
              <a:defRPr/>
            </a:pPr>
            <a:r>
              <a:rPr lang="en-GB"/>
              <a:t>American Chemical Society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9088"/>
            <a:ext cx="2057400"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9088"/>
            <a:ext cx="6019800"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p:txBody>
          <a:bodyPr/>
          <a:lstStyle>
            <a:lvl1pPr>
              <a:defRPr/>
            </a:lvl1pPr>
          </a:lstStyle>
          <a:p>
            <a:pPr>
              <a:defRPr/>
            </a:pPr>
            <a:fld id="{616DD991-2DAC-4EC3-B9AB-87A03BC957B2}" type="slidenum">
              <a:rPr lang="en-GB"/>
              <a:pPr>
                <a:defRPr/>
              </a:pPr>
              <a:t>‹#›</a:t>
            </a:fld>
            <a:endParaRPr lang="en-GB"/>
          </a:p>
        </p:txBody>
      </p:sp>
      <p:sp>
        <p:nvSpPr>
          <p:cNvPr id="5" name="Rectangle 9"/>
          <p:cNvSpPr>
            <a:spLocks noGrp="1" noChangeArrowheads="1"/>
          </p:cNvSpPr>
          <p:nvPr>
            <p:ph type="ftr" sz="quarter" idx="11"/>
          </p:nvPr>
        </p:nvSpPr>
        <p:spPr/>
        <p:txBody>
          <a:bodyPr/>
          <a:lstStyle>
            <a:lvl1pPr>
              <a:defRPr>
                <a:ea typeface="ＭＳ Ｐゴシック" charset="-128"/>
              </a:defRPr>
            </a:lvl1pPr>
          </a:lstStyle>
          <a:p>
            <a:pPr>
              <a:defRPr/>
            </a:pPr>
            <a:r>
              <a:rPr lang="en-GB"/>
              <a:t>American Chemical Society</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fld id="{E9D20BFE-A576-4D68-8CF1-1A298DCBDDAC}" type="datetimeFigureOut">
              <a:rPr lang="en-US" altLang="zh-CN" smtClean="0"/>
              <a:pPr>
                <a:defRPr/>
              </a:pPr>
              <a:t>11/24/2015</a:t>
            </a:fld>
            <a:endParaRPr lang="en-US" altLang="zh-CN"/>
          </a:p>
        </p:txBody>
      </p:sp>
      <p:sp>
        <p:nvSpPr>
          <p:cNvPr id="5" name="页脚占位符 4"/>
          <p:cNvSpPr>
            <a:spLocks noGrp="1"/>
          </p:cNvSpPr>
          <p:nvPr>
            <p:ph type="ftr" sz="quarter" idx="11"/>
          </p:nvPr>
        </p:nvSpPr>
        <p:spPr/>
        <p:txBody>
          <a:bodyPr/>
          <a:lstStyle/>
          <a:p>
            <a:pPr>
              <a:defRPr/>
            </a:pPr>
            <a:endParaRPr lang="zh-CN" altLang="zh-CN"/>
          </a:p>
        </p:txBody>
      </p:sp>
      <p:sp>
        <p:nvSpPr>
          <p:cNvPr id="6" name="灯片编号占位符 5"/>
          <p:cNvSpPr>
            <a:spLocks noGrp="1"/>
          </p:cNvSpPr>
          <p:nvPr>
            <p:ph type="sldNum" sz="quarter" idx="12"/>
          </p:nvPr>
        </p:nvSpPr>
        <p:spPr/>
        <p:txBody>
          <a:bodyPr/>
          <a:lstStyle/>
          <a:p>
            <a:pPr>
              <a:defRPr/>
            </a:pPr>
            <a:fld id="{5FE7B123-9DE1-4576-BC54-1AF3D34623ED}" type="slidenum">
              <a:rPr lang="en-US" altLang="zh-CN" smtClean="0"/>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E9D20BFE-A576-4D68-8CF1-1A298DCBDDAC}" type="datetimeFigureOut">
              <a:rPr lang="en-US" altLang="zh-CN" smtClean="0"/>
              <a:pPr>
                <a:defRPr/>
              </a:pPr>
              <a:t>11/24/2015</a:t>
            </a:fld>
            <a:endParaRPr lang="en-US" altLang="zh-CN"/>
          </a:p>
        </p:txBody>
      </p:sp>
      <p:sp>
        <p:nvSpPr>
          <p:cNvPr id="5" name="页脚占位符 4"/>
          <p:cNvSpPr>
            <a:spLocks noGrp="1"/>
          </p:cNvSpPr>
          <p:nvPr>
            <p:ph type="ftr" sz="quarter" idx="11"/>
          </p:nvPr>
        </p:nvSpPr>
        <p:spPr/>
        <p:txBody>
          <a:bodyPr/>
          <a:lstStyle/>
          <a:p>
            <a:pPr>
              <a:defRPr/>
            </a:pPr>
            <a:endParaRPr lang="zh-CN" altLang="zh-CN"/>
          </a:p>
        </p:txBody>
      </p:sp>
      <p:sp>
        <p:nvSpPr>
          <p:cNvPr id="6" name="灯片编号占位符 5"/>
          <p:cNvSpPr>
            <a:spLocks noGrp="1"/>
          </p:cNvSpPr>
          <p:nvPr>
            <p:ph type="sldNum" sz="quarter" idx="12"/>
          </p:nvPr>
        </p:nvSpPr>
        <p:spPr/>
        <p:txBody>
          <a:bodyPr/>
          <a:lstStyle/>
          <a:p>
            <a:pPr>
              <a:defRPr/>
            </a:pPr>
            <a:fld id="{5FE7B123-9DE1-4576-BC54-1AF3D34623ED}" type="slidenum">
              <a:rPr lang="en-US" altLang="zh-CN" smtClean="0"/>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fld id="{E9D20BFE-A576-4D68-8CF1-1A298DCBDDAC}" type="datetimeFigureOut">
              <a:rPr lang="en-US" altLang="zh-CN" smtClean="0"/>
              <a:pPr>
                <a:defRPr/>
              </a:pPr>
              <a:t>11/24/2015</a:t>
            </a:fld>
            <a:endParaRPr lang="en-US" altLang="zh-CN"/>
          </a:p>
        </p:txBody>
      </p:sp>
      <p:sp>
        <p:nvSpPr>
          <p:cNvPr id="5" name="页脚占位符 4"/>
          <p:cNvSpPr>
            <a:spLocks noGrp="1"/>
          </p:cNvSpPr>
          <p:nvPr>
            <p:ph type="ftr" sz="quarter" idx="11"/>
          </p:nvPr>
        </p:nvSpPr>
        <p:spPr/>
        <p:txBody>
          <a:bodyPr/>
          <a:lstStyle/>
          <a:p>
            <a:pPr>
              <a:defRPr/>
            </a:pPr>
            <a:endParaRPr lang="zh-CN" altLang="zh-CN"/>
          </a:p>
        </p:txBody>
      </p:sp>
      <p:sp>
        <p:nvSpPr>
          <p:cNvPr id="6" name="灯片编号占位符 5"/>
          <p:cNvSpPr>
            <a:spLocks noGrp="1"/>
          </p:cNvSpPr>
          <p:nvPr>
            <p:ph type="sldNum" sz="quarter" idx="12"/>
          </p:nvPr>
        </p:nvSpPr>
        <p:spPr/>
        <p:txBody>
          <a:bodyPr/>
          <a:lstStyle/>
          <a:p>
            <a:pPr>
              <a:defRPr/>
            </a:pPr>
            <a:fld id="{5FE7B123-9DE1-4576-BC54-1AF3D34623ED}" type="slidenum">
              <a:rPr lang="en-US" altLang="zh-CN" smtClean="0"/>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fld id="{E9D20BFE-A576-4D68-8CF1-1A298DCBDDAC}" type="datetimeFigureOut">
              <a:rPr lang="en-US" altLang="zh-CN" smtClean="0"/>
              <a:pPr>
                <a:defRPr/>
              </a:pPr>
              <a:t>11/24/2015</a:t>
            </a:fld>
            <a:endParaRPr lang="en-US" altLang="zh-CN"/>
          </a:p>
        </p:txBody>
      </p:sp>
      <p:sp>
        <p:nvSpPr>
          <p:cNvPr id="6" name="页脚占位符 5"/>
          <p:cNvSpPr>
            <a:spLocks noGrp="1"/>
          </p:cNvSpPr>
          <p:nvPr>
            <p:ph type="ftr" sz="quarter" idx="11"/>
          </p:nvPr>
        </p:nvSpPr>
        <p:spPr/>
        <p:txBody>
          <a:bodyPr/>
          <a:lstStyle/>
          <a:p>
            <a:pPr>
              <a:defRPr/>
            </a:pPr>
            <a:endParaRPr lang="zh-CN" altLang="zh-CN"/>
          </a:p>
        </p:txBody>
      </p:sp>
      <p:sp>
        <p:nvSpPr>
          <p:cNvPr id="7" name="灯片编号占位符 6"/>
          <p:cNvSpPr>
            <a:spLocks noGrp="1"/>
          </p:cNvSpPr>
          <p:nvPr>
            <p:ph type="sldNum" sz="quarter" idx="12"/>
          </p:nvPr>
        </p:nvSpPr>
        <p:spPr/>
        <p:txBody>
          <a:bodyPr/>
          <a:lstStyle/>
          <a:p>
            <a:pPr>
              <a:defRPr/>
            </a:pPr>
            <a:fld id="{5FE7B123-9DE1-4576-BC54-1AF3D34623ED}" type="slidenum">
              <a:rPr lang="en-US" altLang="zh-CN" smtClean="0"/>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fld id="{E9D20BFE-A576-4D68-8CF1-1A298DCBDDAC}" type="datetimeFigureOut">
              <a:rPr lang="en-US" altLang="zh-CN" smtClean="0"/>
              <a:pPr>
                <a:defRPr/>
              </a:pPr>
              <a:t>11/24/2015</a:t>
            </a:fld>
            <a:endParaRPr lang="en-US" altLang="zh-CN"/>
          </a:p>
        </p:txBody>
      </p:sp>
      <p:sp>
        <p:nvSpPr>
          <p:cNvPr id="8" name="页脚占位符 7"/>
          <p:cNvSpPr>
            <a:spLocks noGrp="1"/>
          </p:cNvSpPr>
          <p:nvPr>
            <p:ph type="ftr" sz="quarter" idx="11"/>
          </p:nvPr>
        </p:nvSpPr>
        <p:spPr/>
        <p:txBody>
          <a:bodyPr/>
          <a:lstStyle/>
          <a:p>
            <a:pPr>
              <a:defRPr/>
            </a:pPr>
            <a:endParaRPr lang="zh-CN" altLang="zh-CN"/>
          </a:p>
        </p:txBody>
      </p:sp>
      <p:sp>
        <p:nvSpPr>
          <p:cNvPr id="9" name="灯片编号占位符 8"/>
          <p:cNvSpPr>
            <a:spLocks noGrp="1"/>
          </p:cNvSpPr>
          <p:nvPr>
            <p:ph type="sldNum" sz="quarter" idx="12"/>
          </p:nvPr>
        </p:nvSpPr>
        <p:spPr/>
        <p:txBody>
          <a:bodyPr/>
          <a:lstStyle/>
          <a:p>
            <a:pPr>
              <a:defRPr/>
            </a:pPr>
            <a:fld id="{5FE7B123-9DE1-4576-BC54-1AF3D34623ED}" type="slidenum">
              <a:rPr lang="en-US" altLang="zh-CN" smtClean="0"/>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E9D20BFE-A576-4D68-8CF1-1A298DCBDDAC}" type="datetimeFigureOut">
              <a:rPr lang="en-US" altLang="zh-CN" smtClean="0"/>
              <a:pPr>
                <a:defRPr/>
              </a:pPr>
              <a:t>11/24/2015</a:t>
            </a:fld>
            <a:endParaRPr lang="en-US" altLang="zh-CN"/>
          </a:p>
        </p:txBody>
      </p:sp>
      <p:sp>
        <p:nvSpPr>
          <p:cNvPr id="4" name="页脚占位符 3"/>
          <p:cNvSpPr>
            <a:spLocks noGrp="1"/>
          </p:cNvSpPr>
          <p:nvPr>
            <p:ph type="ftr" sz="quarter" idx="11"/>
          </p:nvPr>
        </p:nvSpPr>
        <p:spPr/>
        <p:txBody>
          <a:bodyPr/>
          <a:lstStyle/>
          <a:p>
            <a:pPr>
              <a:defRPr/>
            </a:pPr>
            <a:endParaRPr lang="zh-CN" altLang="zh-CN"/>
          </a:p>
        </p:txBody>
      </p:sp>
      <p:sp>
        <p:nvSpPr>
          <p:cNvPr id="5" name="灯片编号占位符 4"/>
          <p:cNvSpPr>
            <a:spLocks noGrp="1"/>
          </p:cNvSpPr>
          <p:nvPr>
            <p:ph type="sldNum" sz="quarter" idx="12"/>
          </p:nvPr>
        </p:nvSpPr>
        <p:spPr/>
        <p:txBody>
          <a:bodyPr/>
          <a:lstStyle/>
          <a:p>
            <a:pPr>
              <a:defRPr/>
            </a:pPr>
            <a:fld id="{5FE7B123-9DE1-4576-BC54-1AF3D34623ED}" type="slidenum">
              <a:rPr lang="en-US" altLang="zh-CN" smtClean="0"/>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E9D20BFE-A576-4D68-8CF1-1A298DCBDDAC}" type="datetimeFigureOut">
              <a:rPr lang="en-US" altLang="zh-CN" smtClean="0"/>
              <a:pPr>
                <a:defRPr/>
              </a:pPr>
              <a:t>11/24/2015</a:t>
            </a:fld>
            <a:endParaRPr lang="en-US" altLang="zh-CN"/>
          </a:p>
        </p:txBody>
      </p:sp>
      <p:sp>
        <p:nvSpPr>
          <p:cNvPr id="3" name="页脚占位符 2"/>
          <p:cNvSpPr>
            <a:spLocks noGrp="1"/>
          </p:cNvSpPr>
          <p:nvPr>
            <p:ph type="ftr" sz="quarter" idx="11"/>
          </p:nvPr>
        </p:nvSpPr>
        <p:spPr/>
        <p:txBody>
          <a:bodyPr/>
          <a:lstStyle/>
          <a:p>
            <a:pPr>
              <a:defRPr/>
            </a:pPr>
            <a:endParaRPr lang="zh-CN" altLang="zh-CN"/>
          </a:p>
        </p:txBody>
      </p:sp>
      <p:sp>
        <p:nvSpPr>
          <p:cNvPr id="4" name="灯片编号占位符 3"/>
          <p:cNvSpPr>
            <a:spLocks noGrp="1"/>
          </p:cNvSpPr>
          <p:nvPr>
            <p:ph type="sldNum" sz="quarter" idx="12"/>
          </p:nvPr>
        </p:nvSpPr>
        <p:spPr/>
        <p:txBody>
          <a:bodyPr/>
          <a:lstStyle/>
          <a:p>
            <a:pPr>
              <a:defRPr/>
            </a:pPr>
            <a:fld id="{5FE7B123-9DE1-4576-BC54-1AF3D34623ED}" type="slidenum">
              <a:rPr lang="en-US" altLang="zh-CN" smtClean="0"/>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E9D20BFE-A576-4D68-8CF1-1A298DCBDDAC}" type="datetimeFigureOut">
              <a:rPr lang="en-US" altLang="zh-CN" smtClean="0"/>
              <a:pPr>
                <a:defRPr/>
              </a:pPr>
              <a:t>11/24/2015</a:t>
            </a:fld>
            <a:endParaRPr lang="en-US" altLang="zh-CN"/>
          </a:p>
        </p:txBody>
      </p:sp>
      <p:sp>
        <p:nvSpPr>
          <p:cNvPr id="6" name="页脚占位符 5"/>
          <p:cNvSpPr>
            <a:spLocks noGrp="1"/>
          </p:cNvSpPr>
          <p:nvPr>
            <p:ph type="ftr" sz="quarter" idx="11"/>
          </p:nvPr>
        </p:nvSpPr>
        <p:spPr/>
        <p:txBody>
          <a:bodyPr/>
          <a:lstStyle/>
          <a:p>
            <a:pPr>
              <a:defRPr/>
            </a:pPr>
            <a:endParaRPr lang="zh-CN" altLang="zh-CN"/>
          </a:p>
        </p:txBody>
      </p:sp>
      <p:sp>
        <p:nvSpPr>
          <p:cNvPr id="7" name="灯片编号占位符 6"/>
          <p:cNvSpPr>
            <a:spLocks noGrp="1"/>
          </p:cNvSpPr>
          <p:nvPr>
            <p:ph type="sldNum" sz="quarter" idx="12"/>
          </p:nvPr>
        </p:nvSpPr>
        <p:spPr/>
        <p:txBody>
          <a:bodyPr/>
          <a:lstStyle/>
          <a:p>
            <a:pPr>
              <a:defRPr/>
            </a:pPr>
            <a:fld id="{5FE7B123-9DE1-4576-BC54-1AF3D34623ED}" type="slidenum">
              <a:rPr lang="en-US" altLang="zh-CN" smtClean="0"/>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p:txBody>
          <a:bodyPr/>
          <a:lstStyle>
            <a:lvl1pPr>
              <a:defRPr/>
            </a:lvl1pPr>
          </a:lstStyle>
          <a:p>
            <a:pPr>
              <a:defRPr/>
            </a:pPr>
            <a:fld id="{0DBC9AD0-8C10-44FB-B56B-7E97333E6A9A}" type="slidenum">
              <a:rPr lang="en-GB"/>
              <a:pPr>
                <a:defRPr/>
              </a:pPr>
              <a:t>‹#›</a:t>
            </a:fld>
            <a:endParaRPr lang="en-GB"/>
          </a:p>
        </p:txBody>
      </p:sp>
      <p:sp>
        <p:nvSpPr>
          <p:cNvPr id="5" name="Rectangle 9"/>
          <p:cNvSpPr>
            <a:spLocks noGrp="1" noChangeArrowheads="1"/>
          </p:cNvSpPr>
          <p:nvPr>
            <p:ph type="ftr" sz="quarter" idx="11"/>
          </p:nvPr>
        </p:nvSpPr>
        <p:spPr/>
        <p:txBody>
          <a:bodyPr/>
          <a:lstStyle>
            <a:lvl1pPr>
              <a:defRPr>
                <a:ea typeface="ＭＳ Ｐゴシック" charset="-128"/>
              </a:defRPr>
            </a:lvl1pPr>
          </a:lstStyle>
          <a:p>
            <a:pPr>
              <a:defRPr/>
            </a:pPr>
            <a:r>
              <a:rPr lang="en-GB"/>
              <a:t>American Chemical Society</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E9D20BFE-A576-4D68-8CF1-1A298DCBDDAC}" type="datetimeFigureOut">
              <a:rPr lang="en-US" altLang="zh-CN" smtClean="0"/>
              <a:pPr>
                <a:defRPr/>
              </a:pPr>
              <a:t>11/24/2015</a:t>
            </a:fld>
            <a:endParaRPr lang="en-US" altLang="zh-CN"/>
          </a:p>
        </p:txBody>
      </p:sp>
      <p:sp>
        <p:nvSpPr>
          <p:cNvPr id="6" name="页脚占位符 5"/>
          <p:cNvSpPr>
            <a:spLocks noGrp="1"/>
          </p:cNvSpPr>
          <p:nvPr>
            <p:ph type="ftr" sz="quarter" idx="11"/>
          </p:nvPr>
        </p:nvSpPr>
        <p:spPr/>
        <p:txBody>
          <a:bodyPr/>
          <a:lstStyle/>
          <a:p>
            <a:pPr>
              <a:defRPr/>
            </a:pPr>
            <a:endParaRPr lang="zh-CN" altLang="zh-CN"/>
          </a:p>
        </p:txBody>
      </p:sp>
      <p:sp>
        <p:nvSpPr>
          <p:cNvPr id="7" name="灯片编号占位符 6"/>
          <p:cNvSpPr>
            <a:spLocks noGrp="1"/>
          </p:cNvSpPr>
          <p:nvPr>
            <p:ph type="sldNum" sz="quarter" idx="12"/>
          </p:nvPr>
        </p:nvSpPr>
        <p:spPr/>
        <p:txBody>
          <a:bodyPr/>
          <a:lstStyle/>
          <a:p>
            <a:pPr>
              <a:defRPr/>
            </a:pPr>
            <a:fld id="{5FE7B123-9DE1-4576-BC54-1AF3D34623ED}" type="slidenum">
              <a:rPr lang="en-US" altLang="zh-CN" smtClean="0"/>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E9D20BFE-A576-4D68-8CF1-1A298DCBDDAC}" type="datetimeFigureOut">
              <a:rPr lang="en-US" altLang="zh-CN" smtClean="0"/>
              <a:pPr>
                <a:defRPr/>
              </a:pPr>
              <a:t>11/24/2015</a:t>
            </a:fld>
            <a:endParaRPr lang="en-US" altLang="zh-CN"/>
          </a:p>
        </p:txBody>
      </p:sp>
      <p:sp>
        <p:nvSpPr>
          <p:cNvPr id="5" name="页脚占位符 4"/>
          <p:cNvSpPr>
            <a:spLocks noGrp="1"/>
          </p:cNvSpPr>
          <p:nvPr>
            <p:ph type="ftr" sz="quarter" idx="11"/>
          </p:nvPr>
        </p:nvSpPr>
        <p:spPr/>
        <p:txBody>
          <a:bodyPr/>
          <a:lstStyle/>
          <a:p>
            <a:pPr>
              <a:defRPr/>
            </a:pPr>
            <a:endParaRPr lang="zh-CN" altLang="zh-CN"/>
          </a:p>
        </p:txBody>
      </p:sp>
      <p:sp>
        <p:nvSpPr>
          <p:cNvPr id="6" name="灯片编号占位符 5"/>
          <p:cNvSpPr>
            <a:spLocks noGrp="1"/>
          </p:cNvSpPr>
          <p:nvPr>
            <p:ph type="sldNum" sz="quarter" idx="12"/>
          </p:nvPr>
        </p:nvSpPr>
        <p:spPr/>
        <p:txBody>
          <a:bodyPr/>
          <a:lstStyle/>
          <a:p>
            <a:pPr>
              <a:defRPr/>
            </a:pPr>
            <a:fld id="{5FE7B123-9DE1-4576-BC54-1AF3D34623ED}" type="slidenum">
              <a:rPr lang="en-US" altLang="zh-CN" smtClean="0"/>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E9D20BFE-A576-4D68-8CF1-1A298DCBDDAC}" type="datetimeFigureOut">
              <a:rPr lang="en-US" altLang="zh-CN" smtClean="0"/>
              <a:pPr>
                <a:defRPr/>
              </a:pPr>
              <a:t>11/24/2015</a:t>
            </a:fld>
            <a:endParaRPr lang="en-US" altLang="zh-CN"/>
          </a:p>
        </p:txBody>
      </p:sp>
      <p:sp>
        <p:nvSpPr>
          <p:cNvPr id="5" name="页脚占位符 4"/>
          <p:cNvSpPr>
            <a:spLocks noGrp="1"/>
          </p:cNvSpPr>
          <p:nvPr>
            <p:ph type="ftr" sz="quarter" idx="11"/>
          </p:nvPr>
        </p:nvSpPr>
        <p:spPr/>
        <p:txBody>
          <a:bodyPr/>
          <a:lstStyle/>
          <a:p>
            <a:pPr>
              <a:defRPr/>
            </a:pPr>
            <a:endParaRPr lang="zh-CN" altLang="zh-CN"/>
          </a:p>
        </p:txBody>
      </p:sp>
      <p:sp>
        <p:nvSpPr>
          <p:cNvPr id="6" name="灯片编号占位符 5"/>
          <p:cNvSpPr>
            <a:spLocks noGrp="1"/>
          </p:cNvSpPr>
          <p:nvPr>
            <p:ph type="sldNum" sz="quarter" idx="12"/>
          </p:nvPr>
        </p:nvSpPr>
        <p:spPr/>
        <p:txBody>
          <a:bodyPr/>
          <a:lstStyle/>
          <a:p>
            <a:pPr>
              <a:defRPr/>
            </a:pPr>
            <a:fld id="{5FE7B123-9DE1-4576-BC54-1AF3D34623ED}" type="slidenum">
              <a:rPr lang="en-US" altLang="zh-CN" smtClean="0"/>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376238" y="0"/>
            <a:ext cx="6253162" cy="6858000"/>
          </a:xfrm>
          <a:prstGeom prst="rect">
            <a:avLst/>
          </a:prstGeom>
          <a:solidFill>
            <a:srgbClr val="0039A6"/>
          </a:solidFill>
          <a:ln w="9525">
            <a:noFill/>
            <a:miter lim="800000"/>
            <a:headEnd/>
            <a:tailEnd/>
          </a:ln>
        </p:spPr>
        <p:txBody>
          <a:bodyPr wrap="none" anchor="ctr"/>
          <a:lstStyle/>
          <a:p>
            <a:pPr>
              <a:defRPr/>
            </a:pPr>
            <a:endParaRPr lang="zh-CN" altLang="zh-CN">
              <a:cs typeface="Arial" charset="0"/>
            </a:endParaRPr>
          </a:p>
        </p:txBody>
      </p:sp>
      <p:sp>
        <p:nvSpPr>
          <p:cNvPr id="5" name="Rectangle 10"/>
          <p:cNvSpPr/>
          <p:nvPr userDrawn="1"/>
        </p:nvSpPr>
        <p:spPr>
          <a:xfrm>
            <a:off x="6629400" y="0"/>
            <a:ext cx="25146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a:solidFill>
                <a:srgbClr val="FFFFFF"/>
              </a:solidFill>
              <a:ea typeface="ＭＳ Ｐゴシック" pitchFamily="34" charset="-128"/>
            </a:endParaRPr>
          </a:p>
        </p:txBody>
      </p:sp>
      <p:pic>
        <p:nvPicPr>
          <p:cNvPr id="6" name="Picture 11" descr="title-texture-A-1.jpg"/>
          <p:cNvPicPr>
            <a:picLocks noChangeAspect="1"/>
          </p:cNvPicPr>
          <p:nvPr userDrawn="1"/>
        </p:nvPicPr>
        <p:blipFill>
          <a:blip r:embed="rId2"/>
          <a:srcRect/>
          <a:stretch>
            <a:fillRect/>
          </a:stretch>
        </p:blipFill>
        <p:spPr bwMode="auto">
          <a:xfrm>
            <a:off x="371475" y="1262063"/>
            <a:ext cx="6248400" cy="5595937"/>
          </a:xfrm>
          <a:prstGeom prst="rect">
            <a:avLst/>
          </a:prstGeom>
          <a:noFill/>
          <a:ln w="9525">
            <a:noFill/>
            <a:miter lim="800000"/>
            <a:headEnd/>
            <a:tailEnd/>
          </a:ln>
        </p:spPr>
      </p:pic>
      <p:sp>
        <p:nvSpPr>
          <p:cNvPr id="7" name="Rectangle 12"/>
          <p:cNvSpPr>
            <a:spLocks noChangeArrowheads="1"/>
          </p:cNvSpPr>
          <p:nvPr userDrawn="1"/>
        </p:nvSpPr>
        <p:spPr bwMode="auto">
          <a:xfrm>
            <a:off x="376238" y="0"/>
            <a:ext cx="6253162" cy="1255713"/>
          </a:xfrm>
          <a:prstGeom prst="rect">
            <a:avLst/>
          </a:prstGeom>
          <a:solidFill>
            <a:srgbClr val="FDC82F"/>
          </a:solidFill>
          <a:ln w="9525">
            <a:noFill/>
            <a:miter lim="800000"/>
            <a:headEnd/>
            <a:tailEnd/>
          </a:ln>
        </p:spPr>
        <p:txBody>
          <a:bodyPr wrap="none" anchor="ctr"/>
          <a:lstStyle/>
          <a:p>
            <a:pPr>
              <a:defRPr/>
            </a:pPr>
            <a:endParaRPr lang="zh-CN" altLang="zh-CN">
              <a:cs typeface="Arial" charset="0"/>
            </a:endParaRPr>
          </a:p>
        </p:txBody>
      </p:sp>
      <p:sp>
        <p:nvSpPr>
          <p:cNvPr id="8" name="TextBox 7"/>
          <p:cNvSpPr txBox="1">
            <a:spLocks noChangeArrowheads="1"/>
          </p:cNvSpPr>
          <p:nvPr userDrawn="1"/>
        </p:nvSpPr>
        <p:spPr bwMode="auto">
          <a:xfrm>
            <a:off x="795338" y="1031875"/>
            <a:ext cx="3090862" cy="139700"/>
          </a:xfrm>
          <a:prstGeom prst="rect">
            <a:avLst/>
          </a:prstGeom>
          <a:noFill/>
          <a:ln>
            <a:noFill/>
          </a:ln>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900" b="1" dirty="0" smtClean="0">
                <a:solidFill>
                  <a:srgbClr val="0039A6"/>
                </a:solidFill>
                <a:latin typeface="Calibri" charset="0"/>
              </a:rPr>
              <a:t>American Chemical Society</a:t>
            </a:r>
          </a:p>
        </p:txBody>
      </p:sp>
      <p:pic>
        <p:nvPicPr>
          <p:cNvPr id="9" name="Picture 15" descr="ACS-MOST logo.gif"/>
          <p:cNvPicPr>
            <a:picLocks noChangeAspect="1"/>
          </p:cNvPicPr>
          <p:nvPr userDrawn="1"/>
        </p:nvPicPr>
        <p:blipFill>
          <a:blip r:embed="rId3"/>
          <a:srcRect/>
          <a:stretch>
            <a:fillRect/>
          </a:stretch>
        </p:blipFill>
        <p:spPr bwMode="auto">
          <a:xfrm>
            <a:off x="6788150" y="1066800"/>
            <a:ext cx="2263775" cy="427038"/>
          </a:xfrm>
          <a:prstGeom prst="rect">
            <a:avLst/>
          </a:prstGeom>
          <a:noFill/>
          <a:ln w="9525">
            <a:noFill/>
            <a:miter lim="800000"/>
            <a:headEnd/>
            <a:tailEnd/>
          </a:ln>
        </p:spPr>
      </p:pic>
      <p:sp>
        <p:nvSpPr>
          <p:cNvPr id="20" name="Title 1"/>
          <p:cNvSpPr>
            <a:spLocks noGrp="1"/>
          </p:cNvSpPr>
          <p:nvPr>
            <p:ph type="ctrTitle"/>
          </p:nvPr>
        </p:nvSpPr>
        <p:spPr>
          <a:xfrm>
            <a:off x="795338" y="2743200"/>
            <a:ext cx="5715000" cy="1463040"/>
          </a:xfrm>
          <a:prstGeom prst="rect">
            <a:avLst/>
          </a:prstGeom>
        </p:spPr>
        <p:txBody>
          <a:bodyPr lIns="0" tIns="0" rIns="0" bIns="0">
            <a:normAutofit/>
          </a:bodyPr>
          <a:lstStyle>
            <a:lvl1pPr algn="l">
              <a:defRPr sz="3200" b="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21" name="Subtitle 2"/>
          <p:cNvSpPr>
            <a:spLocks noGrp="1"/>
          </p:cNvSpPr>
          <p:nvPr>
            <p:ph type="subTitle" idx="1"/>
          </p:nvPr>
        </p:nvSpPr>
        <p:spPr>
          <a:xfrm>
            <a:off x="795338" y="4953000"/>
            <a:ext cx="4706471" cy="1143000"/>
          </a:xfrm>
          <a:prstGeom prst="rect">
            <a:avLst/>
          </a:prstGeom>
        </p:spPr>
        <p:txBody>
          <a:bodyPr lIns="0" tIns="0" rIns="0" bIns="0">
            <a:normAutofit/>
          </a:bodyPr>
          <a:lstStyle>
            <a:lvl1pPr marL="0" indent="0" algn="l">
              <a:buNone/>
              <a:defRPr sz="20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Footer Placeholder 4"/>
          <p:cNvSpPr>
            <a:spLocks noGrp="1"/>
          </p:cNvSpPr>
          <p:nvPr>
            <p:ph type="ftr" sz="quarter" idx="10"/>
          </p:nvPr>
        </p:nvSpPr>
        <p:spPr>
          <a:xfrm>
            <a:off x="762000" y="6477000"/>
            <a:ext cx="5257800" cy="365125"/>
          </a:xfrm>
        </p:spPr>
        <p:txBody>
          <a:bodyPr/>
          <a:lstStyle>
            <a:lvl1pPr>
              <a:defRPr>
                <a:solidFill>
                  <a:schemeClr val="bg1"/>
                </a:solidFill>
              </a:defRPr>
            </a:lvl1pPr>
          </a:lstStyle>
          <a:p>
            <a:pPr>
              <a:defRPr/>
            </a:pPr>
            <a:r>
              <a:rPr lang="en-US"/>
              <a:t>www.acs.org</a:t>
            </a:r>
          </a:p>
        </p:txBody>
      </p:sp>
      <p:sp>
        <p:nvSpPr>
          <p:cNvPr id="11" name="Slide Number Placeholder 12"/>
          <p:cNvSpPr>
            <a:spLocks noGrp="1"/>
          </p:cNvSpPr>
          <p:nvPr>
            <p:ph type="sldNum" sz="quarter" idx="11"/>
          </p:nvPr>
        </p:nvSpPr>
        <p:spPr/>
        <p:txBody>
          <a:bodyPr/>
          <a:lstStyle>
            <a:lvl1pPr>
              <a:defRPr/>
            </a:lvl1pPr>
          </a:lstStyle>
          <a:p>
            <a:pPr>
              <a:defRPr/>
            </a:pPr>
            <a:fld id="{E03B6116-F13F-4D9A-9F3F-2C00434D4228}" type="slidenum">
              <a:rPr lang="en-US" altLang="zh-CN"/>
              <a:pPr>
                <a:defRPr/>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9"/>
          <p:cNvSpPr/>
          <p:nvPr userDrawn="1"/>
        </p:nvSpPr>
        <p:spPr>
          <a:xfrm>
            <a:off x="4495800" y="0"/>
            <a:ext cx="4648200" cy="1255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a:solidFill>
                <a:srgbClr val="FFFFFF"/>
              </a:solidFill>
              <a:ea typeface="ＭＳ Ｐゴシック" pitchFamily="34" charset="-128"/>
            </a:endParaRPr>
          </a:p>
        </p:txBody>
      </p:sp>
      <p:sp>
        <p:nvSpPr>
          <p:cNvPr id="5" name="Rectangle 10"/>
          <p:cNvSpPr/>
          <p:nvPr userDrawn="1"/>
        </p:nvSpPr>
        <p:spPr>
          <a:xfrm>
            <a:off x="6629400" y="0"/>
            <a:ext cx="25146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a:solidFill>
                <a:srgbClr val="FFFFFF"/>
              </a:solidFill>
              <a:ea typeface="ＭＳ Ｐゴシック" pitchFamily="34" charset="-128"/>
            </a:endParaRPr>
          </a:p>
        </p:txBody>
      </p:sp>
      <p:sp>
        <p:nvSpPr>
          <p:cNvPr id="6" name="Rectangle 11"/>
          <p:cNvSpPr>
            <a:spLocks noChangeArrowheads="1"/>
          </p:cNvSpPr>
          <p:nvPr userDrawn="1"/>
        </p:nvSpPr>
        <p:spPr bwMode="auto">
          <a:xfrm>
            <a:off x="376238" y="0"/>
            <a:ext cx="6253162" cy="6858000"/>
          </a:xfrm>
          <a:prstGeom prst="rect">
            <a:avLst/>
          </a:prstGeom>
          <a:solidFill>
            <a:srgbClr val="0039A6"/>
          </a:solidFill>
          <a:ln w="9525">
            <a:noFill/>
            <a:miter lim="800000"/>
            <a:headEnd/>
            <a:tailEnd/>
          </a:ln>
        </p:spPr>
        <p:txBody>
          <a:bodyPr wrap="none" anchor="ctr"/>
          <a:lstStyle/>
          <a:p>
            <a:pPr>
              <a:defRPr/>
            </a:pPr>
            <a:endParaRPr lang="zh-CN" altLang="zh-CN">
              <a:cs typeface="Arial" charset="0"/>
            </a:endParaRPr>
          </a:p>
        </p:txBody>
      </p:sp>
      <p:pic>
        <p:nvPicPr>
          <p:cNvPr id="7" name="Picture 12" descr="title-texture-A-1.jpg"/>
          <p:cNvPicPr>
            <a:picLocks noChangeAspect="1"/>
          </p:cNvPicPr>
          <p:nvPr userDrawn="1"/>
        </p:nvPicPr>
        <p:blipFill>
          <a:blip r:embed="rId2"/>
          <a:srcRect/>
          <a:stretch>
            <a:fillRect/>
          </a:stretch>
        </p:blipFill>
        <p:spPr bwMode="auto">
          <a:xfrm>
            <a:off x="381000" y="1262063"/>
            <a:ext cx="6248400" cy="5595937"/>
          </a:xfrm>
          <a:prstGeom prst="rect">
            <a:avLst/>
          </a:prstGeom>
          <a:noFill/>
          <a:ln w="9525">
            <a:noFill/>
            <a:miter lim="800000"/>
            <a:headEnd/>
            <a:tailEnd/>
          </a:ln>
        </p:spPr>
      </p:pic>
      <p:sp>
        <p:nvSpPr>
          <p:cNvPr id="8" name="Rectangle 13"/>
          <p:cNvSpPr>
            <a:spLocks noChangeArrowheads="1"/>
          </p:cNvSpPr>
          <p:nvPr userDrawn="1"/>
        </p:nvSpPr>
        <p:spPr bwMode="auto">
          <a:xfrm>
            <a:off x="376238" y="0"/>
            <a:ext cx="6253162" cy="1255713"/>
          </a:xfrm>
          <a:prstGeom prst="rect">
            <a:avLst/>
          </a:prstGeom>
          <a:solidFill>
            <a:srgbClr val="FDC82F"/>
          </a:solidFill>
          <a:ln w="9525">
            <a:noFill/>
            <a:miter lim="800000"/>
            <a:headEnd/>
            <a:tailEnd/>
          </a:ln>
        </p:spPr>
        <p:txBody>
          <a:bodyPr wrap="none" anchor="ctr"/>
          <a:lstStyle/>
          <a:p>
            <a:pPr>
              <a:defRPr/>
            </a:pPr>
            <a:endParaRPr lang="zh-CN" altLang="zh-CN">
              <a:cs typeface="Arial" charset="0"/>
            </a:endParaRPr>
          </a:p>
        </p:txBody>
      </p:sp>
      <p:sp>
        <p:nvSpPr>
          <p:cNvPr id="9" name="TextBox 8"/>
          <p:cNvSpPr txBox="1">
            <a:spLocks noChangeArrowheads="1"/>
          </p:cNvSpPr>
          <p:nvPr userDrawn="1"/>
        </p:nvSpPr>
        <p:spPr bwMode="auto">
          <a:xfrm>
            <a:off x="795338" y="1031875"/>
            <a:ext cx="3090862" cy="139700"/>
          </a:xfrm>
          <a:prstGeom prst="rect">
            <a:avLst/>
          </a:prstGeom>
          <a:noFill/>
          <a:ln>
            <a:noFill/>
          </a:ln>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900" b="1" dirty="0" smtClean="0">
                <a:solidFill>
                  <a:srgbClr val="0039A6"/>
                </a:solidFill>
                <a:latin typeface="Calibri" charset="0"/>
              </a:rPr>
              <a:t>American Chemical Society</a:t>
            </a:r>
          </a:p>
        </p:txBody>
      </p:sp>
      <p:pic>
        <p:nvPicPr>
          <p:cNvPr id="10" name="Picture 16" descr="ACS-MOST logo.gif"/>
          <p:cNvPicPr>
            <a:picLocks noChangeAspect="1"/>
          </p:cNvPicPr>
          <p:nvPr userDrawn="1"/>
        </p:nvPicPr>
        <p:blipFill>
          <a:blip r:embed="rId3"/>
          <a:srcRect/>
          <a:stretch>
            <a:fillRect/>
          </a:stretch>
        </p:blipFill>
        <p:spPr bwMode="auto">
          <a:xfrm>
            <a:off x="6788150" y="1066800"/>
            <a:ext cx="2263775" cy="427038"/>
          </a:xfrm>
          <a:prstGeom prst="rect">
            <a:avLst/>
          </a:prstGeom>
          <a:noFill/>
          <a:ln w="9525">
            <a:noFill/>
            <a:miter lim="800000"/>
            <a:headEnd/>
            <a:tailEnd/>
          </a:ln>
        </p:spPr>
      </p:pic>
      <p:sp>
        <p:nvSpPr>
          <p:cNvPr id="20" name="Title 1"/>
          <p:cNvSpPr>
            <a:spLocks noGrp="1"/>
          </p:cNvSpPr>
          <p:nvPr>
            <p:ph type="ctrTitle"/>
          </p:nvPr>
        </p:nvSpPr>
        <p:spPr>
          <a:xfrm>
            <a:off x="795338" y="2743200"/>
            <a:ext cx="5715000" cy="1463040"/>
          </a:xfrm>
          <a:prstGeom prst="rect">
            <a:avLst/>
          </a:prstGeom>
        </p:spPr>
        <p:txBody>
          <a:bodyPr lIns="0" tIns="0" rIns="0" bIns="0">
            <a:normAutofit/>
          </a:bodyPr>
          <a:lstStyle>
            <a:lvl1pPr algn="l">
              <a:defRPr sz="3200" b="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21" name="Subtitle 2"/>
          <p:cNvSpPr>
            <a:spLocks noGrp="1"/>
          </p:cNvSpPr>
          <p:nvPr>
            <p:ph type="subTitle" idx="1"/>
          </p:nvPr>
        </p:nvSpPr>
        <p:spPr>
          <a:xfrm>
            <a:off x="795338" y="4953000"/>
            <a:ext cx="4706471" cy="1143000"/>
          </a:xfrm>
          <a:prstGeom prst="rect">
            <a:avLst/>
          </a:prstGeom>
        </p:spPr>
        <p:txBody>
          <a:bodyPr lIns="0" tIns="0" rIns="0" bIns="0">
            <a:normAutofit/>
          </a:bodyPr>
          <a:lstStyle>
            <a:lvl1pPr marL="0" indent="0" algn="l">
              <a:buNone/>
              <a:defRPr sz="20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Footer Placeholder 4"/>
          <p:cNvSpPr>
            <a:spLocks noGrp="1"/>
          </p:cNvSpPr>
          <p:nvPr>
            <p:ph type="ftr" sz="quarter" idx="10"/>
          </p:nvPr>
        </p:nvSpPr>
        <p:spPr>
          <a:xfrm>
            <a:off x="762000" y="6492875"/>
            <a:ext cx="5257800" cy="365125"/>
          </a:xfrm>
        </p:spPr>
        <p:txBody>
          <a:bodyPr/>
          <a:lstStyle>
            <a:lvl1pPr>
              <a:defRPr>
                <a:solidFill>
                  <a:schemeClr val="bg1"/>
                </a:solidFill>
              </a:defRPr>
            </a:lvl1pPr>
          </a:lstStyle>
          <a:p>
            <a:pPr>
              <a:defRPr/>
            </a:pPr>
            <a:r>
              <a:rPr lang="en-US"/>
              <a:t>www.acs.org</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9"/>
          <p:cNvSpPr/>
          <p:nvPr userDrawn="1"/>
        </p:nvSpPr>
        <p:spPr>
          <a:xfrm>
            <a:off x="4495800" y="0"/>
            <a:ext cx="4648200" cy="1255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a:solidFill>
                <a:srgbClr val="FFFFFF"/>
              </a:solidFill>
              <a:ea typeface="ＭＳ Ｐゴシック" pitchFamily="34" charset="-128"/>
            </a:endParaRPr>
          </a:p>
        </p:txBody>
      </p:sp>
      <p:sp>
        <p:nvSpPr>
          <p:cNvPr id="5" name="Rectangle 10"/>
          <p:cNvSpPr/>
          <p:nvPr userDrawn="1"/>
        </p:nvSpPr>
        <p:spPr>
          <a:xfrm>
            <a:off x="6629400" y="0"/>
            <a:ext cx="25146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a:solidFill>
                <a:srgbClr val="FFFFFF"/>
              </a:solidFill>
              <a:ea typeface="ＭＳ Ｐゴシック" pitchFamily="34" charset="-128"/>
            </a:endParaRPr>
          </a:p>
        </p:txBody>
      </p:sp>
      <p:sp>
        <p:nvSpPr>
          <p:cNvPr id="6" name="Rectangle 11"/>
          <p:cNvSpPr>
            <a:spLocks noChangeArrowheads="1"/>
          </p:cNvSpPr>
          <p:nvPr userDrawn="1"/>
        </p:nvSpPr>
        <p:spPr bwMode="auto">
          <a:xfrm>
            <a:off x="376238" y="0"/>
            <a:ext cx="6253162" cy="6858000"/>
          </a:xfrm>
          <a:prstGeom prst="rect">
            <a:avLst/>
          </a:prstGeom>
          <a:solidFill>
            <a:srgbClr val="0039A6"/>
          </a:solidFill>
          <a:ln w="9525">
            <a:noFill/>
            <a:miter lim="800000"/>
            <a:headEnd/>
            <a:tailEnd/>
          </a:ln>
        </p:spPr>
        <p:txBody>
          <a:bodyPr wrap="none" anchor="ctr"/>
          <a:lstStyle/>
          <a:p>
            <a:pPr>
              <a:defRPr/>
            </a:pPr>
            <a:endParaRPr lang="zh-CN" altLang="zh-CN">
              <a:cs typeface="Arial" charset="0"/>
            </a:endParaRPr>
          </a:p>
        </p:txBody>
      </p:sp>
      <p:pic>
        <p:nvPicPr>
          <p:cNvPr id="7" name="Picture 12" descr="title-texture-A-1.jpg"/>
          <p:cNvPicPr>
            <a:picLocks noChangeAspect="1"/>
          </p:cNvPicPr>
          <p:nvPr userDrawn="1"/>
        </p:nvPicPr>
        <p:blipFill>
          <a:blip r:embed="rId2"/>
          <a:srcRect/>
          <a:stretch>
            <a:fillRect/>
          </a:stretch>
        </p:blipFill>
        <p:spPr bwMode="auto">
          <a:xfrm>
            <a:off x="371475" y="1262063"/>
            <a:ext cx="6248400" cy="5595937"/>
          </a:xfrm>
          <a:prstGeom prst="rect">
            <a:avLst/>
          </a:prstGeom>
          <a:noFill/>
          <a:ln w="9525">
            <a:noFill/>
            <a:miter lim="800000"/>
            <a:headEnd/>
            <a:tailEnd/>
          </a:ln>
        </p:spPr>
      </p:pic>
      <p:sp>
        <p:nvSpPr>
          <p:cNvPr id="8" name="Rectangle 13"/>
          <p:cNvSpPr>
            <a:spLocks noChangeArrowheads="1"/>
          </p:cNvSpPr>
          <p:nvPr userDrawn="1"/>
        </p:nvSpPr>
        <p:spPr bwMode="auto">
          <a:xfrm>
            <a:off x="376238" y="0"/>
            <a:ext cx="6253162" cy="1255713"/>
          </a:xfrm>
          <a:prstGeom prst="rect">
            <a:avLst/>
          </a:prstGeom>
          <a:solidFill>
            <a:srgbClr val="FDC82F"/>
          </a:solidFill>
          <a:ln w="9525">
            <a:noFill/>
            <a:miter lim="800000"/>
            <a:headEnd/>
            <a:tailEnd/>
          </a:ln>
        </p:spPr>
        <p:txBody>
          <a:bodyPr wrap="none" anchor="ctr"/>
          <a:lstStyle/>
          <a:p>
            <a:pPr>
              <a:defRPr/>
            </a:pPr>
            <a:endParaRPr lang="zh-CN" altLang="zh-CN">
              <a:cs typeface="Arial" charset="0"/>
            </a:endParaRPr>
          </a:p>
        </p:txBody>
      </p:sp>
      <p:sp>
        <p:nvSpPr>
          <p:cNvPr id="9" name="TextBox 8"/>
          <p:cNvSpPr txBox="1">
            <a:spLocks noChangeArrowheads="1"/>
          </p:cNvSpPr>
          <p:nvPr userDrawn="1"/>
        </p:nvSpPr>
        <p:spPr bwMode="auto">
          <a:xfrm>
            <a:off x="795338" y="1031875"/>
            <a:ext cx="3090862" cy="139700"/>
          </a:xfrm>
          <a:prstGeom prst="rect">
            <a:avLst/>
          </a:prstGeom>
          <a:noFill/>
          <a:ln>
            <a:noFill/>
          </a:ln>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900" b="1" dirty="0" smtClean="0">
                <a:solidFill>
                  <a:srgbClr val="0039A6"/>
                </a:solidFill>
                <a:latin typeface="Calibri" charset="0"/>
              </a:rPr>
              <a:t>American Chemical Society</a:t>
            </a:r>
          </a:p>
        </p:txBody>
      </p:sp>
      <p:pic>
        <p:nvPicPr>
          <p:cNvPr id="10" name="Picture 16" descr="ACS-MOST logo.gif"/>
          <p:cNvPicPr>
            <a:picLocks noChangeAspect="1"/>
          </p:cNvPicPr>
          <p:nvPr userDrawn="1"/>
        </p:nvPicPr>
        <p:blipFill>
          <a:blip r:embed="rId3"/>
          <a:srcRect/>
          <a:stretch>
            <a:fillRect/>
          </a:stretch>
        </p:blipFill>
        <p:spPr bwMode="auto">
          <a:xfrm>
            <a:off x="6788150" y="1066800"/>
            <a:ext cx="2263775" cy="427038"/>
          </a:xfrm>
          <a:prstGeom prst="rect">
            <a:avLst/>
          </a:prstGeom>
          <a:noFill/>
          <a:ln w="9525">
            <a:noFill/>
            <a:miter lim="800000"/>
            <a:headEnd/>
            <a:tailEnd/>
          </a:ln>
        </p:spPr>
      </p:pic>
      <p:sp>
        <p:nvSpPr>
          <p:cNvPr id="20" name="Title 1"/>
          <p:cNvSpPr>
            <a:spLocks noGrp="1"/>
          </p:cNvSpPr>
          <p:nvPr>
            <p:ph type="ctrTitle"/>
          </p:nvPr>
        </p:nvSpPr>
        <p:spPr>
          <a:xfrm>
            <a:off x="795338" y="2743200"/>
            <a:ext cx="5715000" cy="1463040"/>
          </a:xfrm>
          <a:prstGeom prst="rect">
            <a:avLst/>
          </a:prstGeom>
        </p:spPr>
        <p:txBody>
          <a:bodyPr lIns="0" tIns="0" rIns="0" bIns="0">
            <a:normAutofit/>
          </a:bodyPr>
          <a:lstStyle>
            <a:lvl1pPr algn="l">
              <a:defRPr sz="3200" b="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21" name="Subtitle 2"/>
          <p:cNvSpPr>
            <a:spLocks noGrp="1"/>
          </p:cNvSpPr>
          <p:nvPr>
            <p:ph type="subTitle" idx="1"/>
          </p:nvPr>
        </p:nvSpPr>
        <p:spPr>
          <a:xfrm>
            <a:off x="795338" y="4953000"/>
            <a:ext cx="4706471" cy="1143000"/>
          </a:xfrm>
          <a:prstGeom prst="rect">
            <a:avLst/>
          </a:prstGeom>
        </p:spPr>
        <p:txBody>
          <a:bodyPr lIns="0" tIns="0" rIns="0" bIns="0">
            <a:normAutofit/>
          </a:bodyPr>
          <a:lstStyle>
            <a:lvl1pPr marL="0" indent="0" algn="l">
              <a:buNone/>
              <a:defRPr sz="20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Footer Placeholder 4"/>
          <p:cNvSpPr>
            <a:spLocks noGrp="1"/>
          </p:cNvSpPr>
          <p:nvPr>
            <p:ph type="ftr" sz="quarter" idx="10"/>
          </p:nvPr>
        </p:nvSpPr>
        <p:spPr>
          <a:xfrm>
            <a:off x="762000" y="6492875"/>
            <a:ext cx="5257800" cy="365125"/>
          </a:xfrm>
        </p:spPr>
        <p:txBody>
          <a:bodyPr/>
          <a:lstStyle>
            <a:lvl1pPr>
              <a:defRPr>
                <a:solidFill>
                  <a:schemeClr val="bg1"/>
                </a:solidFill>
              </a:defRPr>
            </a:lvl1pPr>
          </a:lstStyle>
          <a:p>
            <a:pPr>
              <a:defRPr/>
            </a:pPr>
            <a:r>
              <a:rPr lang="en-US"/>
              <a:t>www.acs.org</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2057400" y="609600"/>
            <a:ext cx="6629400" cy="1143000"/>
          </a:xfrm>
          <a:prstGeom prst="rect">
            <a:avLst/>
          </a:prstGeom>
        </p:spPr>
        <p:txBody>
          <a:bodyPr/>
          <a:lstStyle/>
          <a:p>
            <a:r>
              <a:rPr lang="zh-CN" altLang="en-US" smtClean="0"/>
              <a:t>单击此处编辑母版标题样式</a:t>
            </a:r>
            <a:endParaRPr lang="zh-CN" altLang="en-US"/>
          </a:p>
        </p:txBody>
      </p:sp>
      <p:sp>
        <p:nvSpPr>
          <p:cNvPr id="3" name="SmartArt 占位符 2"/>
          <p:cNvSpPr>
            <a:spLocks noGrp="1"/>
          </p:cNvSpPr>
          <p:nvPr>
            <p:ph type="dgm" idx="1"/>
          </p:nvPr>
        </p:nvSpPr>
        <p:spPr>
          <a:xfrm>
            <a:off x="2438400" y="1981200"/>
            <a:ext cx="6248400" cy="4114800"/>
          </a:xfrm>
        </p:spPr>
        <p:txBody>
          <a:bodyPr/>
          <a:lstStyle/>
          <a:p>
            <a:pPr lvl="0"/>
            <a:endParaRPr lang="zh-CN" altLang="en-US" noProof="0" smtClean="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p:txBody>
          <a:bodyPr/>
          <a:lstStyle>
            <a:lvl1pPr>
              <a:defRPr/>
            </a:lvl1pPr>
          </a:lstStyle>
          <a:p>
            <a:pPr>
              <a:defRPr/>
            </a:pPr>
            <a:fld id="{B6FD55DD-5BCC-475F-BC6F-4A9C01E3A1F5}" type="slidenum">
              <a:rPr lang="en-GB"/>
              <a:pPr>
                <a:defRPr/>
              </a:pPr>
              <a:t>‹#›</a:t>
            </a:fld>
            <a:endParaRPr lang="en-GB"/>
          </a:p>
        </p:txBody>
      </p:sp>
      <p:sp>
        <p:nvSpPr>
          <p:cNvPr id="5" name="Rectangle 9"/>
          <p:cNvSpPr>
            <a:spLocks noGrp="1" noChangeArrowheads="1"/>
          </p:cNvSpPr>
          <p:nvPr>
            <p:ph type="ftr" sz="quarter" idx="11"/>
          </p:nvPr>
        </p:nvSpPr>
        <p:spPr/>
        <p:txBody>
          <a:bodyPr/>
          <a:lstStyle>
            <a:lvl1pPr>
              <a:defRPr>
                <a:ea typeface="ＭＳ Ｐゴシック" charset="-128"/>
              </a:defRPr>
            </a:lvl1pPr>
          </a:lstStyle>
          <a:p>
            <a:pPr>
              <a:defRPr/>
            </a:pPr>
            <a:r>
              <a:rPr lang="en-GB"/>
              <a:t>American Chemical Society</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p:txBody>
          <a:bodyPr/>
          <a:lstStyle>
            <a:lvl1pPr>
              <a:defRPr/>
            </a:lvl1pPr>
          </a:lstStyle>
          <a:p>
            <a:pPr>
              <a:defRPr/>
            </a:pPr>
            <a:fld id="{2F6F35CD-8712-4AB0-90DB-C234CA9D0A54}" type="slidenum">
              <a:rPr lang="en-GB"/>
              <a:pPr>
                <a:defRPr/>
              </a:pPr>
              <a:t>‹#›</a:t>
            </a:fld>
            <a:endParaRPr lang="en-GB"/>
          </a:p>
        </p:txBody>
      </p:sp>
      <p:sp>
        <p:nvSpPr>
          <p:cNvPr id="6" name="Rectangle 9"/>
          <p:cNvSpPr>
            <a:spLocks noGrp="1" noChangeArrowheads="1"/>
          </p:cNvSpPr>
          <p:nvPr>
            <p:ph type="ftr" sz="quarter" idx="11"/>
          </p:nvPr>
        </p:nvSpPr>
        <p:spPr/>
        <p:txBody>
          <a:bodyPr/>
          <a:lstStyle>
            <a:lvl1pPr>
              <a:defRPr>
                <a:ea typeface="ＭＳ Ｐゴシック" charset="-128"/>
              </a:defRPr>
            </a:lvl1pPr>
          </a:lstStyle>
          <a:p>
            <a:pPr>
              <a:defRPr/>
            </a:pPr>
            <a:r>
              <a:rPr lang="en-GB"/>
              <a:t>American Chemical Society</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p:txBody>
          <a:bodyPr/>
          <a:lstStyle>
            <a:lvl1pPr>
              <a:defRPr/>
            </a:lvl1pPr>
          </a:lstStyle>
          <a:p>
            <a:pPr>
              <a:defRPr/>
            </a:pPr>
            <a:fld id="{2E03A6E8-FE4C-4F4D-9BB6-6F98C5ADD904}" type="slidenum">
              <a:rPr lang="en-GB"/>
              <a:pPr>
                <a:defRPr/>
              </a:pPr>
              <a:t>‹#›</a:t>
            </a:fld>
            <a:endParaRPr lang="en-GB"/>
          </a:p>
        </p:txBody>
      </p:sp>
      <p:sp>
        <p:nvSpPr>
          <p:cNvPr id="8" name="Rectangle 9"/>
          <p:cNvSpPr>
            <a:spLocks noGrp="1" noChangeArrowheads="1"/>
          </p:cNvSpPr>
          <p:nvPr>
            <p:ph type="ftr" sz="quarter" idx="11"/>
          </p:nvPr>
        </p:nvSpPr>
        <p:spPr/>
        <p:txBody>
          <a:bodyPr/>
          <a:lstStyle>
            <a:lvl1pPr>
              <a:defRPr>
                <a:ea typeface="ＭＳ Ｐゴシック" charset="-128"/>
              </a:defRPr>
            </a:lvl1pPr>
          </a:lstStyle>
          <a:p>
            <a:pPr>
              <a:defRPr/>
            </a:pPr>
            <a:r>
              <a:rPr lang="en-GB"/>
              <a:t>American Chemical Society</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p:txBody>
          <a:bodyPr/>
          <a:lstStyle>
            <a:lvl1pPr>
              <a:defRPr/>
            </a:lvl1pPr>
          </a:lstStyle>
          <a:p>
            <a:pPr>
              <a:defRPr/>
            </a:pPr>
            <a:fld id="{506CE9BC-A58B-4588-8A7D-C8B2AB958943}" type="slidenum">
              <a:rPr lang="en-GB"/>
              <a:pPr>
                <a:defRPr/>
              </a:pPr>
              <a:t>‹#›</a:t>
            </a:fld>
            <a:endParaRPr lang="en-GB"/>
          </a:p>
        </p:txBody>
      </p:sp>
      <p:sp>
        <p:nvSpPr>
          <p:cNvPr id="4" name="Rectangle 9"/>
          <p:cNvSpPr>
            <a:spLocks noGrp="1" noChangeArrowheads="1"/>
          </p:cNvSpPr>
          <p:nvPr>
            <p:ph type="ftr" sz="quarter" idx="11"/>
          </p:nvPr>
        </p:nvSpPr>
        <p:spPr/>
        <p:txBody>
          <a:bodyPr/>
          <a:lstStyle>
            <a:lvl1pPr>
              <a:defRPr>
                <a:ea typeface="ＭＳ Ｐゴシック" charset="-128"/>
              </a:defRPr>
            </a:lvl1pPr>
          </a:lstStyle>
          <a:p>
            <a:pPr>
              <a:defRPr/>
            </a:pPr>
            <a:r>
              <a:rPr lang="en-GB"/>
              <a:t>American Chemical Society</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p:txBody>
          <a:bodyPr/>
          <a:lstStyle>
            <a:lvl1pPr>
              <a:defRPr/>
            </a:lvl1pPr>
          </a:lstStyle>
          <a:p>
            <a:pPr>
              <a:defRPr/>
            </a:pPr>
            <a:fld id="{3924A9CD-F63A-4155-A35D-1B3B8BAF94A1}" type="slidenum">
              <a:rPr lang="en-GB"/>
              <a:pPr>
                <a:defRPr/>
              </a:pPr>
              <a:t>‹#›</a:t>
            </a:fld>
            <a:endParaRPr lang="en-GB"/>
          </a:p>
        </p:txBody>
      </p:sp>
      <p:sp>
        <p:nvSpPr>
          <p:cNvPr id="3" name="Rectangle 9"/>
          <p:cNvSpPr>
            <a:spLocks noGrp="1" noChangeArrowheads="1"/>
          </p:cNvSpPr>
          <p:nvPr>
            <p:ph type="ftr" sz="quarter" idx="11"/>
          </p:nvPr>
        </p:nvSpPr>
        <p:spPr/>
        <p:txBody>
          <a:bodyPr/>
          <a:lstStyle>
            <a:lvl1pPr>
              <a:defRPr>
                <a:ea typeface="ＭＳ Ｐゴシック" charset="-128"/>
              </a:defRPr>
            </a:lvl1pPr>
          </a:lstStyle>
          <a:p>
            <a:pPr>
              <a:defRPr/>
            </a:pPr>
            <a:r>
              <a:rPr lang="en-GB"/>
              <a:t>American Chemical Society</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p:txBody>
          <a:bodyPr/>
          <a:lstStyle>
            <a:lvl1pPr>
              <a:defRPr/>
            </a:lvl1pPr>
          </a:lstStyle>
          <a:p>
            <a:pPr>
              <a:defRPr/>
            </a:pPr>
            <a:fld id="{A4C4E930-99B3-419B-A764-8199AD990187}" type="slidenum">
              <a:rPr lang="en-GB"/>
              <a:pPr>
                <a:defRPr/>
              </a:pPr>
              <a:t>‹#›</a:t>
            </a:fld>
            <a:endParaRPr lang="en-GB"/>
          </a:p>
        </p:txBody>
      </p:sp>
      <p:sp>
        <p:nvSpPr>
          <p:cNvPr id="6" name="Rectangle 9"/>
          <p:cNvSpPr>
            <a:spLocks noGrp="1" noChangeArrowheads="1"/>
          </p:cNvSpPr>
          <p:nvPr>
            <p:ph type="ftr" sz="quarter" idx="11"/>
          </p:nvPr>
        </p:nvSpPr>
        <p:spPr/>
        <p:txBody>
          <a:bodyPr/>
          <a:lstStyle>
            <a:lvl1pPr>
              <a:defRPr>
                <a:ea typeface="ＭＳ Ｐゴシック" charset="-128"/>
              </a:defRPr>
            </a:lvl1pPr>
          </a:lstStyle>
          <a:p>
            <a:pPr>
              <a:defRPr/>
            </a:pPr>
            <a:r>
              <a:rPr lang="en-GB"/>
              <a:t>American Chemical Society</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p:txBody>
          <a:bodyPr/>
          <a:lstStyle>
            <a:lvl1pPr>
              <a:defRPr/>
            </a:lvl1pPr>
          </a:lstStyle>
          <a:p>
            <a:pPr>
              <a:defRPr/>
            </a:pPr>
            <a:fld id="{C5B9B718-A6D2-4396-9B3C-467DBCB3F64B}" type="slidenum">
              <a:rPr lang="en-GB"/>
              <a:pPr>
                <a:defRPr/>
              </a:pPr>
              <a:t>‹#›</a:t>
            </a:fld>
            <a:endParaRPr lang="en-GB"/>
          </a:p>
        </p:txBody>
      </p:sp>
      <p:sp>
        <p:nvSpPr>
          <p:cNvPr id="6" name="Rectangle 9"/>
          <p:cNvSpPr>
            <a:spLocks noGrp="1" noChangeArrowheads="1"/>
          </p:cNvSpPr>
          <p:nvPr>
            <p:ph type="ftr" sz="quarter" idx="11"/>
          </p:nvPr>
        </p:nvSpPr>
        <p:spPr/>
        <p:txBody>
          <a:bodyPr/>
          <a:lstStyle>
            <a:lvl1pPr>
              <a:defRPr>
                <a:ea typeface="ＭＳ Ｐゴシック" charset="-128"/>
              </a:defRPr>
            </a:lvl1pPr>
          </a:lstStyle>
          <a:p>
            <a:pPr>
              <a:defRPr/>
            </a:pPr>
            <a:r>
              <a:rPr lang="en-GB"/>
              <a:t>American Chemical Society</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1"/>
          <p:cNvSpPr>
            <a:spLocks noChangeArrowheads="1"/>
          </p:cNvSpPr>
          <p:nvPr userDrawn="1"/>
        </p:nvSpPr>
        <p:spPr bwMode="auto">
          <a:xfrm>
            <a:off x="0" y="1412875"/>
            <a:ext cx="9144000" cy="5445125"/>
          </a:xfrm>
          <a:prstGeom prst="rect">
            <a:avLst/>
          </a:prstGeom>
          <a:solidFill>
            <a:srgbClr val="0039A6"/>
          </a:solidFill>
          <a:ln w="9525">
            <a:noFill/>
            <a:miter lim="800000"/>
            <a:headEnd/>
            <a:tailEnd/>
          </a:ln>
        </p:spPr>
        <p:txBody>
          <a:bodyPr wrap="none" anchor="ctr"/>
          <a:lstStyle/>
          <a:p>
            <a:pPr>
              <a:defRPr/>
            </a:pPr>
            <a:endParaRPr lang="zh-CN" altLang="zh-CN" sz="1200">
              <a:solidFill>
                <a:srgbClr val="000000"/>
              </a:solidFill>
            </a:endParaRPr>
          </a:p>
        </p:txBody>
      </p:sp>
      <p:sp>
        <p:nvSpPr>
          <p:cNvPr id="20490" name="Rectangle 10"/>
          <p:cNvSpPr>
            <a:spLocks noGrp="1" noChangeArrowheads="1"/>
          </p:cNvSpPr>
          <p:nvPr>
            <p:ph type="sldNum" sz="quarter" idx="4"/>
          </p:nvPr>
        </p:nvSpPr>
        <p:spPr bwMode="auto">
          <a:xfrm>
            <a:off x="6908800" y="6464300"/>
            <a:ext cx="1773238" cy="290513"/>
          </a:xfrm>
          <a:prstGeom prst="rect">
            <a:avLst/>
          </a:prstGeom>
          <a:noFill/>
          <a:ln>
            <a:noFill/>
          </a:ln>
          <a:effectLst/>
          <a:extLst/>
        </p:spPr>
        <p:txBody>
          <a:bodyPr vert="horz" wrap="square" lIns="0" tIns="0" rIns="0" bIns="0" numCol="1" anchor="t" anchorCtr="0" compatLnSpc="1">
            <a:prstTxWarp prst="textNoShape">
              <a:avLst/>
            </a:prstTxWarp>
          </a:bodyPr>
          <a:lstStyle>
            <a:lvl1pPr algn="r">
              <a:defRPr sz="800" b="1">
                <a:solidFill>
                  <a:srgbClr val="FFFFFF"/>
                </a:solidFill>
              </a:defRPr>
            </a:lvl1pPr>
          </a:lstStyle>
          <a:p>
            <a:pPr>
              <a:defRPr/>
            </a:pPr>
            <a:fld id="{7E9C6AFA-F8A9-401D-BF70-B6A3C0D8DF3D}" type="slidenum">
              <a:rPr lang="en-GB"/>
              <a:pPr>
                <a:defRPr/>
              </a:pPr>
              <a:t>‹#›</a:t>
            </a:fld>
            <a:endParaRPr lang="en-GB"/>
          </a:p>
        </p:txBody>
      </p:sp>
      <p:sp>
        <p:nvSpPr>
          <p:cNvPr id="4100" name="Rectangle 13"/>
          <p:cNvSpPr>
            <a:spLocks noChangeArrowheads="1"/>
          </p:cNvSpPr>
          <p:nvPr userDrawn="1"/>
        </p:nvSpPr>
        <p:spPr bwMode="auto">
          <a:xfrm flipV="1">
            <a:off x="0" y="1363663"/>
            <a:ext cx="9144000" cy="142875"/>
          </a:xfrm>
          <a:prstGeom prst="rect">
            <a:avLst/>
          </a:prstGeom>
          <a:solidFill>
            <a:srgbClr val="FDC82F"/>
          </a:solidFill>
          <a:ln w="9525">
            <a:noFill/>
            <a:miter lim="800000"/>
            <a:headEnd/>
            <a:tailEnd/>
          </a:ln>
        </p:spPr>
        <p:txBody>
          <a:bodyPr wrap="none" anchor="ctr"/>
          <a:lstStyle/>
          <a:p>
            <a:pPr>
              <a:defRPr/>
            </a:pPr>
            <a:endParaRPr lang="zh-CN" altLang="zh-CN" sz="1200">
              <a:solidFill>
                <a:srgbClr val="000000"/>
              </a:solidFill>
            </a:endParaRPr>
          </a:p>
        </p:txBody>
      </p:sp>
      <p:sp>
        <p:nvSpPr>
          <p:cNvPr id="4101" name="Line 14"/>
          <p:cNvSpPr>
            <a:spLocks noChangeShapeType="1"/>
          </p:cNvSpPr>
          <p:nvPr userDrawn="1"/>
        </p:nvSpPr>
        <p:spPr bwMode="auto">
          <a:xfrm>
            <a:off x="466725" y="6381750"/>
            <a:ext cx="8208963" cy="0"/>
          </a:xfrm>
          <a:prstGeom prst="line">
            <a:avLst/>
          </a:prstGeom>
          <a:noFill/>
          <a:ln w="9525">
            <a:solidFill>
              <a:schemeClr val="bg1"/>
            </a:solidFill>
            <a:round/>
            <a:headEnd/>
            <a:tailEnd/>
          </a:ln>
        </p:spPr>
        <p:txBody>
          <a:bodyPr/>
          <a:lstStyle/>
          <a:p>
            <a:pPr>
              <a:defRPr/>
            </a:pPr>
            <a:endParaRPr lang="zh-CN" altLang="en-US"/>
          </a:p>
        </p:txBody>
      </p:sp>
      <p:sp>
        <p:nvSpPr>
          <p:cNvPr id="20489" name="Rectangle 9"/>
          <p:cNvSpPr>
            <a:spLocks noGrp="1" noChangeArrowheads="1"/>
          </p:cNvSpPr>
          <p:nvPr>
            <p:ph type="ftr" sz="quarter" idx="3"/>
          </p:nvPr>
        </p:nvSpPr>
        <p:spPr bwMode="auto">
          <a:xfrm>
            <a:off x="466725" y="6462713"/>
            <a:ext cx="2895600" cy="279400"/>
          </a:xfrm>
          <a:prstGeom prst="rect">
            <a:avLst/>
          </a:prstGeom>
          <a:noFill/>
          <a:ln>
            <a:noFill/>
          </a:ln>
          <a:effectLst/>
          <a:extLst/>
        </p:spPr>
        <p:txBody>
          <a:bodyPr vert="horz" wrap="square" lIns="0" tIns="0" rIns="0" bIns="0" numCol="1" anchor="t" anchorCtr="0" compatLnSpc="1">
            <a:prstTxWarp prst="textNoShape">
              <a:avLst/>
            </a:prstTxWarp>
          </a:bodyPr>
          <a:lstStyle>
            <a:lvl1pPr>
              <a:defRPr sz="800" b="1">
                <a:solidFill>
                  <a:srgbClr val="FFFFFF"/>
                </a:solidFill>
                <a:ea typeface="+mn-ea"/>
                <a:cs typeface="+mn-cs"/>
              </a:defRPr>
            </a:lvl1pPr>
          </a:lstStyle>
          <a:p>
            <a:pPr>
              <a:defRPr/>
            </a:pPr>
            <a:r>
              <a:rPr lang="en-GB"/>
              <a:t>American Chemical Society</a:t>
            </a:r>
          </a:p>
        </p:txBody>
      </p:sp>
      <p:sp>
        <p:nvSpPr>
          <p:cNvPr id="3079" name="Rectangle 15"/>
          <p:cNvSpPr>
            <a:spLocks noGrp="1" noChangeArrowheads="1"/>
          </p:cNvSpPr>
          <p:nvPr>
            <p:ph type="title"/>
          </p:nvPr>
        </p:nvSpPr>
        <p:spPr bwMode="auto">
          <a:xfrm>
            <a:off x="468313" y="319088"/>
            <a:ext cx="5975350" cy="9445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altLang="zh-CN" smtClean="0"/>
              <a:t>Click to edit Master title style</a:t>
            </a:r>
          </a:p>
        </p:txBody>
      </p:sp>
      <p:sp>
        <p:nvSpPr>
          <p:cNvPr id="3080" name="Rectangle 18"/>
          <p:cNvSpPr>
            <a:spLocks noGrp="1" noChangeArrowheads="1"/>
          </p:cNvSpPr>
          <p:nvPr>
            <p:ph type="body" idx="1"/>
          </p:nvPr>
        </p:nvSpPr>
        <p:spPr bwMode="auto">
          <a:xfrm>
            <a:off x="457200" y="1773238"/>
            <a:ext cx="8229600" cy="4352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zh-CN" smtClean="0"/>
              <a:t>Click to edit Master text styles</a:t>
            </a:r>
          </a:p>
          <a:p>
            <a:pPr lvl="1"/>
            <a:r>
              <a:rPr lang="en-GB" altLang="zh-CN" smtClean="0"/>
              <a:t>Second level</a:t>
            </a:r>
          </a:p>
          <a:p>
            <a:pPr lvl="2"/>
            <a:r>
              <a:rPr lang="en-GB" altLang="zh-CN" smtClean="0"/>
              <a:t>Third level</a:t>
            </a:r>
          </a:p>
          <a:p>
            <a:pPr lvl="3"/>
            <a:r>
              <a:rPr lang="en-GB" altLang="zh-CN" smtClean="0"/>
              <a:t>Fourth level</a:t>
            </a:r>
          </a:p>
          <a:p>
            <a:pPr lvl="4"/>
            <a:r>
              <a:rPr lang="en-GB" altLang="zh-CN" smtClean="0"/>
              <a:t>Fifth level</a:t>
            </a:r>
          </a:p>
        </p:txBody>
      </p:sp>
      <p:pic>
        <p:nvPicPr>
          <p:cNvPr id="3081" name="Picture 20" descr="ACS_Chemistry_for_Life_CMYK_Logo"/>
          <p:cNvPicPr>
            <a:picLocks noChangeAspect="1" noChangeArrowheads="1"/>
          </p:cNvPicPr>
          <p:nvPr userDrawn="1"/>
        </p:nvPicPr>
        <p:blipFill>
          <a:blip r:embed="rId13"/>
          <a:srcRect/>
          <a:stretch>
            <a:fillRect/>
          </a:stretch>
        </p:blipFill>
        <p:spPr bwMode="auto">
          <a:xfrm>
            <a:off x="6877050" y="404813"/>
            <a:ext cx="1847850"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0882" r:id="rId1"/>
    <p:sldLayoutId id="2147490883" r:id="rId2"/>
    <p:sldLayoutId id="2147490884" r:id="rId3"/>
    <p:sldLayoutId id="2147490885" r:id="rId4"/>
    <p:sldLayoutId id="2147490886" r:id="rId5"/>
    <p:sldLayoutId id="2147490887" r:id="rId6"/>
    <p:sldLayoutId id="2147490888" r:id="rId7"/>
    <p:sldLayoutId id="2147490889" r:id="rId8"/>
    <p:sldLayoutId id="2147490890" r:id="rId9"/>
    <p:sldLayoutId id="2147490891" r:id="rId10"/>
    <p:sldLayoutId id="2147490892" r:id="rId11"/>
  </p:sldLayoutIdLst>
  <p:hf hdr="0" dt="0"/>
  <p:txStyles>
    <p:titleStyle>
      <a:lvl1pPr algn="l" rtl="0" eaLnBrk="0" fontAlgn="base" hangingPunct="0">
        <a:lnSpc>
          <a:spcPct val="90000"/>
        </a:lnSpc>
        <a:spcBef>
          <a:spcPct val="0"/>
        </a:spcBef>
        <a:spcAft>
          <a:spcPct val="0"/>
        </a:spcAft>
        <a:defRPr sz="2600" b="1">
          <a:solidFill>
            <a:srgbClr val="0039A6"/>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600">
          <a:solidFill>
            <a:schemeClr val="bg1"/>
          </a:solidFill>
          <a:latin typeface="+mn-lt"/>
          <a:ea typeface="ＭＳ Ｐゴシック" charset="-128"/>
        </a:defRPr>
      </a:lvl2pPr>
      <a:lvl3pPr marL="1143000" indent="-228600" algn="l" rtl="0" eaLnBrk="0" fontAlgn="base" hangingPunct="0">
        <a:spcBef>
          <a:spcPct val="20000"/>
        </a:spcBef>
        <a:spcAft>
          <a:spcPct val="0"/>
        </a:spcAft>
        <a:buChar char="•"/>
        <a:defRPr sz="1400">
          <a:solidFill>
            <a:schemeClr val="bg1"/>
          </a:solidFill>
          <a:latin typeface="+mn-lt"/>
          <a:ea typeface="ＭＳ Ｐゴシック" charset="-128"/>
        </a:defRPr>
      </a:lvl3pPr>
      <a:lvl4pPr marL="1600200" indent="-228600" algn="l" rtl="0" eaLnBrk="0" fontAlgn="base" hangingPunct="0">
        <a:spcBef>
          <a:spcPct val="20000"/>
        </a:spcBef>
        <a:spcAft>
          <a:spcPct val="0"/>
        </a:spcAft>
        <a:buChar char="–"/>
        <a:defRPr sz="1200">
          <a:solidFill>
            <a:schemeClr val="bg1"/>
          </a:solidFill>
          <a:latin typeface="+mn-lt"/>
          <a:ea typeface="ＭＳ Ｐゴシック" charset="-128"/>
        </a:defRPr>
      </a:lvl4pPr>
      <a:lvl5pPr marL="2057400" indent="-228600" algn="l" rtl="0" eaLnBrk="0" fontAlgn="base" hangingPunct="0">
        <a:spcBef>
          <a:spcPct val="20000"/>
        </a:spcBef>
        <a:spcAft>
          <a:spcPct val="0"/>
        </a:spcAft>
        <a:buChar char="»"/>
        <a:defRPr sz="1000">
          <a:solidFill>
            <a:schemeClr val="bg1"/>
          </a:solidFill>
          <a:latin typeface="+mn-lt"/>
          <a:ea typeface="ＭＳ Ｐゴシック" charset="-128"/>
        </a:defRPr>
      </a:lvl5pPr>
      <a:lvl6pPr marL="2514600" indent="-228600" algn="l" rtl="0" fontAlgn="base">
        <a:spcBef>
          <a:spcPct val="20000"/>
        </a:spcBef>
        <a:spcAft>
          <a:spcPct val="0"/>
        </a:spcAft>
        <a:buChar char="»"/>
        <a:defRPr sz="1000">
          <a:solidFill>
            <a:schemeClr val="bg1"/>
          </a:solidFill>
          <a:latin typeface="+mn-lt"/>
        </a:defRPr>
      </a:lvl6pPr>
      <a:lvl7pPr marL="2971800" indent="-228600" algn="l" rtl="0" fontAlgn="base">
        <a:spcBef>
          <a:spcPct val="20000"/>
        </a:spcBef>
        <a:spcAft>
          <a:spcPct val="0"/>
        </a:spcAft>
        <a:buChar char="»"/>
        <a:defRPr sz="1000">
          <a:solidFill>
            <a:schemeClr val="bg1"/>
          </a:solidFill>
          <a:latin typeface="+mn-lt"/>
        </a:defRPr>
      </a:lvl7pPr>
      <a:lvl8pPr marL="3429000" indent="-228600" algn="l" rtl="0" fontAlgn="base">
        <a:spcBef>
          <a:spcPct val="20000"/>
        </a:spcBef>
        <a:spcAft>
          <a:spcPct val="0"/>
        </a:spcAft>
        <a:buChar char="»"/>
        <a:defRPr sz="1000">
          <a:solidFill>
            <a:schemeClr val="bg1"/>
          </a:solidFill>
          <a:latin typeface="+mn-lt"/>
        </a:defRPr>
      </a:lvl8pPr>
      <a:lvl9pPr marL="3886200" indent="-228600" algn="l" rtl="0" fontAlgn="base">
        <a:spcBef>
          <a:spcPct val="20000"/>
        </a:spcBef>
        <a:spcAft>
          <a:spcPct val="0"/>
        </a:spcAft>
        <a:buChar char="»"/>
        <a:defRPr sz="1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67544" y="1772816"/>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B1D68-5A21-4BE3-9F2B-B7A169F58C97}" type="datetimeFigureOut">
              <a:rPr lang="zh-CN" altLang="en-US" smtClean="0"/>
              <a:pPr/>
              <a:t>2015/11/24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www.acs.org</a:t>
            </a:r>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BC8C20C-E2C3-4D14-802B-7AADE319305D}" type="slidenum">
              <a:rPr lang="en-US" altLang="zh-CN" smtClean="0"/>
              <a:pPr>
                <a:defRPr/>
              </a:pPr>
              <a:t>‹#›</a:t>
            </a:fld>
            <a:endParaRPr lang="en-US" altLang="zh-CN"/>
          </a:p>
        </p:txBody>
      </p:sp>
      <p:pic>
        <p:nvPicPr>
          <p:cNvPr id="7" name="图片 6" descr="PPT 标头.png"/>
          <p:cNvPicPr>
            <a:picLocks noChangeAspect="1"/>
          </p:cNvPicPr>
          <p:nvPr/>
        </p:nvPicPr>
        <p:blipFill>
          <a:blip r:embed="rId17" cstate="print"/>
          <a:stretch>
            <a:fillRect/>
          </a:stretch>
        </p:blipFill>
        <p:spPr>
          <a:xfrm>
            <a:off x="0" y="0"/>
            <a:ext cx="9144000" cy="1695450"/>
          </a:xfrm>
          <a:prstGeom prst="rect">
            <a:avLst/>
          </a:prstGeom>
        </p:spPr>
      </p:pic>
    </p:spTree>
  </p:cSld>
  <p:clrMap bg1="lt1" tx1="dk1" bg2="lt2" tx2="dk2" accent1="accent1" accent2="accent2" accent3="accent3" accent4="accent4" accent5="accent5" accent6="accent6" hlink="hlink" folHlink="folHlink"/>
  <p:sldLayoutIdLst>
    <p:sldLayoutId id="2147490939" r:id="rId1"/>
    <p:sldLayoutId id="2147490940" r:id="rId2"/>
    <p:sldLayoutId id="2147490941" r:id="rId3"/>
    <p:sldLayoutId id="2147490942" r:id="rId4"/>
    <p:sldLayoutId id="2147490943" r:id="rId5"/>
    <p:sldLayoutId id="2147490944" r:id="rId6"/>
    <p:sldLayoutId id="2147490945" r:id="rId7"/>
    <p:sldLayoutId id="2147490946" r:id="rId8"/>
    <p:sldLayoutId id="2147490947" r:id="rId9"/>
    <p:sldLayoutId id="2147490948" r:id="rId10"/>
    <p:sldLayoutId id="2147490949" r:id="rId11"/>
    <p:sldLayoutId id="2147490876" r:id="rId12"/>
    <p:sldLayoutId id="2147490877" r:id="rId13"/>
    <p:sldLayoutId id="2147490878" r:id="rId14"/>
    <p:sldLayoutId id="2147490950" r:id="rId15"/>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pubs.acs.org/journal/estlcu" TargetMode="External"/><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pubs.acs.org/page/ascefj" TargetMode="External"/><Relationship Id="rId2" Type="http://schemas.openxmlformats.org/officeDocument/2006/relationships/chart" Target="../charts/chart1.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slide" Target="slide17.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hemeOverride" Target="../theme/themeOverride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6.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2.gif"/><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pubs.acs.org/journal/estlcu"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pubs.acs.org/journal/estlcu"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pubs.acs.org/journal/estlcu"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pubs.acs.org/journal/estlcu" TargetMode="External"/><Relationship Id="rId2" Type="http://schemas.openxmlformats.org/officeDocument/2006/relationships/image" Target="../media/image1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txBox="1">
            <a:spLocks/>
          </p:cNvSpPr>
          <p:nvPr/>
        </p:nvSpPr>
        <p:spPr bwMode="auto">
          <a:xfrm>
            <a:off x="522288" y="1571625"/>
            <a:ext cx="8229600" cy="2617788"/>
          </a:xfrm>
          <a:prstGeom prst="rect">
            <a:avLst/>
          </a:prstGeom>
          <a:noFill/>
          <a:ln w="9525">
            <a:noFill/>
            <a:miter lim="800000"/>
            <a:headEnd/>
            <a:tailEnd/>
          </a:ln>
        </p:spPr>
        <p:txBody>
          <a:bodyPr/>
          <a:lstStyle/>
          <a:p>
            <a:pPr algn="ctr" eaLnBrk="0" hangingPunct="0">
              <a:spcBef>
                <a:spcPct val="20000"/>
              </a:spcBef>
            </a:pPr>
            <a:endParaRPr lang="en-US" altLang="zh-CN" sz="2800" b="1" dirty="0" smtClean="0">
              <a:solidFill>
                <a:srgbClr val="0039A6"/>
              </a:solidFill>
              <a:ea typeface="宋体" pitchFamily="2" charset="-122"/>
              <a:cs typeface="Arial" charset="0"/>
            </a:endParaRPr>
          </a:p>
          <a:p>
            <a:pPr algn="ctr" eaLnBrk="0" hangingPunct="0">
              <a:lnSpc>
                <a:spcPct val="150000"/>
              </a:lnSpc>
              <a:spcBef>
                <a:spcPct val="20000"/>
              </a:spcBef>
            </a:pPr>
            <a:r>
              <a:rPr lang="zh-CN" altLang="en-US" sz="2800" b="1" dirty="0" smtClean="0">
                <a:solidFill>
                  <a:srgbClr val="FF0000"/>
                </a:solidFill>
                <a:latin typeface="微软雅黑" pitchFamily="34" charset="-122"/>
                <a:ea typeface="微软雅黑" pitchFamily="34" charset="-122"/>
              </a:rPr>
              <a:t>武汉纺织大学图书馆在线资源使用帮助</a:t>
            </a:r>
            <a:r>
              <a:rPr lang="en-US" altLang="zh-CN" sz="2800" b="1" dirty="0" smtClean="0">
                <a:solidFill>
                  <a:srgbClr val="FF0000"/>
                </a:solidFill>
                <a:latin typeface="微软雅黑" pitchFamily="34" charset="-122"/>
                <a:ea typeface="微软雅黑" pitchFamily="34" charset="-122"/>
              </a:rPr>
              <a:t/>
            </a:r>
            <a:br>
              <a:rPr lang="en-US" altLang="zh-CN" sz="2800" b="1" dirty="0" smtClean="0">
                <a:solidFill>
                  <a:srgbClr val="FF0000"/>
                </a:solidFill>
                <a:latin typeface="微软雅黑" pitchFamily="34" charset="-122"/>
                <a:ea typeface="微软雅黑" pitchFamily="34" charset="-122"/>
              </a:rPr>
            </a:br>
            <a:r>
              <a:rPr lang="zh-CN" altLang="en-US" sz="2800" b="1" dirty="0" smtClean="0">
                <a:solidFill>
                  <a:srgbClr val="FF0000"/>
                </a:solidFill>
                <a:latin typeface="微软雅黑" pitchFamily="34" charset="-122"/>
                <a:ea typeface="微软雅黑" pitchFamily="34" charset="-122"/>
              </a:rPr>
              <a:t>之</a:t>
            </a:r>
            <a:endParaRPr lang="en-US" altLang="en-US" sz="2800" dirty="0" smtClean="0"/>
          </a:p>
          <a:p>
            <a:pPr algn="ctr" eaLnBrk="0" hangingPunct="0">
              <a:spcBef>
                <a:spcPct val="20000"/>
              </a:spcBef>
            </a:pPr>
            <a:r>
              <a:rPr lang="zh-CN" altLang="en-US" sz="2800" b="1" dirty="0" smtClean="0">
                <a:solidFill>
                  <a:srgbClr val="0039A6"/>
                </a:solidFill>
                <a:ea typeface="宋体" pitchFamily="2" charset="-122"/>
                <a:cs typeface="Arial" charset="0"/>
              </a:rPr>
              <a:t>美国化学学会</a:t>
            </a:r>
            <a:endParaRPr lang="en-US" altLang="zh-CN" sz="2800" b="1" dirty="0" smtClean="0">
              <a:solidFill>
                <a:srgbClr val="0039A6"/>
              </a:solidFill>
              <a:ea typeface="宋体" pitchFamily="2" charset="-122"/>
              <a:cs typeface="Arial" charset="0"/>
            </a:endParaRPr>
          </a:p>
          <a:p>
            <a:pPr algn="ctr" eaLnBrk="0" hangingPunct="0">
              <a:spcBef>
                <a:spcPct val="20000"/>
              </a:spcBef>
            </a:pPr>
            <a:r>
              <a:rPr lang="zh-CN" altLang="en-US" sz="2800" b="1" dirty="0" smtClean="0">
                <a:solidFill>
                  <a:srgbClr val="0039A6"/>
                </a:solidFill>
                <a:ea typeface="宋体" pitchFamily="2" charset="-122"/>
                <a:cs typeface="Arial" charset="0"/>
              </a:rPr>
              <a:t>数据库平台使用</a:t>
            </a:r>
            <a:r>
              <a:rPr lang="zh-CN" altLang="en-US" sz="2800" b="1" dirty="0">
                <a:solidFill>
                  <a:srgbClr val="0039A6"/>
                </a:solidFill>
                <a:ea typeface="宋体" pitchFamily="2" charset="-122"/>
                <a:cs typeface="Arial" charset="0"/>
              </a:rPr>
              <a:t>指南</a:t>
            </a:r>
            <a:endParaRPr lang="en-US" altLang="zh-CN" sz="2800" b="1" dirty="0">
              <a:solidFill>
                <a:srgbClr val="0039A6"/>
              </a:solidFill>
              <a:ea typeface="宋体" pitchFamily="2" charset="-122"/>
              <a:cs typeface="Arial" charset="0"/>
            </a:endParaRPr>
          </a:p>
          <a:p>
            <a:pPr algn="ctr" eaLnBrk="0" hangingPunct="0">
              <a:spcBef>
                <a:spcPct val="20000"/>
              </a:spcBef>
            </a:pPr>
            <a:endParaRPr lang="en-US" altLang="zh-CN" sz="2000" b="1" dirty="0">
              <a:solidFill>
                <a:srgbClr val="0039A6"/>
              </a:solidFill>
              <a:ea typeface="宋体" pitchFamily="2" charset="-122"/>
              <a:cs typeface="Arial" charset="0"/>
            </a:endParaRPr>
          </a:p>
          <a:p>
            <a:pPr algn="ctr" eaLnBrk="0" hangingPunct="0">
              <a:spcBef>
                <a:spcPct val="20000"/>
              </a:spcBef>
            </a:pPr>
            <a:endParaRPr lang="en-US" altLang="zh-CN" sz="2000" b="1" dirty="0">
              <a:solidFill>
                <a:srgbClr val="0039A6"/>
              </a:solidFill>
              <a:ea typeface="宋体" pitchFamily="2" charset="-122"/>
              <a:cs typeface="Arial" charset="0"/>
            </a:endParaRPr>
          </a:p>
          <a:p>
            <a:pPr algn="ctr" eaLnBrk="0" hangingPunct="0">
              <a:spcBef>
                <a:spcPct val="20000"/>
              </a:spcBef>
            </a:pPr>
            <a:endParaRPr lang="en-US" altLang="zh-CN" sz="2000" b="1" dirty="0">
              <a:solidFill>
                <a:srgbClr val="0039A6"/>
              </a:solidFill>
              <a:latin typeface="宋体" pitchFamily="2" charset="-122"/>
              <a:ea typeface="宋体" pitchFamily="2" charset="-122"/>
              <a:cs typeface="Arial" charset="0"/>
            </a:endParaRPr>
          </a:p>
          <a:p>
            <a:pPr algn="r" eaLnBrk="0" hangingPunct="0">
              <a:spcBef>
                <a:spcPct val="20000"/>
              </a:spcBef>
            </a:pPr>
            <a:endParaRPr lang="en-US" altLang="zh-CN" sz="2000" dirty="0" smtClean="0">
              <a:solidFill>
                <a:srgbClr val="FFC000"/>
              </a:solidFill>
              <a:ea typeface="宋体" pitchFamily="2" charset="-122"/>
              <a:cs typeface="Arial" charset="0"/>
            </a:endParaRPr>
          </a:p>
          <a:p>
            <a:pPr algn="r" eaLnBrk="0" hangingPunct="0">
              <a:spcBef>
                <a:spcPct val="20000"/>
              </a:spcBef>
            </a:pPr>
            <a:endParaRPr lang="en-US" altLang="zh-CN" dirty="0" smtClean="0">
              <a:solidFill>
                <a:srgbClr val="FFC000"/>
              </a:solidFill>
              <a:effectLst>
                <a:outerShdw blurRad="38100" dist="38100" dir="2700000" algn="tl">
                  <a:srgbClr val="000000">
                    <a:alpha val="43137"/>
                  </a:srgbClr>
                </a:outerShdw>
              </a:effectLst>
              <a:ea typeface="宋体" pitchFamily="2" charset="-122"/>
              <a:cs typeface="Arial" charset="0"/>
            </a:endParaRPr>
          </a:p>
        </p:txBody>
      </p:sp>
      <p:pic>
        <p:nvPicPr>
          <p:cNvPr id="3" name="图片 2" descr="ACS-logo.png"/>
          <p:cNvPicPr>
            <a:picLocks noChangeAspect="1"/>
          </p:cNvPicPr>
          <p:nvPr/>
        </p:nvPicPr>
        <p:blipFill>
          <a:blip r:embed="rId3"/>
          <a:stretch>
            <a:fillRect/>
          </a:stretch>
        </p:blipFill>
        <p:spPr>
          <a:xfrm>
            <a:off x="3439188" y="5108568"/>
            <a:ext cx="2417143" cy="77142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封面-ACS核心科学.png"/>
          <p:cNvPicPr>
            <a:picLocks noChangeAspect="1"/>
          </p:cNvPicPr>
          <p:nvPr/>
        </p:nvPicPr>
        <p:blipFill>
          <a:blip r:embed="rId2"/>
          <a:stretch>
            <a:fillRect/>
          </a:stretch>
        </p:blipFill>
        <p:spPr>
          <a:xfrm>
            <a:off x="7357998" y="0"/>
            <a:ext cx="1786002" cy="2376159"/>
          </a:xfrm>
          <a:prstGeom prst="rect">
            <a:avLst/>
          </a:prstGeom>
          <a:ln>
            <a:noFill/>
          </a:ln>
          <a:effectLst>
            <a:outerShdw blurRad="292100" dist="139700" dir="2700000" algn="tl" rotWithShape="0">
              <a:srgbClr val="333333">
                <a:alpha val="65000"/>
              </a:srgbClr>
            </a:outerShdw>
          </a:effectLst>
        </p:spPr>
      </p:pic>
      <p:sp>
        <p:nvSpPr>
          <p:cNvPr id="15362" name="Rectangle 4"/>
          <p:cNvSpPr>
            <a:spLocks noGrp="1" noChangeArrowheads="1"/>
          </p:cNvSpPr>
          <p:nvPr>
            <p:ph type="title"/>
          </p:nvPr>
        </p:nvSpPr>
        <p:spPr bwMode="auto">
          <a:xfrm>
            <a:off x="978138" y="1079500"/>
            <a:ext cx="6629400" cy="9144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altLang="zh-CN" sz="3600" dirty="0" smtClean="0"/>
              <a:t>2015 </a:t>
            </a:r>
            <a:r>
              <a:rPr lang="zh-CN" altLang="en-US" sz="3600" dirty="0" smtClean="0"/>
              <a:t>年新刊</a:t>
            </a:r>
          </a:p>
        </p:txBody>
      </p:sp>
      <p:sp>
        <p:nvSpPr>
          <p:cNvPr id="10242" name="Rectangle 3"/>
          <p:cNvSpPr>
            <a:spLocks noGrp="1" noChangeArrowheads="1"/>
          </p:cNvSpPr>
          <p:nvPr>
            <p:ph idx="1"/>
          </p:nvPr>
        </p:nvSpPr>
        <p:spPr>
          <a:xfrm>
            <a:off x="977462" y="2054770"/>
            <a:ext cx="5249918" cy="2819400"/>
          </a:xfrm>
        </p:spPr>
        <p:txBody>
          <a:bodyPr>
            <a:noAutofit/>
          </a:bodyPr>
          <a:lstStyle/>
          <a:p>
            <a:pPr lvl="0"/>
            <a:r>
              <a:rPr lang="en-US" altLang="zh-CN" sz="2000" dirty="0" smtClean="0">
                <a:solidFill>
                  <a:schemeClr val="accent6">
                    <a:lumMod val="75000"/>
                  </a:schemeClr>
                </a:solidFill>
                <a:latin typeface="Calibri"/>
              </a:rPr>
              <a:t>《ACS</a:t>
            </a:r>
            <a:r>
              <a:rPr lang="zh-CN" altLang="en-US" sz="2000" dirty="0" smtClean="0">
                <a:solidFill>
                  <a:schemeClr val="accent6">
                    <a:lumMod val="75000"/>
                  </a:schemeClr>
                </a:solidFill>
                <a:latin typeface="Calibri"/>
              </a:rPr>
              <a:t>核心科学</a:t>
            </a:r>
            <a:r>
              <a:rPr lang="en-US" altLang="zh-CN" sz="2000" dirty="0" smtClean="0">
                <a:solidFill>
                  <a:schemeClr val="accent6">
                    <a:lumMod val="75000"/>
                  </a:schemeClr>
                </a:solidFill>
                <a:latin typeface="Calibri"/>
              </a:rPr>
              <a:t>》</a:t>
            </a:r>
          </a:p>
          <a:p>
            <a:pPr lvl="0"/>
            <a:r>
              <a:rPr lang="en-US" altLang="zh-CN" sz="2000" dirty="0" smtClean="0">
                <a:solidFill>
                  <a:schemeClr val="accent6">
                    <a:lumMod val="75000"/>
                  </a:schemeClr>
                </a:solidFill>
                <a:latin typeface="Calibri"/>
              </a:rPr>
              <a:t>ACS</a:t>
            </a:r>
            <a:r>
              <a:rPr lang="zh-CN" altLang="en-US" sz="2000" dirty="0" smtClean="0">
                <a:solidFill>
                  <a:schemeClr val="accent6">
                    <a:lumMod val="75000"/>
                  </a:schemeClr>
                </a:solidFill>
                <a:latin typeface="Calibri"/>
              </a:rPr>
              <a:t>的第一种全</a:t>
            </a:r>
            <a:r>
              <a:rPr lang="en-US" altLang="zh-CN" sz="2000" dirty="0" smtClean="0">
                <a:solidFill>
                  <a:schemeClr val="accent6">
                    <a:lumMod val="75000"/>
                  </a:schemeClr>
                </a:solidFill>
                <a:latin typeface="Calibri"/>
              </a:rPr>
              <a:t>OA</a:t>
            </a:r>
            <a:r>
              <a:rPr lang="zh-CN" altLang="en-US" sz="2000" dirty="0" smtClean="0">
                <a:solidFill>
                  <a:schemeClr val="accent6">
                    <a:lumMod val="75000"/>
                  </a:schemeClr>
                </a:solidFill>
                <a:latin typeface="Calibri"/>
              </a:rPr>
              <a:t>期刊</a:t>
            </a:r>
            <a:endParaRPr lang="en-US" altLang="zh-CN" sz="2000" dirty="0" smtClean="0">
              <a:solidFill>
                <a:schemeClr val="accent6">
                  <a:lumMod val="75000"/>
                </a:schemeClr>
              </a:solidFill>
              <a:latin typeface="Calibri"/>
            </a:endParaRPr>
          </a:p>
          <a:p>
            <a:pPr lvl="0"/>
            <a:r>
              <a:rPr lang="zh-CN" altLang="en-US" sz="2000" dirty="0" smtClean="0">
                <a:solidFill>
                  <a:schemeClr val="accent6">
                    <a:lumMod val="75000"/>
                  </a:schemeClr>
                </a:solidFill>
                <a:latin typeface="Calibri"/>
              </a:rPr>
              <a:t>每年发文</a:t>
            </a:r>
            <a:r>
              <a:rPr lang="en-US" altLang="zh-CN" sz="2000" dirty="0" smtClean="0">
                <a:solidFill>
                  <a:schemeClr val="accent6">
                    <a:lumMod val="75000"/>
                  </a:schemeClr>
                </a:solidFill>
                <a:latin typeface="Calibri"/>
              </a:rPr>
              <a:t>100~200</a:t>
            </a:r>
            <a:r>
              <a:rPr lang="zh-CN" altLang="en-US" sz="2000" dirty="0" smtClean="0">
                <a:solidFill>
                  <a:schemeClr val="accent6">
                    <a:lumMod val="75000"/>
                  </a:schemeClr>
                </a:solidFill>
                <a:latin typeface="Calibri"/>
              </a:rPr>
              <a:t>篇</a:t>
            </a:r>
            <a:endParaRPr lang="en-US" altLang="zh-CN" sz="2000" dirty="0" smtClean="0">
              <a:solidFill>
                <a:schemeClr val="accent6">
                  <a:lumMod val="75000"/>
                </a:schemeClr>
              </a:solidFill>
              <a:latin typeface="Calibri"/>
            </a:endParaRPr>
          </a:p>
          <a:p>
            <a:pPr lvl="0"/>
            <a:r>
              <a:rPr lang="zh-CN" altLang="en-US" sz="2000" dirty="0" smtClean="0">
                <a:solidFill>
                  <a:schemeClr val="accent6">
                    <a:lumMod val="75000"/>
                  </a:schemeClr>
                </a:solidFill>
                <a:latin typeface="Calibri"/>
              </a:rPr>
              <a:t>不向作者收取任何版面费</a:t>
            </a:r>
            <a:endParaRPr lang="en-US" altLang="zh-CN" sz="2000" dirty="0" smtClean="0">
              <a:solidFill>
                <a:schemeClr val="accent6">
                  <a:lumMod val="75000"/>
                </a:schemeClr>
              </a:solidFill>
              <a:latin typeface="Calibri"/>
            </a:endParaRPr>
          </a:p>
          <a:p>
            <a:pPr lvl="0"/>
            <a:r>
              <a:rPr lang="zh-CN" altLang="en-US" sz="2000" dirty="0" smtClean="0">
                <a:solidFill>
                  <a:schemeClr val="accent6">
                    <a:lumMod val="75000"/>
                  </a:schemeClr>
                </a:solidFill>
                <a:latin typeface="Calibri"/>
              </a:rPr>
              <a:t>跨学科期刊，涵盖生物化学、生物制药、纳米技术、能源工程、大气化学等</a:t>
            </a:r>
            <a:endParaRPr lang="en-US" altLang="zh-CN" sz="2000" dirty="0" smtClean="0">
              <a:solidFill>
                <a:schemeClr val="accent6">
                  <a:lumMod val="75000"/>
                </a:schemeClr>
              </a:solidFill>
              <a:latin typeface="Calibri"/>
            </a:endParaRPr>
          </a:p>
          <a:p>
            <a:pPr marL="347472" indent="-347472">
              <a:spcBef>
                <a:spcPts val="672"/>
              </a:spcBef>
              <a:buSzPts val="2800"/>
              <a:buNone/>
              <a:defRPr/>
            </a:pPr>
            <a:r>
              <a:rPr lang="en-US" altLang="zh-CN" sz="2000" dirty="0" smtClean="0">
                <a:solidFill>
                  <a:schemeClr val="accent6">
                    <a:lumMod val="75000"/>
                  </a:schemeClr>
                </a:solidFill>
                <a:latin typeface="Calibri"/>
                <a:hlinkClick r:id="rId3"/>
              </a:rPr>
              <a:t>http://pubs.acs.org/journal/acscii</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bwMode="auto">
          <a:xfrm>
            <a:off x="1120032" y="1079500"/>
            <a:ext cx="6629400" cy="9144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altLang="zh-CN" sz="3600" dirty="0" smtClean="0"/>
              <a:t>2015 </a:t>
            </a:r>
            <a:r>
              <a:rPr lang="zh-CN" altLang="en-US" sz="3600" dirty="0" smtClean="0"/>
              <a:t>年新刊</a:t>
            </a:r>
          </a:p>
        </p:txBody>
      </p:sp>
      <p:sp>
        <p:nvSpPr>
          <p:cNvPr id="7" name="矩形 6"/>
          <p:cNvSpPr/>
          <p:nvPr/>
        </p:nvSpPr>
        <p:spPr>
          <a:xfrm>
            <a:off x="1056289" y="4612637"/>
            <a:ext cx="2237985" cy="338554"/>
          </a:xfrm>
          <a:prstGeom prst="rect">
            <a:avLst/>
          </a:prstGeom>
        </p:spPr>
        <p:txBody>
          <a:bodyPr wrap="none">
            <a:spAutoFit/>
          </a:bodyPr>
          <a:lstStyle/>
          <a:p>
            <a:r>
              <a:rPr lang="en-US" altLang="zh-CN" sz="1600" b="1" dirty="0" smtClean="0">
                <a:latin typeface="微软雅黑" pitchFamily="34" charset="-122"/>
                <a:ea typeface="微软雅黑" pitchFamily="34" charset="-122"/>
              </a:rPr>
              <a:t>ACS</a:t>
            </a:r>
            <a:r>
              <a:rPr lang="zh-CN" altLang="en-US" sz="1600" b="1" dirty="0" smtClean="0">
                <a:latin typeface="微软雅黑" pitchFamily="34" charset="-122"/>
                <a:ea typeface="微软雅黑" pitchFamily="34" charset="-122"/>
              </a:rPr>
              <a:t>期刊创刊年份</a:t>
            </a:r>
            <a:r>
              <a:rPr lang="zh-CN" altLang="en-US" sz="1600" b="1" dirty="0">
                <a:latin typeface="微软雅黑" pitchFamily="34" charset="-122"/>
                <a:ea typeface="微软雅黑" pitchFamily="34" charset="-122"/>
              </a:rPr>
              <a:t>分布</a:t>
            </a:r>
          </a:p>
        </p:txBody>
      </p:sp>
      <p:pic>
        <p:nvPicPr>
          <p:cNvPr id="1026" name="Picture 2"/>
          <p:cNvPicPr>
            <a:picLocks noChangeAspect="1" noChangeArrowheads="1"/>
          </p:cNvPicPr>
          <p:nvPr/>
        </p:nvPicPr>
        <p:blipFill>
          <a:blip r:embed="rId2">
            <a:lum contrast="10000"/>
          </a:blip>
          <a:srcRect/>
          <a:stretch>
            <a:fillRect/>
          </a:stretch>
        </p:blipFill>
        <p:spPr bwMode="auto">
          <a:xfrm>
            <a:off x="1099316" y="1869527"/>
            <a:ext cx="6063866" cy="4058307"/>
          </a:xfrm>
          <a:prstGeom prst="rect">
            <a:avLst/>
          </a:prstGeom>
          <a:noFill/>
          <a:ln w="9525">
            <a:noFill/>
            <a:miter lim="800000"/>
            <a:headEnd/>
            <a:tailEnd/>
          </a:ln>
          <a:effectLst/>
        </p:spPr>
      </p:pic>
      <p:pic>
        <p:nvPicPr>
          <p:cNvPr id="6" name="图片 5" descr="封面-ACS核心科学.png"/>
          <p:cNvPicPr>
            <a:picLocks noChangeAspect="1"/>
          </p:cNvPicPr>
          <p:nvPr/>
        </p:nvPicPr>
        <p:blipFill>
          <a:blip r:embed="rId3"/>
          <a:stretch>
            <a:fillRect/>
          </a:stretch>
        </p:blipFill>
        <p:spPr>
          <a:xfrm>
            <a:off x="7357998" y="0"/>
            <a:ext cx="1786002" cy="237615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bwMode="auto">
          <a:xfrm>
            <a:off x="1120032" y="1079500"/>
            <a:ext cx="6629400" cy="9144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altLang="zh-CN" sz="3600" dirty="0" smtClean="0"/>
              <a:t>2016 </a:t>
            </a:r>
            <a:r>
              <a:rPr lang="zh-CN" altLang="en-US" sz="3600" dirty="0" smtClean="0"/>
              <a:t>年新刊</a:t>
            </a:r>
          </a:p>
        </p:txBody>
      </p:sp>
      <p:graphicFrame>
        <p:nvGraphicFramePr>
          <p:cNvPr id="5" name="图表 4"/>
          <p:cNvGraphicFramePr/>
          <p:nvPr/>
        </p:nvGraphicFramePr>
        <p:xfrm>
          <a:off x="4849660" y="4799259"/>
          <a:ext cx="4294340" cy="2058741"/>
        </p:xfrm>
        <a:graphic>
          <a:graphicData uri="http://schemas.openxmlformats.org/drawingml/2006/chart">
            <c:chart xmlns:c="http://schemas.openxmlformats.org/drawingml/2006/chart" xmlns:r="http://schemas.openxmlformats.org/officeDocument/2006/relationships" r:id="rId2"/>
          </a:graphicData>
        </a:graphic>
      </p:graphicFrame>
      <p:sp>
        <p:nvSpPr>
          <p:cNvPr id="7" name="矩形 6"/>
          <p:cNvSpPr/>
          <p:nvPr/>
        </p:nvSpPr>
        <p:spPr>
          <a:xfrm>
            <a:off x="5912057" y="4391920"/>
            <a:ext cx="2237985" cy="338554"/>
          </a:xfrm>
          <a:prstGeom prst="rect">
            <a:avLst/>
          </a:prstGeom>
        </p:spPr>
        <p:txBody>
          <a:bodyPr wrap="none">
            <a:spAutoFit/>
          </a:bodyPr>
          <a:lstStyle/>
          <a:p>
            <a:r>
              <a:rPr lang="en-US" altLang="zh-CN" sz="1600" b="1" dirty="0" smtClean="0">
                <a:latin typeface="微软雅黑" pitchFamily="34" charset="-122"/>
                <a:ea typeface="微软雅黑" pitchFamily="34" charset="-122"/>
              </a:rPr>
              <a:t>ACS</a:t>
            </a:r>
            <a:r>
              <a:rPr lang="zh-CN" altLang="en-US" sz="1600" b="1" dirty="0" smtClean="0">
                <a:latin typeface="微软雅黑" pitchFamily="34" charset="-122"/>
                <a:ea typeface="微软雅黑" pitchFamily="34" charset="-122"/>
              </a:rPr>
              <a:t>期刊创刊年份</a:t>
            </a:r>
            <a:r>
              <a:rPr lang="zh-CN" altLang="en-US" sz="1600" b="1" dirty="0">
                <a:latin typeface="微软雅黑" pitchFamily="34" charset="-122"/>
                <a:ea typeface="微软雅黑" pitchFamily="34" charset="-122"/>
              </a:rPr>
              <a:t>分布</a:t>
            </a:r>
          </a:p>
        </p:txBody>
      </p:sp>
      <p:sp>
        <p:nvSpPr>
          <p:cNvPr id="8" name="矩形 7"/>
          <p:cNvSpPr/>
          <p:nvPr/>
        </p:nvSpPr>
        <p:spPr>
          <a:xfrm>
            <a:off x="6174269" y="5216120"/>
            <a:ext cx="628698" cy="338554"/>
          </a:xfrm>
          <a:prstGeom prst="rect">
            <a:avLst/>
          </a:prstGeom>
        </p:spPr>
        <p:txBody>
          <a:bodyPr wrap="square">
            <a:spAutoFit/>
          </a:bodyPr>
          <a:lstStyle/>
          <a:p>
            <a:r>
              <a:rPr lang="en-US" altLang="zh-CN" sz="1600" dirty="0" smtClean="0">
                <a:latin typeface="微软雅黑" pitchFamily="34" charset="-122"/>
                <a:ea typeface="微软雅黑" pitchFamily="34" charset="-122"/>
              </a:rPr>
              <a:t>45%</a:t>
            </a:r>
            <a:endParaRPr lang="zh-CN" altLang="en-US" sz="1600" dirty="0">
              <a:latin typeface="微软雅黑" pitchFamily="34" charset="-122"/>
              <a:ea typeface="微软雅黑" pitchFamily="34" charset="-122"/>
            </a:endParaRPr>
          </a:p>
        </p:txBody>
      </p:sp>
      <p:sp>
        <p:nvSpPr>
          <p:cNvPr id="2049" name="Rectangle 1"/>
          <p:cNvSpPr>
            <a:spLocks noChangeArrowheads="1"/>
          </p:cNvSpPr>
          <p:nvPr/>
        </p:nvSpPr>
        <p:spPr bwMode="auto">
          <a:xfrm>
            <a:off x="1213946" y="1765737"/>
            <a:ext cx="512379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CN" sz="2000" b="0" i="0" u="none" strike="noStrike" cap="none" normalizeH="0" baseline="0" dirty="0" smtClean="0">
                <a:ln>
                  <a:noFill/>
                </a:ln>
                <a:solidFill>
                  <a:schemeClr val="bg1">
                    <a:lumMod val="50000"/>
                  </a:schemeClr>
                </a:solidFill>
                <a:effectLst/>
                <a:latin typeface="微软雅黑" pitchFamily="34" charset="-122"/>
                <a:ea typeface="微软雅黑" pitchFamily="34" charset="-122"/>
                <a:cs typeface="Calibri" pitchFamily="34" charset="0"/>
              </a:rPr>
              <a:t>《ACS</a:t>
            </a:r>
            <a:r>
              <a:rPr kumimoji="0" lang="zh-CN" altLang="en-US" sz="2000" b="0" i="0" u="none" strike="noStrike" cap="none" normalizeH="0" baseline="0" dirty="0" smtClean="0">
                <a:ln>
                  <a:noFill/>
                </a:ln>
                <a:solidFill>
                  <a:schemeClr val="bg1">
                    <a:lumMod val="50000"/>
                  </a:schemeClr>
                </a:solidFill>
                <a:effectLst/>
                <a:latin typeface="微软雅黑" pitchFamily="34" charset="-122"/>
                <a:ea typeface="微软雅黑" pitchFamily="34" charset="-122"/>
                <a:cs typeface="Calibri" pitchFamily="34" charset="0"/>
              </a:rPr>
              <a:t>传感器</a:t>
            </a:r>
            <a:r>
              <a:rPr kumimoji="0" lang="en-US" altLang="zh-CN" sz="2000" b="0" i="0" u="none" strike="noStrike" cap="none" normalizeH="0" baseline="0" dirty="0" smtClean="0">
                <a:ln>
                  <a:noFill/>
                </a:ln>
                <a:solidFill>
                  <a:schemeClr val="bg1">
                    <a:lumMod val="50000"/>
                  </a:schemeClr>
                </a:solidFill>
                <a:effectLst/>
                <a:latin typeface="微软雅黑" pitchFamily="34" charset="-122"/>
                <a:ea typeface="微软雅黑" pitchFamily="34" charset="-122"/>
                <a:cs typeface="Calibri" pitchFamily="34" charset="0"/>
              </a:rPr>
              <a:t>》</a:t>
            </a:r>
            <a:endParaRPr kumimoji="0" lang="zh-CN" altLang="en-US" sz="2000" b="0" i="0" u="none" strike="noStrike" cap="none" normalizeH="0" baseline="0" dirty="0" smtClean="0">
              <a:ln>
                <a:noFill/>
              </a:ln>
              <a:solidFill>
                <a:schemeClr val="bg1">
                  <a:lumMod val="50000"/>
                </a:schemeClr>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zh-CN" altLang="en-US" sz="2000" b="0" i="0" u="none" strike="noStrike" cap="none" normalizeH="0" baseline="0" dirty="0" smtClean="0">
                <a:ln>
                  <a:noFill/>
                </a:ln>
                <a:solidFill>
                  <a:schemeClr val="bg1">
                    <a:lumMod val="50000"/>
                  </a:schemeClr>
                </a:solidFill>
                <a:effectLst/>
                <a:latin typeface="微软雅黑" pitchFamily="34" charset="-122"/>
                <a:ea typeface="微软雅黑" pitchFamily="34" charset="-122"/>
                <a:cs typeface="Calibri" pitchFamily="34" charset="0"/>
              </a:rPr>
              <a:t>致力于分享一切关于传感器学科的原创研究和知识，尤其是传感化学、生物学种和生物过程方面。</a:t>
            </a:r>
            <a:endParaRPr kumimoji="0" lang="en-US" altLang="zh-CN" sz="2000" b="0" i="0" u="none" strike="noStrike" cap="none" normalizeH="0" baseline="0" dirty="0" smtClean="0">
              <a:ln>
                <a:noFill/>
              </a:ln>
              <a:solidFill>
                <a:schemeClr val="bg1">
                  <a:lumMod val="50000"/>
                </a:schemeClr>
              </a:solidFill>
              <a:effectLst/>
              <a:latin typeface="微软雅黑" pitchFamily="34" charset="-122"/>
              <a:ea typeface="微软雅黑" pitchFamily="34" charset="-122"/>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zh-CN" altLang="en-US" sz="2000" b="0" i="0" u="none" strike="noStrike" cap="none" normalizeH="0" baseline="0" dirty="0" smtClean="0">
                <a:ln>
                  <a:noFill/>
                </a:ln>
                <a:solidFill>
                  <a:schemeClr val="bg1">
                    <a:lumMod val="50000"/>
                  </a:schemeClr>
                </a:solidFill>
                <a:effectLst/>
                <a:latin typeface="微软雅黑" pitchFamily="34" charset="-122"/>
                <a:ea typeface="微软雅黑" pitchFamily="34" charset="-122"/>
                <a:cs typeface="Calibri" pitchFamily="34" charset="0"/>
              </a:rPr>
              <a:t>涵盖以下研究对象：生物传感器、化学传感器、气体传感器、细胞内传感器、单分子传感器、细胞芯片、列阵、微流体器件</a:t>
            </a:r>
            <a:endParaRPr kumimoji="0" lang="en-US" altLang="zh-CN" sz="2000" b="0" i="0" u="none" strike="noStrike" cap="none" normalizeH="0" baseline="0" dirty="0" smtClean="0">
              <a:ln>
                <a:noFill/>
              </a:ln>
              <a:solidFill>
                <a:schemeClr val="bg1">
                  <a:lumMod val="50000"/>
                </a:schemeClr>
              </a:solidFill>
              <a:effectLst/>
              <a:latin typeface="微软雅黑" pitchFamily="34" charset="-122"/>
              <a:ea typeface="微软雅黑" pitchFamily="34" charset="-122"/>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altLang="zh-CN" sz="2000" dirty="0" smtClean="0">
                <a:solidFill>
                  <a:schemeClr val="bg1">
                    <a:lumMod val="50000"/>
                  </a:schemeClr>
                </a:solidFill>
                <a:latin typeface="微软雅黑" pitchFamily="34" charset="-122"/>
                <a:ea typeface="微软雅黑" pitchFamily="34" charset="-122"/>
                <a:cs typeface="Calibri" pitchFamily="34" charset="0"/>
              </a:rPr>
              <a:t>2015</a:t>
            </a:r>
            <a:r>
              <a:rPr lang="zh-CN" altLang="en-US" sz="2000" dirty="0" smtClean="0">
                <a:solidFill>
                  <a:schemeClr val="bg1">
                    <a:lumMod val="50000"/>
                  </a:schemeClr>
                </a:solidFill>
                <a:latin typeface="微软雅黑" pitchFamily="34" charset="-122"/>
                <a:ea typeface="微软雅黑" pitchFamily="34" charset="-122"/>
                <a:cs typeface="Calibri" pitchFamily="34" charset="0"/>
              </a:rPr>
              <a:t>年</a:t>
            </a:r>
            <a:r>
              <a:rPr lang="en-US" altLang="zh-CN" sz="2000" dirty="0" smtClean="0">
                <a:solidFill>
                  <a:schemeClr val="bg1">
                    <a:lumMod val="50000"/>
                  </a:schemeClr>
                </a:solidFill>
                <a:latin typeface="微软雅黑" pitchFamily="34" charset="-122"/>
                <a:ea typeface="微软雅黑" pitchFamily="34" charset="-122"/>
                <a:cs typeface="Calibri" pitchFamily="34" charset="0"/>
              </a:rPr>
              <a:t>10</a:t>
            </a:r>
            <a:r>
              <a:rPr lang="zh-CN" altLang="en-US" sz="2000" dirty="0" smtClean="0">
                <a:solidFill>
                  <a:schemeClr val="bg1">
                    <a:lumMod val="50000"/>
                  </a:schemeClr>
                </a:solidFill>
                <a:latin typeface="微软雅黑" pitchFamily="34" charset="-122"/>
                <a:ea typeface="微软雅黑" pitchFamily="34" charset="-122"/>
                <a:cs typeface="Calibri" pitchFamily="34" charset="0"/>
              </a:rPr>
              <a:t>月已可访问</a:t>
            </a:r>
            <a:r>
              <a:rPr lang="en-US" altLang="zh-CN" sz="2000" dirty="0" smtClean="0">
                <a:solidFill>
                  <a:schemeClr val="bg1">
                    <a:lumMod val="50000"/>
                  </a:schemeClr>
                </a:solidFill>
                <a:latin typeface="微软雅黑" pitchFamily="34" charset="-122"/>
                <a:ea typeface="微软雅黑" pitchFamily="34" charset="-122"/>
                <a:cs typeface="Calibri" pitchFamily="34" charset="0"/>
              </a:rPr>
              <a:t>ASAP</a:t>
            </a:r>
            <a:r>
              <a:rPr lang="zh-CN" altLang="en-US" sz="2000" dirty="0" smtClean="0">
                <a:solidFill>
                  <a:schemeClr val="bg1">
                    <a:lumMod val="50000"/>
                  </a:schemeClr>
                </a:solidFill>
                <a:latin typeface="微软雅黑" pitchFamily="34" charset="-122"/>
                <a:ea typeface="微软雅黑" pitchFamily="34" charset="-122"/>
                <a:cs typeface="Calibri" pitchFamily="34" charset="0"/>
              </a:rPr>
              <a:t>文章！</a:t>
            </a:r>
            <a:endParaRPr kumimoji="0" lang="en-US" altLang="zh-CN" sz="2000" b="0" i="0" u="none" strike="noStrike" cap="none" normalizeH="0" baseline="0" dirty="0" smtClean="0">
              <a:ln>
                <a:noFill/>
              </a:ln>
              <a:solidFill>
                <a:schemeClr val="bg1">
                  <a:lumMod val="50000"/>
                </a:schemeClr>
              </a:solidFill>
              <a:effectLst/>
              <a:latin typeface="微软雅黑" pitchFamily="34" charset="-122"/>
              <a:ea typeface="微软雅黑" pitchFamily="34" charset="-122"/>
              <a:cs typeface="Calibri" pitchFamily="34" charset="0"/>
            </a:endParaRPr>
          </a:p>
          <a:p>
            <a:pPr lvl="0" eaLnBrk="0" hangingPunct="0"/>
            <a:endParaRPr lang="en-US" altLang="zh-CN" sz="2000" dirty="0" smtClean="0">
              <a:latin typeface="Calibri" pitchFamily="34" charset="0"/>
              <a:ea typeface="微软雅黑" pitchFamily="34" charset="-122"/>
              <a:cs typeface="Calibri" pitchFamily="34" charset="0"/>
              <a:hlinkClick r:id="rId3"/>
            </a:endParaRPr>
          </a:p>
          <a:p>
            <a:pPr lvl="0" eaLnBrk="0" hangingPunct="0"/>
            <a:r>
              <a:rPr lang="en-US" altLang="zh-CN" sz="2000" dirty="0" smtClean="0">
                <a:latin typeface="Calibri" pitchFamily="34" charset="0"/>
                <a:ea typeface="微软雅黑" pitchFamily="34" charset="-122"/>
                <a:cs typeface="Calibri" pitchFamily="34" charset="0"/>
                <a:hlinkClick r:id="rId3"/>
              </a:rPr>
              <a:t>http://pubs.acs.org/page/ascefj</a:t>
            </a:r>
            <a:endParaRPr kumimoji="0" lang="zh-CN" altLang="en-US" sz="2000" b="0" i="0" u="none" strike="noStrike" cap="none" normalizeH="0" baseline="0" dirty="0" smtClean="0">
              <a:ln>
                <a:noFill/>
              </a:ln>
              <a:solidFill>
                <a:schemeClr val="bg1">
                  <a:lumMod val="50000"/>
                </a:schemeClr>
              </a:solidFill>
              <a:effectLst/>
              <a:latin typeface="Calibri" pitchFamily="34" charset="0"/>
              <a:ea typeface="宋体" pitchFamily="2" charset="-122"/>
              <a:cs typeface="Calibri" pitchFamily="34" charset="0"/>
            </a:endParaRPr>
          </a:p>
        </p:txBody>
      </p:sp>
      <p:pic>
        <p:nvPicPr>
          <p:cNvPr id="2051" name="Picture 3" descr="ACS Sensors"/>
          <p:cNvPicPr>
            <a:picLocks noChangeAspect="1" noChangeArrowheads="1"/>
          </p:cNvPicPr>
          <p:nvPr/>
        </p:nvPicPr>
        <p:blipFill>
          <a:blip r:embed="rId4"/>
          <a:srcRect/>
          <a:stretch>
            <a:fillRect/>
          </a:stretch>
        </p:blipFill>
        <p:spPr bwMode="auto">
          <a:xfrm>
            <a:off x="7358400" y="0"/>
            <a:ext cx="1785600" cy="23756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90180" y="1927765"/>
            <a:ext cx="6019800" cy="1729833"/>
          </a:xfrm>
        </p:spPr>
        <p:txBody>
          <a:bodyPr/>
          <a:lstStyle/>
          <a:p>
            <a:pPr eaLnBrk="1" hangingPunct="1">
              <a:spcBef>
                <a:spcPts val="1200"/>
              </a:spcBef>
              <a:defRPr/>
            </a:pPr>
            <a:r>
              <a:rPr lang="zh-CN" altLang="en-US" sz="2400" dirty="0" smtClean="0">
                <a:latin typeface="微软雅黑" pitchFamily="34" charset="-122"/>
                <a:ea typeface="微软雅黑" pitchFamily="34" charset="-122"/>
              </a:rPr>
              <a:t>更好的浏览方式</a:t>
            </a:r>
            <a:endParaRPr lang="en-US" altLang="zh-CN" sz="2400" dirty="0" smtClean="0">
              <a:latin typeface="微软雅黑" pitchFamily="34" charset="-122"/>
              <a:ea typeface="微软雅黑" pitchFamily="34" charset="-122"/>
            </a:endParaRPr>
          </a:p>
          <a:p>
            <a:pPr eaLnBrk="1" hangingPunct="1">
              <a:spcBef>
                <a:spcPts val="1200"/>
              </a:spcBef>
              <a:defRPr/>
            </a:pPr>
            <a:r>
              <a:rPr lang="zh-CN" altLang="en-US" sz="2400" dirty="0" smtClean="0">
                <a:latin typeface="微软雅黑" pitchFamily="34" charset="-122"/>
                <a:ea typeface="微软雅黑" pitchFamily="34" charset="-122"/>
              </a:rPr>
              <a:t>更强的搜索功能</a:t>
            </a:r>
            <a:endParaRPr lang="en-US" altLang="zh-CN" sz="2400" dirty="0" smtClean="0">
              <a:latin typeface="微软雅黑" pitchFamily="34" charset="-122"/>
              <a:ea typeface="微软雅黑" pitchFamily="34" charset="-122"/>
            </a:endParaRPr>
          </a:p>
          <a:p>
            <a:pPr eaLnBrk="1" hangingPunct="1">
              <a:spcBef>
                <a:spcPts val="1200"/>
              </a:spcBef>
              <a:defRPr/>
            </a:pPr>
            <a:r>
              <a:rPr lang="zh-CN" altLang="en-US" sz="2400" dirty="0" smtClean="0">
                <a:latin typeface="微软雅黑" pitchFamily="34" charset="-122"/>
                <a:ea typeface="微软雅黑" pitchFamily="34" charset="-122"/>
              </a:rPr>
              <a:t>更个性化的服务</a:t>
            </a:r>
            <a:endParaRPr lang="en-US" altLang="zh-CN" sz="2400" dirty="0" smtClean="0">
              <a:latin typeface="微软雅黑" pitchFamily="34" charset="-122"/>
              <a:ea typeface="微软雅黑" pitchFamily="34" charset="-122"/>
            </a:endParaRPr>
          </a:p>
          <a:p>
            <a:pPr eaLnBrk="1" hangingPunct="1">
              <a:spcBef>
                <a:spcPct val="0"/>
              </a:spcBef>
              <a:defRPr/>
            </a:pPr>
            <a:endParaRPr lang="en-US" altLang="zh-CN" dirty="0" smtClean="0">
              <a:solidFill>
                <a:srgbClr val="333399"/>
              </a:solidFill>
              <a:latin typeface="+mj-lt"/>
              <a:cs typeface="+mj-cs"/>
            </a:endParaRPr>
          </a:p>
        </p:txBody>
      </p:sp>
      <p:sp>
        <p:nvSpPr>
          <p:cNvPr id="6" name="TextBox 5"/>
          <p:cNvSpPr txBox="1"/>
          <p:nvPr/>
        </p:nvSpPr>
        <p:spPr>
          <a:xfrm>
            <a:off x="40944" y="5972969"/>
            <a:ext cx="5977719" cy="584775"/>
          </a:xfrm>
          <a:prstGeom prst="rect">
            <a:avLst/>
          </a:prstGeom>
          <a:noFill/>
        </p:spPr>
        <p:txBody>
          <a:bodyPr wrap="square">
            <a:spAutoFit/>
          </a:bodyPr>
          <a:lstStyle/>
          <a:p>
            <a:pPr>
              <a:spcBef>
                <a:spcPts val="672"/>
              </a:spcBef>
              <a:spcAft>
                <a:spcPts val="0"/>
              </a:spcAft>
              <a:buSzPts val="2800"/>
              <a:buFont typeface="Wingdings" pitchFamily="2" charset="2"/>
              <a:buNone/>
              <a:defRPr/>
            </a:pPr>
            <a:r>
              <a:rPr lang="zh-CN" altLang="en-US" sz="1600" dirty="0" smtClean="0">
                <a:solidFill>
                  <a:schemeClr val="accent6">
                    <a:lumMod val="75000"/>
                  </a:schemeClr>
                </a:solidFill>
                <a:latin typeface="Calibri"/>
                <a:ea typeface="+mn-ea"/>
              </a:rPr>
              <a:t>请</a:t>
            </a:r>
            <a:r>
              <a:rPr lang="zh-CN" altLang="en-US" sz="1600" dirty="0">
                <a:solidFill>
                  <a:schemeClr val="accent6">
                    <a:lumMod val="75000"/>
                  </a:schemeClr>
                </a:solidFill>
                <a:latin typeface="Calibri"/>
                <a:ea typeface="+mn-ea"/>
              </a:rPr>
              <a:t>使用兼容</a:t>
            </a:r>
            <a:r>
              <a:rPr lang="en-US" altLang="zh-CN" sz="1600" dirty="0">
                <a:solidFill>
                  <a:schemeClr val="accent6">
                    <a:lumMod val="75000"/>
                  </a:schemeClr>
                </a:solidFill>
                <a:latin typeface="Calibri"/>
                <a:ea typeface="+mn-ea"/>
              </a:rPr>
              <a:t>W3C Web</a:t>
            </a:r>
            <a:r>
              <a:rPr lang="zh-CN" altLang="en-US" sz="1600" dirty="0">
                <a:solidFill>
                  <a:schemeClr val="accent6">
                    <a:lumMod val="75000"/>
                  </a:schemeClr>
                </a:solidFill>
                <a:latin typeface="Calibri"/>
                <a:ea typeface="+mn-ea"/>
              </a:rPr>
              <a:t>标准的浏览器，如：</a:t>
            </a:r>
            <a:r>
              <a:rPr lang="en-US" altLang="zh-CN" sz="1600" dirty="0">
                <a:solidFill>
                  <a:schemeClr val="accent6">
                    <a:lumMod val="75000"/>
                  </a:schemeClr>
                </a:solidFill>
                <a:latin typeface="Calibri"/>
                <a:ea typeface="+mn-ea"/>
              </a:rPr>
              <a:t>Google Chrome, Apple Safari, Firefox, Opera</a:t>
            </a:r>
            <a:r>
              <a:rPr lang="zh-CN" altLang="en-US" sz="1600" dirty="0">
                <a:solidFill>
                  <a:schemeClr val="accent6">
                    <a:lumMod val="75000"/>
                  </a:schemeClr>
                </a:solidFill>
                <a:latin typeface="Calibri"/>
                <a:ea typeface="+mn-ea"/>
              </a:rPr>
              <a:t>或最新版本的</a:t>
            </a:r>
            <a:r>
              <a:rPr lang="en-US" altLang="zh-CN" sz="1600" dirty="0">
                <a:solidFill>
                  <a:schemeClr val="accent6">
                    <a:lumMod val="75000"/>
                  </a:schemeClr>
                </a:solidFill>
                <a:latin typeface="Calibri"/>
                <a:ea typeface="+mn-ea"/>
              </a:rPr>
              <a:t>IE</a:t>
            </a:r>
            <a:r>
              <a:rPr lang="zh-CN" altLang="en-US" sz="1600" dirty="0">
                <a:solidFill>
                  <a:schemeClr val="accent6">
                    <a:lumMod val="75000"/>
                  </a:schemeClr>
                </a:solidFill>
                <a:latin typeface="Calibri"/>
                <a:ea typeface="+mn-ea"/>
              </a:rPr>
              <a:t>。</a:t>
            </a:r>
          </a:p>
        </p:txBody>
      </p:sp>
      <p:pic>
        <p:nvPicPr>
          <p:cNvPr id="1026" name="Picture 2"/>
          <p:cNvPicPr>
            <a:picLocks noChangeAspect="1" noChangeArrowheads="1"/>
          </p:cNvPicPr>
          <p:nvPr/>
        </p:nvPicPr>
        <p:blipFill>
          <a:blip r:embed="rId3"/>
          <a:srcRect l="8391" t="11415" r="10212"/>
          <a:stretch>
            <a:fillRect/>
          </a:stretch>
        </p:blipFill>
        <p:spPr bwMode="auto">
          <a:xfrm>
            <a:off x="3562065" y="1972103"/>
            <a:ext cx="5295343" cy="3071331"/>
          </a:xfrm>
          <a:prstGeom prst="roundRect">
            <a:avLst>
              <a:gd name="adj" fmla="val 8594"/>
            </a:avLst>
          </a:prstGeom>
          <a:solidFill>
            <a:srgbClr val="FFFFFF">
              <a:shade val="85000"/>
            </a:srgbClr>
          </a:solidFill>
          <a:ln>
            <a:solidFill>
              <a:schemeClr val="accent5">
                <a:lumMod val="75000"/>
              </a:schemeClr>
            </a:solidFill>
          </a:ln>
          <a:effectLst>
            <a:reflection blurRad="12700" stA="38000" endPos="28000" dist="5000" dir="5400000" sy="-100000" algn="bl" rotWithShape="0"/>
          </a:effectLst>
        </p:spPr>
      </p:pic>
      <p:sp>
        <p:nvSpPr>
          <p:cNvPr id="8" name="Title 1"/>
          <p:cNvSpPr txBox="1">
            <a:spLocks/>
          </p:cNvSpPr>
          <p:nvPr/>
        </p:nvSpPr>
        <p:spPr bwMode="auto">
          <a:xfrm>
            <a:off x="577850" y="127545"/>
            <a:ext cx="6491288" cy="1470025"/>
          </a:xfrm>
          <a:prstGeom prst="rect">
            <a:avLst/>
          </a:prstGeom>
          <a:noFill/>
          <a:ln w="9525">
            <a:noFill/>
            <a:miter lim="800000"/>
            <a:headEnd/>
            <a:tailEnd/>
          </a:ln>
        </p:spPr>
        <p:txBody>
          <a:bodyPr anchor="ctr"/>
          <a:lstStyle/>
          <a:p>
            <a:r>
              <a:rPr lang="en-US"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ACS </a:t>
            </a: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数据库平台</a:t>
            </a:r>
            <a:endParaRPr lang="zh-CN"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577850" y="206375"/>
            <a:ext cx="6491288" cy="1470025"/>
          </a:xfrm>
          <a:prstGeom prst="rect">
            <a:avLst/>
          </a:prstGeom>
          <a:noFill/>
          <a:ln w="9525">
            <a:noFill/>
            <a:miter lim="800000"/>
            <a:headEnd/>
            <a:tailEnd/>
          </a:ln>
        </p:spPr>
        <p:txBody>
          <a:bodyPr anchor="ctr"/>
          <a:lstStyle/>
          <a:p>
            <a:r>
              <a:rPr lang="en-US"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ACS </a:t>
            </a: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数据库平台概览</a:t>
            </a:r>
            <a:endParaRPr lang="zh-CN"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p:txBody>
      </p:sp>
      <p:sp>
        <p:nvSpPr>
          <p:cNvPr id="9" name="TextBox 12"/>
          <p:cNvSpPr txBox="1">
            <a:spLocks noChangeArrowheads="1"/>
          </p:cNvSpPr>
          <p:nvPr/>
        </p:nvSpPr>
        <p:spPr bwMode="auto">
          <a:xfrm>
            <a:off x="682624" y="1677989"/>
            <a:ext cx="4053149" cy="4524315"/>
          </a:xfrm>
          <a:prstGeom prst="rect">
            <a:avLst/>
          </a:prstGeom>
          <a:noFill/>
          <a:ln w="9525">
            <a:noFill/>
            <a:miter lim="800000"/>
            <a:headEnd/>
            <a:tailEnd/>
          </a:ln>
        </p:spPr>
        <p:txBody>
          <a:bodyPr wrap="square">
            <a:spAutoFit/>
          </a:bodyPr>
          <a:lstStyle/>
          <a:p>
            <a:r>
              <a:rPr lang="en-US" altLang="zh-CN" sz="1600" dirty="0" smtClean="0">
                <a:latin typeface="微软雅黑" pitchFamily="34" charset="-122"/>
                <a:ea typeface="微软雅黑" pitchFamily="34" charset="-122"/>
              </a:rPr>
              <a:t>2012 </a:t>
            </a:r>
            <a:r>
              <a:rPr lang="zh-CN" altLang="en-US" sz="1600" dirty="0" smtClean="0">
                <a:latin typeface="微软雅黑" pitchFamily="34" charset="-122"/>
                <a:ea typeface="微软雅黑" pitchFamily="34" charset="-122"/>
              </a:rPr>
              <a:t>年当年下载全文的次数</a:t>
            </a:r>
            <a:endParaRPr lang="en-US" altLang="zh-CN" sz="1600" b="1" dirty="0" smtClean="0">
              <a:latin typeface="微软雅黑" pitchFamily="34" charset="-122"/>
              <a:ea typeface="微软雅黑" pitchFamily="34" charset="-122"/>
            </a:endParaRPr>
          </a:p>
          <a:p>
            <a:endParaRPr lang="en-US" altLang="zh-CN" sz="1600" dirty="0">
              <a:latin typeface="微软雅黑" pitchFamily="34" charset="-122"/>
              <a:ea typeface="微软雅黑" pitchFamily="34" charset="-122"/>
            </a:endParaRPr>
          </a:p>
          <a:p>
            <a:endParaRPr lang="en-US" altLang="zh-CN" sz="1600" dirty="0">
              <a:latin typeface="微软雅黑" pitchFamily="34" charset="-122"/>
              <a:ea typeface="微软雅黑" pitchFamily="34" charset="-122"/>
            </a:endParaRPr>
          </a:p>
          <a:p>
            <a:endParaRPr lang="en-US" altLang="zh-CN" sz="1600" dirty="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r>
              <a:rPr lang="en-US" altLang="zh-CN" sz="1600" dirty="0" smtClean="0">
                <a:latin typeface="微软雅黑" pitchFamily="34" charset="-122"/>
                <a:ea typeface="微软雅黑" pitchFamily="34" charset="-122"/>
              </a:rPr>
              <a:t>2012</a:t>
            </a:r>
            <a:r>
              <a:rPr lang="zh-CN" altLang="en-US" sz="1600" dirty="0" smtClean="0">
                <a:latin typeface="微软雅黑" pitchFamily="34" charset="-122"/>
                <a:ea typeface="微软雅黑" pitchFamily="34" charset="-122"/>
              </a:rPr>
              <a:t>年当年查看文章摘要的次数</a:t>
            </a:r>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r>
              <a:rPr lang="en-US" altLang="zh-CN" sz="1600" dirty="0" smtClean="0">
                <a:latin typeface="微软雅黑" pitchFamily="34" charset="-122"/>
                <a:ea typeface="微软雅黑" pitchFamily="34" charset="-122"/>
              </a:rPr>
              <a:t>2012</a:t>
            </a:r>
            <a:r>
              <a:rPr lang="zh-CN" altLang="en-US" sz="1600" dirty="0" smtClean="0">
                <a:latin typeface="微软雅黑" pitchFamily="34" charset="-122"/>
                <a:ea typeface="微软雅黑" pitchFamily="34" charset="-122"/>
              </a:rPr>
              <a:t>年当年平台访问人次</a:t>
            </a:r>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p:txBody>
      </p:sp>
      <p:sp>
        <p:nvSpPr>
          <p:cNvPr id="10" name="矩形 9"/>
          <p:cNvSpPr/>
          <p:nvPr/>
        </p:nvSpPr>
        <p:spPr>
          <a:xfrm>
            <a:off x="618032" y="1916439"/>
            <a:ext cx="371127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80,000</a:t>
            </a:r>
            <a:r>
              <a:rPr lang="en-US" altLang="zh-CN"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000</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矩形 10"/>
          <p:cNvSpPr/>
          <p:nvPr/>
        </p:nvSpPr>
        <p:spPr>
          <a:xfrm>
            <a:off x="4573684" y="1674841"/>
            <a:ext cx="2794355" cy="338554"/>
          </a:xfrm>
          <a:prstGeom prst="rect">
            <a:avLst/>
          </a:prstGeom>
        </p:spPr>
        <p:txBody>
          <a:bodyPr wrap="square">
            <a:spAutoFit/>
          </a:bodyPr>
          <a:lstStyle/>
          <a:p>
            <a:r>
              <a:rPr lang="en-US" altLang="zh-CN" sz="1600" dirty="0" smtClean="0">
                <a:latin typeface="微软雅黑" pitchFamily="34" charset="-122"/>
                <a:ea typeface="微软雅黑" pitchFamily="34" charset="-122"/>
              </a:rPr>
              <a:t>2012 </a:t>
            </a:r>
            <a:r>
              <a:rPr lang="zh-CN" altLang="en-US" sz="1600" dirty="0" smtClean="0">
                <a:latin typeface="微软雅黑" pitchFamily="34" charset="-122"/>
                <a:ea typeface="微软雅黑" pitchFamily="34" charset="-122"/>
              </a:rPr>
              <a:t>年下载次数涨幅 </a:t>
            </a:r>
            <a:r>
              <a:rPr lang="zh-CN" altLang="en-US" sz="1600" b="1" dirty="0" smtClean="0">
                <a:solidFill>
                  <a:srgbClr val="FFC000"/>
                </a:solidFill>
                <a:latin typeface="Aharoni" pitchFamily="2" charset="-79"/>
                <a:ea typeface="微软雅黑" pitchFamily="34" charset="-122"/>
                <a:cs typeface="Aharoni" pitchFamily="2" charset="-79"/>
              </a:rPr>
              <a:t>↑</a:t>
            </a:r>
            <a:r>
              <a:rPr lang="en-US" altLang="zh-CN" sz="1600" dirty="0" smtClean="0">
                <a:latin typeface="微软雅黑" pitchFamily="34" charset="-122"/>
                <a:ea typeface="微软雅黑" pitchFamily="34" charset="-122"/>
              </a:rPr>
              <a:t>6%</a:t>
            </a:r>
            <a:r>
              <a:rPr lang="zh-CN" altLang="en-US" sz="1600" dirty="0" smtClean="0">
                <a:latin typeface="微软雅黑" pitchFamily="34" charset="-122"/>
                <a:ea typeface="微软雅黑" pitchFamily="34" charset="-122"/>
              </a:rPr>
              <a:t> </a:t>
            </a:r>
            <a:endParaRPr lang="zh-CN" altLang="en-US" sz="1600" dirty="0">
              <a:latin typeface="微软雅黑" pitchFamily="34" charset="-122"/>
              <a:ea typeface="微软雅黑" pitchFamily="34" charset="-122"/>
            </a:endParaRPr>
          </a:p>
        </p:txBody>
      </p:sp>
      <p:sp>
        <p:nvSpPr>
          <p:cNvPr id="12" name="矩形 11"/>
          <p:cNvSpPr/>
          <p:nvPr/>
        </p:nvSpPr>
        <p:spPr>
          <a:xfrm>
            <a:off x="620304" y="3160679"/>
            <a:ext cx="273023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125</a:t>
            </a:r>
            <a:r>
              <a:rPr lang="en-US" altLang="zh-CN"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000</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矩形 12"/>
          <p:cNvSpPr/>
          <p:nvPr/>
        </p:nvSpPr>
        <p:spPr>
          <a:xfrm>
            <a:off x="636224" y="4336679"/>
            <a:ext cx="371127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20,000</a:t>
            </a:r>
            <a:r>
              <a:rPr lang="en-US" altLang="zh-CN"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000</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矩形 14"/>
          <p:cNvSpPr/>
          <p:nvPr/>
        </p:nvSpPr>
        <p:spPr>
          <a:xfrm>
            <a:off x="4575956" y="2891785"/>
            <a:ext cx="2794355" cy="338554"/>
          </a:xfrm>
          <a:prstGeom prst="rect">
            <a:avLst/>
          </a:prstGeom>
        </p:spPr>
        <p:txBody>
          <a:bodyPr wrap="square">
            <a:spAutoFit/>
          </a:bodyPr>
          <a:lstStyle/>
          <a:p>
            <a:r>
              <a:rPr lang="zh-CN" altLang="en-US" sz="1600" dirty="0" smtClean="0">
                <a:latin typeface="微软雅黑" pitchFamily="34" charset="-122"/>
                <a:ea typeface="微软雅黑" pitchFamily="34" charset="-122"/>
              </a:rPr>
              <a:t>每年新增投稿数量</a:t>
            </a:r>
            <a:endParaRPr lang="zh-CN" altLang="en-US" sz="1600" dirty="0">
              <a:latin typeface="微软雅黑" pitchFamily="34" charset="-122"/>
              <a:ea typeface="微软雅黑" pitchFamily="34" charset="-122"/>
            </a:endParaRPr>
          </a:p>
        </p:txBody>
      </p:sp>
      <p:sp>
        <p:nvSpPr>
          <p:cNvPr id="16" name="矩形 15"/>
          <p:cNvSpPr/>
          <p:nvPr/>
        </p:nvSpPr>
        <p:spPr>
          <a:xfrm>
            <a:off x="4539552" y="3162951"/>
            <a:ext cx="233910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a:t>
            </a:r>
            <a:r>
              <a:rPr lang="en-US" altLang="zh-CN"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000</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954306" y="502855"/>
            <a:ext cx="5858629" cy="5409214"/>
            <a:chOff x="1907627" y="928524"/>
            <a:chExt cx="5596759" cy="5167432"/>
          </a:xfrm>
        </p:grpSpPr>
        <p:pic>
          <p:nvPicPr>
            <p:cNvPr id="40962" name="Picture 2"/>
            <p:cNvPicPr>
              <a:picLocks noChangeAspect="1" noChangeArrowheads="1"/>
            </p:cNvPicPr>
            <p:nvPr/>
          </p:nvPicPr>
          <p:blipFill>
            <a:blip r:embed="rId3"/>
            <a:srcRect t="2389" b="15252"/>
            <a:stretch>
              <a:fillRect/>
            </a:stretch>
          </p:blipFill>
          <p:spPr bwMode="auto">
            <a:xfrm>
              <a:off x="2013593" y="3925406"/>
              <a:ext cx="5400000" cy="2170550"/>
            </a:xfrm>
            <a:prstGeom prst="rect">
              <a:avLst/>
            </a:prstGeom>
            <a:noFill/>
            <a:ln w="9525">
              <a:noFill/>
              <a:miter lim="800000"/>
              <a:headEnd/>
              <a:tailEnd/>
            </a:ln>
            <a:effectLst/>
          </p:spPr>
        </p:pic>
        <p:pic>
          <p:nvPicPr>
            <p:cNvPr id="40961" name="Picture 1"/>
            <p:cNvPicPr>
              <a:picLocks noChangeAspect="1" noChangeArrowheads="1"/>
            </p:cNvPicPr>
            <p:nvPr/>
          </p:nvPicPr>
          <p:blipFill>
            <a:blip r:embed="rId4"/>
            <a:srcRect b="2806"/>
            <a:stretch>
              <a:fillRect/>
            </a:stretch>
          </p:blipFill>
          <p:spPr bwMode="auto">
            <a:xfrm>
              <a:off x="1907627" y="928524"/>
              <a:ext cx="5596759" cy="3037834"/>
            </a:xfrm>
            <a:prstGeom prst="rect">
              <a:avLst/>
            </a:prstGeom>
            <a:noFill/>
            <a:ln w="9525">
              <a:noFill/>
              <a:miter lim="800000"/>
              <a:headEnd/>
              <a:tailEnd/>
            </a:ln>
            <a:effectLst/>
          </p:spPr>
        </p:pic>
      </p:grpSp>
      <p:sp>
        <p:nvSpPr>
          <p:cNvPr id="22536" name="AutoShape 8"/>
          <p:cNvSpPr>
            <a:spLocks noChangeArrowheads="1"/>
          </p:cNvSpPr>
          <p:nvPr/>
        </p:nvSpPr>
        <p:spPr bwMode="auto">
          <a:xfrm>
            <a:off x="204958" y="3248974"/>
            <a:ext cx="2554014" cy="534988"/>
          </a:xfrm>
          <a:prstGeom prst="wedgeRoundRectCallout">
            <a:avLst>
              <a:gd name="adj1" fmla="val 74192"/>
              <a:gd name="adj2" fmla="val -298414"/>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lgn="ctr"/>
            <a:r>
              <a:rPr lang="en-US" altLang="zh-CN" dirty="0" smtClean="0">
                <a:solidFill>
                  <a:schemeClr val="tx1"/>
                </a:solidFill>
              </a:rPr>
              <a:t>Editors Choice</a:t>
            </a:r>
            <a:r>
              <a:rPr lang="zh-CN" altLang="en-US" dirty="0" smtClean="0">
                <a:solidFill>
                  <a:schemeClr val="tx1"/>
                </a:solidFill>
              </a:rPr>
              <a:t>栏目：精选文献！</a:t>
            </a:r>
            <a:endParaRPr lang="zh-CN" altLang="en-US" sz="1800" dirty="0">
              <a:solidFill>
                <a:schemeClr val="tx1"/>
              </a:solidFill>
            </a:endParaRPr>
          </a:p>
        </p:txBody>
      </p:sp>
      <p:sp>
        <p:nvSpPr>
          <p:cNvPr id="22538" name="AutoShape 10">
            <a:hlinkClick r:id="rId5" action="ppaction://hlinksldjump"/>
          </p:cNvPr>
          <p:cNvSpPr>
            <a:spLocks noChangeArrowheads="1"/>
          </p:cNvSpPr>
          <p:nvPr/>
        </p:nvSpPr>
        <p:spPr bwMode="auto">
          <a:xfrm>
            <a:off x="5146384" y="851793"/>
            <a:ext cx="1146412" cy="533400"/>
          </a:xfrm>
          <a:prstGeom prst="wedgeRoundRectCallout">
            <a:avLst>
              <a:gd name="adj1" fmla="val 119073"/>
              <a:gd name="adj2" fmla="val 12376"/>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lgn="ctr"/>
            <a:r>
              <a:rPr lang="zh-CN" altLang="en-US" sz="1800">
                <a:solidFill>
                  <a:schemeClr val="tx1"/>
                </a:solidFill>
              </a:rPr>
              <a:t>检索栏</a:t>
            </a:r>
            <a:endParaRPr lang="en-US" altLang="zh-CN" sz="1800">
              <a:solidFill>
                <a:schemeClr val="tx1"/>
              </a:solidFill>
            </a:endParaRPr>
          </a:p>
        </p:txBody>
      </p:sp>
      <p:sp>
        <p:nvSpPr>
          <p:cNvPr id="11" name="AutoShape 9">
            <a:hlinkClick r:id="rId6" action="ppaction://hlinksldjump"/>
          </p:cNvPr>
          <p:cNvSpPr>
            <a:spLocks noChangeArrowheads="1"/>
          </p:cNvSpPr>
          <p:nvPr/>
        </p:nvSpPr>
        <p:spPr bwMode="auto">
          <a:xfrm>
            <a:off x="5833241" y="6032546"/>
            <a:ext cx="2806262" cy="573206"/>
          </a:xfrm>
          <a:prstGeom prst="wedgeRoundRectCallout">
            <a:avLst>
              <a:gd name="adj1" fmla="val -1584"/>
              <a:gd name="adj2" fmla="val -319932"/>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lgn="ctr"/>
            <a:r>
              <a:rPr lang="en-US" altLang="zh-CN" sz="1800" dirty="0" smtClean="0">
                <a:solidFill>
                  <a:schemeClr val="tx1"/>
                </a:solidFill>
              </a:rPr>
              <a:t>ACS</a:t>
            </a:r>
            <a:r>
              <a:rPr lang="zh-CN" altLang="en-US" sz="1800" dirty="0" smtClean="0">
                <a:solidFill>
                  <a:schemeClr val="tx1"/>
                </a:solidFill>
              </a:rPr>
              <a:t>新闻：馆员请关注！</a:t>
            </a:r>
            <a:endParaRPr lang="zh-CN" altLang="en-US" sz="1800" dirty="0">
              <a:solidFill>
                <a:schemeClr val="tx1"/>
              </a:solidFill>
            </a:endParaRPr>
          </a:p>
        </p:txBody>
      </p:sp>
      <p:sp>
        <p:nvSpPr>
          <p:cNvPr id="22531" name="Rectangle 4"/>
          <p:cNvSpPr>
            <a:spLocks noChangeArrowheads="1"/>
          </p:cNvSpPr>
          <p:nvPr/>
        </p:nvSpPr>
        <p:spPr bwMode="auto">
          <a:xfrm>
            <a:off x="3133573" y="4035972"/>
            <a:ext cx="3724427" cy="1970689"/>
          </a:xfrm>
          <a:prstGeom prst="rect">
            <a:avLst/>
          </a:prstGeom>
          <a:noFill/>
          <a:ln w="28575">
            <a:solidFill>
              <a:srgbClr val="FF0000"/>
            </a:solidFill>
            <a:prstDash val="sysDot"/>
            <a:miter lim="800000"/>
            <a:headEnd/>
            <a:tailEnd/>
          </a:ln>
        </p:spPr>
        <p:txBody>
          <a:bodyPr wrap="none" anchor="ctr"/>
          <a:lstStyle/>
          <a:p>
            <a:endParaRPr lang="zh-CN" altLang="en-US"/>
          </a:p>
        </p:txBody>
      </p:sp>
      <p:sp>
        <p:nvSpPr>
          <p:cNvPr id="9" name="TextBox 8"/>
          <p:cNvSpPr txBox="1"/>
          <p:nvPr/>
        </p:nvSpPr>
        <p:spPr>
          <a:xfrm>
            <a:off x="1260475" y="360363"/>
            <a:ext cx="5943600" cy="523220"/>
          </a:xfrm>
          <a:prstGeom prst="rect">
            <a:avLst/>
          </a:prstGeom>
          <a:noFill/>
        </p:spPr>
        <p:txBody>
          <a:bodyPr>
            <a:spAutoFit/>
          </a:bodyPr>
          <a:lstStyle/>
          <a:p>
            <a:pPr>
              <a:defRPr/>
            </a:pP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常用版块</a:t>
            </a:r>
            <a:endPar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p:txBody>
      </p:sp>
      <p:sp>
        <p:nvSpPr>
          <p:cNvPr id="22537" name="AutoShape 9">
            <a:hlinkClick r:id="rId6" action="ppaction://hlinksldjump"/>
          </p:cNvPr>
          <p:cNvSpPr>
            <a:spLocks noChangeArrowheads="1"/>
          </p:cNvSpPr>
          <p:nvPr/>
        </p:nvSpPr>
        <p:spPr bwMode="auto">
          <a:xfrm>
            <a:off x="220717" y="6038193"/>
            <a:ext cx="2995447" cy="534616"/>
          </a:xfrm>
          <a:prstGeom prst="wedgeRoundRectCallout">
            <a:avLst>
              <a:gd name="adj1" fmla="val 60523"/>
              <a:gd name="adj2" fmla="val -397023"/>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lgn="ctr"/>
            <a:r>
              <a:rPr lang="en-US" altLang="zh-CN" dirty="0" smtClean="0">
                <a:solidFill>
                  <a:schemeClr val="tx1"/>
                </a:solidFill>
              </a:rPr>
              <a:t>ACS</a:t>
            </a:r>
            <a:r>
              <a:rPr lang="zh-CN" altLang="en-US" sz="1800" dirty="0" smtClean="0">
                <a:solidFill>
                  <a:schemeClr val="tx1"/>
                </a:solidFill>
              </a:rPr>
              <a:t>全部刊物：查看新刊！</a:t>
            </a:r>
            <a:endParaRPr lang="zh-CN" altLang="en-US" sz="1800" dirty="0">
              <a:solidFill>
                <a:schemeClr val="tx1"/>
              </a:solidFill>
            </a:endParaRPr>
          </a:p>
        </p:txBody>
      </p:sp>
      <p:sp>
        <p:nvSpPr>
          <p:cNvPr id="14" name="Rectangle 4"/>
          <p:cNvSpPr>
            <a:spLocks noChangeArrowheads="1"/>
          </p:cNvSpPr>
          <p:nvPr/>
        </p:nvSpPr>
        <p:spPr bwMode="auto">
          <a:xfrm>
            <a:off x="3096787" y="1807779"/>
            <a:ext cx="3808510" cy="1928650"/>
          </a:xfrm>
          <a:prstGeom prst="rect">
            <a:avLst/>
          </a:prstGeom>
          <a:noFill/>
          <a:ln w="28575">
            <a:solidFill>
              <a:srgbClr val="FF0000"/>
            </a:solidFill>
            <a:prstDash val="sysDot"/>
            <a:miter lim="800000"/>
            <a:headEnd/>
            <a:tailEnd/>
          </a:ln>
        </p:spPr>
        <p:txBody>
          <a:bodyPr wrap="none" anchor="ctr"/>
          <a:lstStyle/>
          <a:p>
            <a:endParaRPr lang="zh-CN" altLang="en-US"/>
          </a:p>
        </p:txBody>
      </p:sp>
      <p:sp>
        <p:nvSpPr>
          <p:cNvPr id="13" name="Rectangle 4"/>
          <p:cNvSpPr>
            <a:spLocks noChangeArrowheads="1"/>
          </p:cNvSpPr>
          <p:nvPr/>
        </p:nvSpPr>
        <p:spPr bwMode="auto">
          <a:xfrm>
            <a:off x="6968358" y="4282966"/>
            <a:ext cx="1655379" cy="1707932"/>
          </a:xfrm>
          <a:prstGeom prst="rect">
            <a:avLst/>
          </a:prstGeom>
          <a:noFill/>
          <a:ln w="28575">
            <a:solidFill>
              <a:srgbClr val="FF0000"/>
            </a:solidFill>
            <a:prstDash val="sysDot"/>
            <a:miter lim="800000"/>
            <a:headEnd/>
            <a:tailEnd/>
          </a:ln>
        </p:spPr>
        <p:txBody>
          <a:bodyPr wrap="none" anchor="ctr"/>
          <a:lstStyle/>
          <a:p>
            <a:endParaRPr lang="zh-CN" alt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a:srcRect/>
          <a:stretch>
            <a:fillRect/>
          </a:stretch>
        </p:blipFill>
        <p:spPr bwMode="auto">
          <a:xfrm>
            <a:off x="189182" y="1818596"/>
            <a:ext cx="8812924" cy="1458570"/>
          </a:xfrm>
          <a:prstGeom prst="rect">
            <a:avLst/>
          </a:prstGeom>
          <a:noFill/>
          <a:ln w="9525">
            <a:solidFill>
              <a:srgbClr val="0039A6"/>
            </a:solidFill>
            <a:miter lim="800000"/>
            <a:headEnd/>
            <a:tailEnd/>
          </a:ln>
          <a:effectLst/>
        </p:spPr>
      </p:pic>
      <p:sp>
        <p:nvSpPr>
          <p:cNvPr id="22536" name="AutoShape 8"/>
          <p:cNvSpPr>
            <a:spLocks noChangeArrowheads="1"/>
          </p:cNvSpPr>
          <p:nvPr/>
        </p:nvSpPr>
        <p:spPr bwMode="auto">
          <a:xfrm>
            <a:off x="283786" y="1120630"/>
            <a:ext cx="1277000" cy="534988"/>
          </a:xfrm>
          <a:prstGeom prst="wedgeRoundRectCallout">
            <a:avLst>
              <a:gd name="adj1" fmla="val 2587"/>
              <a:gd name="adj2" fmla="val 255602"/>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lgn="ctr"/>
            <a:r>
              <a:rPr lang="zh-CN" altLang="en-US" sz="1800" dirty="0" smtClean="0">
                <a:solidFill>
                  <a:schemeClr val="tx1"/>
                </a:solidFill>
              </a:rPr>
              <a:t>导航栏</a:t>
            </a:r>
            <a:endParaRPr lang="zh-CN" altLang="en-US" sz="1800" dirty="0">
              <a:solidFill>
                <a:schemeClr val="tx1"/>
              </a:solidFill>
            </a:endParaRPr>
          </a:p>
        </p:txBody>
      </p:sp>
      <p:sp>
        <p:nvSpPr>
          <p:cNvPr id="11" name="AutoShape 9">
            <a:hlinkClick r:id="rId4" action="ppaction://hlinksldjump"/>
          </p:cNvPr>
          <p:cNvSpPr>
            <a:spLocks noChangeArrowheads="1"/>
          </p:cNvSpPr>
          <p:nvPr/>
        </p:nvSpPr>
        <p:spPr bwMode="auto">
          <a:xfrm>
            <a:off x="252248" y="4329870"/>
            <a:ext cx="1954924" cy="841220"/>
          </a:xfrm>
          <a:prstGeom prst="wedgeRoundRectCallout">
            <a:avLst>
              <a:gd name="adj1" fmla="val -7492"/>
              <a:gd name="adj2" fmla="val -192198"/>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lgn="ctr"/>
            <a:r>
              <a:rPr lang="en-US" altLang="zh-CN" sz="1800" dirty="0" smtClean="0">
                <a:solidFill>
                  <a:schemeClr val="tx1"/>
                </a:solidFill>
              </a:rPr>
              <a:t>ACS</a:t>
            </a:r>
            <a:r>
              <a:rPr lang="zh-CN" altLang="en-US" dirty="0" smtClean="0">
                <a:solidFill>
                  <a:schemeClr val="tx1"/>
                </a:solidFill>
              </a:rPr>
              <a:t>投稿政策和发文模板</a:t>
            </a:r>
            <a:r>
              <a:rPr lang="zh-CN" altLang="en-US" sz="1800" dirty="0" smtClean="0">
                <a:solidFill>
                  <a:schemeClr val="tx1"/>
                </a:solidFill>
              </a:rPr>
              <a:t>下载</a:t>
            </a:r>
            <a:endParaRPr lang="zh-CN" altLang="en-US" sz="1800" dirty="0">
              <a:solidFill>
                <a:schemeClr val="tx1"/>
              </a:solidFill>
            </a:endParaRPr>
          </a:p>
        </p:txBody>
      </p:sp>
      <p:sp>
        <p:nvSpPr>
          <p:cNvPr id="9" name="TextBox 8"/>
          <p:cNvSpPr txBox="1"/>
          <p:nvPr/>
        </p:nvSpPr>
        <p:spPr>
          <a:xfrm>
            <a:off x="1260475" y="360363"/>
            <a:ext cx="5943600" cy="523220"/>
          </a:xfrm>
          <a:prstGeom prst="rect">
            <a:avLst/>
          </a:prstGeom>
          <a:noFill/>
        </p:spPr>
        <p:txBody>
          <a:bodyPr>
            <a:spAutoFit/>
          </a:bodyPr>
          <a:lstStyle/>
          <a:p>
            <a:pPr>
              <a:defRPr/>
            </a:pP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常用版块</a:t>
            </a:r>
            <a:endPar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p:txBody>
      </p:sp>
      <p:sp>
        <p:nvSpPr>
          <p:cNvPr id="13" name="Rectangle 4"/>
          <p:cNvSpPr>
            <a:spLocks noChangeArrowheads="1"/>
          </p:cNvSpPr>
          <p:nvPr/>
        </p:nvSpPr>
        <p:spPr bwMode="auto">
          <a:xfrm>
            <a:off x="7062952" y="1933903"/>
            <a:ext cx="599089" cy="257504"/>
          </a:xfrm>
          <a:prstGeom prst="rect">
            <a:avLst/>
          </a:prstGeom>
          <a:noFill/>
          <a:ln w="28575">
            <a:solidFill>
              <a:srgbClr val="FF0000"/>
            </a:solidFill>
            <a:prstDash val="sysDot"/>
            <a:miter lim="800000"/>
            <a:headEnd/>
            <a:tailEnd/>
          </a:ln>
        </p:spPr>
        <p:txBody>
          <a:bodyPr wrap="none" anchor="ctr"/>
          <a:lstStyle/>
          <a:p>
            <a:endParaRPr lang="zh-CN" altLang="en-US"/>
          </a:p>
        </p:txBody>
      </p:sp>
      <p:sp>
        <p:nvSpPr>
          <p:cNvPr id="22538" name="AutoShape 10">
            <a:hlinkClick r:id="rId5" action="ppaction://hlinksldjump"/>
          </p:cNvPr>
          <p:cNvSpPr>
            <a:spLocks noChangeArrowheads="1"/>
          </p:cNvSpPr>
          <p:nvPr/>
        </p:nvSpPr>
        <p:spPr bwMode="auto">
          <a:xfrm>
            <a:off x="4303986" y="851793"/>
            <a:ext cx="1988810" cy="533400"/>
          </a:xfrm>
          <a:prstGeom prst="wedgeRoundRectCallout">
            <a:avLst>
              <a:gd name="adj1" fmla="val 104287"/>
              <a:gd name="adj2" fmla="val 177893"/>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lgn="ctr"/>
            <a:r>
              <a:rPr lang="zh-CN" altLang="en-US" dirty="0" smtClean="0">
                <a:solidFill>
                  <a:schemeClr val="tx1"/>
                </a:solidFill>
              </a:rPr>
              <a:t>分学科查看文献</a:t>
            </a:r>
            <a:endParaRPr lang="en-US" altLang="zh-CN" sz="1800" dirty="0">
              <a:solidFill>
                <a:schemeClr val="tx1"/>
              </a:solidFill>
            </a:endParaRPr>
          </a:p>
        </p:txBody>
      </p:sp>
      <p:sp>
        <p:nvSpPr>
          <p:cNvPr id="15" name="AutoShape 10">
            <a:hlinkClick r:id="rId5" action="ppaction://hlinksldjump"/>
          </p:cNvPr>
          <p:cNvSpPr>
            <a:spLocks noChangeArrowheads="1"/>
          </p:cNvSpPr>
          <p:nvPr/>
        </p:nvSpPr>
        <p:spPr bwMode="auto">
          <a:xfrm>
            <a:off x="6884276" y="862304"/>
            <a:ext cx="1566041" cy="533400"/>
          </a:xfrm>
          <a:prstGeom prst="wedgeRoundRectCallout">
            <a:avLst>
              <a:gd name="adj1" fmla="val 28187"/>
              <a:gd name="adj2" fmla="val 163115"/>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lgn="ctr"/>
            <a:r>
              <a:rPr lang="zh-CN" altLang="en-US" sz="1800" dirty="0" smtClean="0">
                <a:solidFill>
                  <a:schemeClr val="tx1"/>
                </a:solidFill>
              </a:rPr>
              <a:t>高级检索</a:t>
            </a:r>
            <a:endParaRPr lang="en-US" altLang="zh-CN" sz="1800" dirty="0">
              <a:solidFill>
                <a:schemeClr val="tx1"/>
              </a:solidFill>
            </a:endParaRPr>
          </a:p>
        </p:txBody>
      </p:sp>
      <p:sp>
        <p:nvSpPr>
          <p:cNvPr id="16" name="AutoShape 10">
            <a:hlinkClick r:id="rId5" action="ppaction://hlinksldjump"/>
          </p:cNvPr>
          <p:cNvSpPr>
            <a:spLocks noChangeArrowheads="1"/>
          </p:cNvSpPr>
          <p:nvPr/>
        </p:nvSpPr>
        <p:spPr bwMode="auto">
          <a:xfrm>
            <a:off x="2575034" y="4341228"/>
            <a:ext cx="2233449" cy="782565"/>
          </a:xfrm>
          <a:prstGeom prst="wedgeRoundRectCallout">
            <a:avLst>
              <a:gd name="adj1" fmla="val -49434"/>
              <a:gd name="adj2" fmla="val -199784"/>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lgn="ctr"/>
            <a:r>
              <a:rPr lang="zh-CN" altLang="en-US" sz="1800" dirty="0" smtClean="0">
                <a:solidFill>
                  <a:schemeClr val="tx1"/>
                </a:solidFill>
              </a:rPr>
              <a:t>馆员登陆后可管理</a:t>
            </a:r>
            <a:r>
              <a:rPr lang="en-US" altLang="zh-CN" sz="1800" dirty="0" smtClean="0">
                <a:solidFill>
                  <a:schemeClr val="tx1"/>
                </a:solidFill>
              </a:rPr>
              <a:t>IP</a:t>
            </a:r>
            <a:r>
              <a:rPr lang="zh-CN" altLang="en-US" sz="1800" dirty="0" smtClean="0">
                <a:solidFill>
                  <a:schemeClr val="tx1"/>
                </a:solidFill>
              </a:rPr>
              <a:t>和使用统计</a:t>
            </a:r>
            <a:endParaRPr lang="en-US" altLang="zh-CN" sz="1800" dirty="0">
              <a:solidFill>
                <a:schemeClr val="tx1"/>
              </a:solidFill>
            </a:endParaRPr>
          </a:p>
        </p:txBody>
      </p:sp>
      <p:sp>
        <p:nvSpPr>
          <p:cNvPr id="17" name="AutoShape 10">
            <a:hlinkClick r:id="rId5" action="ppaction://hlinksldjump"/>
          </p:cNvPr>
          <p:cNvSpPr>
            <a:spLocks noChangeArrowheads="1"/>
          </p:cNvSpPr>
          <p:nvPr/>
        </p:nvSpPr>
        <p:spPr bwMode="auto">
          <a:xfrm>
            <a:off x="6910551" y="4320207"/>
            <a:ext cx="1634359" cy="782565"/>
          </a:xfrm>
          <a:prstGeom prst="wedgeRoundRectCallout">
            <a:avLst>
              <a:gd name="adj1" fmla="val -49434"/>
              <a:gd name="adj2" fmla="val -199784"/>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lgn="ctr"/>
            <a:r>
              <a:rPr lang="en-US" altLang="zh-CN" sz="1800" dirty="0" smtClean="0">
                <a:solidFill>
                  <a:schemeClr val="tx1"/>
                </a:solidFill>
              </a:rPr>
              <a:t>OA</a:t>
            </a:r>
            <a:r>
              <a:rPr lang="zh-CN" altLang="en-US" sz="1800" dirty="0" smtClean="0">
                <a:solidFill>
                  <a:schemeClr val="tx1"/>
                </a:solidFill>
              </a:rPr>
              <a:t>栏目和</a:t>
            </a:r>
            <a:r>
              <a:rPr lang="en-US" altLang="zh-CN" sz="1800" dirty="0" smtClean="0">
                <a:solidFill>
                  <a:schemeClr val="tx1"/>
                </a:solidFill>
              </a:rPr>
              <a:t>OA</a:t>
            </a:r>
            <a:r>
              <a:rPr lang="zh-CN" altLang="en-US" sz="1800" dirty="0" smtClean="0">
                <a:solidFill>
                  <a:schemeClr val="tx1"/>
                </a:solidFill>
              </a:rPr>
              <a:t>政策一览</a:t>
            </a:r>
            <a:endParaRPr lang="en-US" altLang="zh-CN" sz="1800" dirty="0">
              <a:solidFill>
                <a:schemeClr val="tx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0" name="Picture 14"/>
          <p:cNvPicPr>
            <a:picLocks noChangeArrowheads="1"/>
          </p:cNvPicPr>
          <p:nvPr/>
        </p:nvPicPr>
        <p:blipFill>
          <a:blip r:embed="rId3"/>
          <a:srcRect/>
          <a:stretch>
            <a:fillRect/>
          </a:stretch>
        </p:blipFill>
        <p:spPr bwMode="auto">
          <a:xfrm>
            <a:off x="2130425" y="3505200"/>
            <a:ext cx="5260975" cy="990600"/>
          </a:xfrm>
          <a:prstGeom prst="rect">
            <a:avLst/>
          </a:prstGeom>
          <a:ln>
            <a:solidFill>
              <a:srgbClr val="FFC000"/>
            </a:solidFill>
          </a:ln>
          <a:effectLst>
            <a:outerShdw blurRad="292100" dist="139700" dir="2700000" algn="tl" rotWithShape="0">
              <a:srgbClr val="333333">
                <a:alpha val="65000"/>
              </a:srgbClr>
            </a:outerShdw>
          </a:effectLst>
        </p:spPr>
      </p:pic>
      <p:pic>
        <p:nvPicPr>
          <p:cNvPr id="24589" name="Picture 13"/>
          <p:cNvPicPr>
            <a:picLocks noChangeAspect="1" noChangeArrowheads="1"/>
          </p:cNvPicPr>
          <p:nvPr/>
        </p:nvPicPr>
        <p:blipFill>
          <a:blip r:embed="rId4"/>
          <a:srcRect/>
          <a:stretch>
            <a:fillRect/>
          </a:stretch>
        </p:blipFill>
        <p:spPr bwMode="auto">
          <a:xfrm>
            <a:off x="2133600" y="2286000"/>
            <a:ext cx="5140325" cy="990600"/>
          </a:xfrm>
          <a:prstGeom prst="rect">
            <a:avLst/>
          </a:prstGeom>
          <a:ln>
            <a:solidFill>
              <a:srgbClr val="FFC000"/>
            </a:solidFill>
          </a:ln>
          <a:effectLst>
            <a:outerShdw blurRad="292100" dist="139700" dir="2700000" algn="tl" rotWithShape="0">
              <a:srgbClr val="333333">
                <a:alpha val="65000"/>
              </a:srgbClr>
            </a:outerShdw>
          </a:effectLst>
        </p:spPr>
      </p:pic>
      <p:pic>
        <p:nvPicPr>
          <p:cNvPr id="24588" name="Picture 12"/>
          <p:cNvPicPr>
            <a:picLocks noChangeAspect="1" noChangeArrowheads="1"/>
          </p:cNvPicPr>
          <p:nvPr/>
        </p:nvPicPr>
        <p:blipFill>
          <a:blip r:embed="rId5"/>
          <a:srcRect/>
          <a:stretch>
            <a:fillRect/>
          </a:stretch>
        </p:blipFill>
        <p:spPr bwMode="auto">
          <a:xfrm>
            <a:off x="2124075" y="1066800"/>
            <a:ext cx="6867525" cy="1069975"/>
          </a:xfrm>
          <a:prstGeom prst="rect">
            <a:avLst/>
          </a:prstGeom>
          <a:ln>
            <a:noFill/>
          </a:ln>
          <a:effectLst>
            <a:outerShdw blurRad="292100" dist="139700" dir="2700000" algn="tl" rotWithShape="0">
              <a:srgbClr val="333333">
                <a:alpha val="65000"/>
              </a:srgbClr>
            </a:outerShdw>
          </a:effectLst>
        </p:spPr>
      </p:pic>
      <p:sp>
        <p:nvSpPr>
          <p:cNvPr id="12" name="内容占位符 2"/>
          <p:cNvSpPr txBox="1">
            <a:spLocks/>
          </p:cNvSpPr>
          <p:nvPr/>
        </p:nvSpPr>
        <p:spPr bwMode="auto">
          <a:xfrm>
            <a:off x="1260475" y="360363"/>
            <a:ext cx="3200400" cy="609600"/>
          </a:xfrm>
          <a:prstGeom prst="rect">
            <a:avLst/>
          </a:prstGeom>
          <a:solidFill>
            <a:schemeClr val="bg1">
              <a:alpha val="0"/>
            </a:schemeClr>
          </a:solidFill>
          <a:ln w="9525">
            <a:noFill/>
            <a:miter lim="800000"/>
            <a:headEnd/>
            <a:tailEnd/>
          </a:ln>
        </p:spPr>
        <p:txBody>
          <a:bodyPr/>
          <a:lstStyle/>
          <a:p>
            <a:pPr marL="346075" indent="-346075" eaLnBrk="0" hangingPunct="0">
              <a:buClr>
                <a:srgbClr val="333399"/>
              </a:buClr>
              <a:defRPr/>
            </a:pP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检索</a:t>
            </a:r>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方式</a:t>
            </a:r>
            <a:endParaRPr lang="en-US"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a:p>
            <a:pPr marL="346075" indent="-346075" eaLnBrk="0" hangingPunct="0">
              <a:lnSpc>
                <a:spcPct val="100000"/>
              </a:lnSpc>
              <a:spcBef>
                <a:spcPct val="20000"/>
              </a:spcBef>
              <a:buClr>
                <a:srgbClr val="333399"/>
              </a:buClr>
              <a:buFont typeface="Wingdings" pitchFamily="2" charset="2"/>
              <a:buNone/>
              <a:defRPr/>
            </a:pPr>
            <a:endParaRPr lang="en-US" altLang="zh-CN" sz="2400" b="0" kern="0" dirty="0">
              <a:solidFill>
                <a:schemeClr val="tx1"/>
              </a:solidFill>
              <a:latin typeface="+mn-lt"/>
            </a:endParaRPr>
          </a:p>
          <a:p>
            <a:pPr marL="346075" indent="-346075" eaLnBrk="0" hangingPunct="0">
              <a:lnSpc>
                <a:spcPct val="100000"/>
              </a:lnSpc>
              <a:spcBef>
                <a:spcPct val="20000"/>
              </a:spcBef>
              <a:buClr>
                <a:srgbClr val="333399"/>
              </a:buClr>
              <a:buFont typeface="Wingdings" pitchFamily="2" charset="2"/>
              <a:buNone/>
              <a:defRPr/>
            </a:pPr>
            <a:endParaRPr lang="zh-CN" altLang="en-US" sz="3000" b="0" kern="0" dirty="0">
              <a:solidFill>
                <a:schemeClr val="tx1"/>
              </a:solidFill>
              <a:latin typeface="+mn-lt"/>
            </a:endParaRPr>
          </a:p>
        </p:txBody>
      </p:sp>
      <p:grpSp>
        <p:nvGrpSpPr>
          <p:cNvPr id="2" name="组合 16"/>
          <p:cNvGrpSpPr>
            <a:grpSpLocks/>
          </p:cNvGrpSpPr>
          <p:nvPr/>
        </p:nvGrpSpPr>
        <p:grpSpPr bwMode="auto">
          <a:xfrm>
            <a:off x="191069" y="990599"/>
            <a:ext cx="1717484" cy="1670713"/>
            <a:chOff x="4176215" y="1061113"/>
            <a:chExt cx="1717484" cy="1670713"/>
          </a:xfrm>
        </p:grpSpPr>
        <p:sp>
          <p:nvSpPr>
            <p:cNvPr id="23575" name="AutoShape 7"/>
            <p:cNvSpPr>
              <a:spLocks noChangeArrowheads="1"/>
            </p:cNvSpPr>
            <p:nvPr/>
          </p:nvSpPr>
          <p:spPr bwMode="auto">
            <a:xfrm>
              <a:off x="4176215" y="1828799"/>
              <a:ext cx="1702298" cy="903027"/>
            </a:xfrm>
            <a:prstGeom prst="wedgeRoundRectCallout">
              <a:avLst>
                <a:gd name="adj1" fmla="val 303944"/>
                <a:gd name="adj2" fmla="val -74991"/>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lstStyle/>
            <a:p>
              <a:pPr algn="ctr">
                <a:lnSpc>
                  <a:spcPct val="100000"/>
                </a:lnSpc>
              </a:pPr>
              <a:r>
                <a:rPr lang="zh-CN" altLang="en-US" sz="1600" dirty="0" smtClean="0">
                  <a:solidFill>
                    <a:schemeClr val="tx1"/>
                  </a:solidFill>
                </a:rPr>
                <a:t>输入</a:t>
              </a:r>
              <a:r>
                <a:rPr lang="zh-CN" altLang="en-US" sz="1600" dirty="0">
                  <a:solidFill>
                    <a:schemeClr val="tx1"/>
                  </a:solidFill>
                </a:rPr>
                <a:t>关键词并选择检索范围和字段进行检索</a:t>
              </a:r>
            </a:p>
          </p:txBody>
        </p:sp>
        <p:sp>
          <p:nvSpPr>
            <p:cNvPr id="15" name="矩形 14"/>
            <p:cNvSpPr/>
            <p:nvPr/>
          </p:nvSpPr>
          <p:spPr>
            <a:xfrm>
              <a:off x="5208896" y="1061113"/>
              <a:ext cx="684803" cy="79868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altLang="zh-CN" sz="54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a:t>
              </a:r>
              <a:endParaRPr lang="zh-CN" altLang="en-US" sz="54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3" name="组合 18"/>
          <p:cNvGrpSpPr>
            <a:grpSpLocks/>
          </p:cNvGrpSpPr>
          <p:nvPr/>
        </p:nvGrpSpPr>
        <p:grpSpPr bwMode="auto">
          <a:xfrm>
            <a:off x="191069" y="2521136"/>
            <a:ext cx="1760561" cy="1641432"/>
            <a:chOff x="6509983" y="2225434"/>
            <a:chExt cx="1760561" cy="1641432"/>
          </a:xfrm>
        </p:grpSpPr>
        <p:sp>
          <p:nvSpPr>
            <p:cNvPr id="23573" name="AutoShape 10"/>
            <p:cNvSpPr>
              <a:spLocks noChangeArrowheads="1"/>
            </p:cNvSpPr>
            <p:nvPr/>
          </p:nvSpPr>
          <p:spPr bwMode="auto">
            <a:xfrm>
              <a:off x="6509983" y="2986585"/>
              <a:ext cx="1760561" cy="880281"/>
            </a:xfrm>
            <a:prstGeom prst="wedgeRoundRectCallout">
              <a:avLst>
                <a:gd name="adj1" fmla="val 91698"/>
                <a:gd name="adj2" fmla="val -65625"/>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lstStyle/>
            <a:p>
              <a:pPr algn="ctr">
                <a:lnSpc>
                  <a:spcPct val="100000"/>
                </a:lnSpc>
              </a:pPr>
              <a:r>
                <a:rPr lang="zh-CN" altLang="en-US" sz="1600" dirty="0">
                  <a:solidFill>
                    <a:schemeClr val="tx1"/>
                  </a:solidFill>
                </a:rPr>
                <a:t>选择</a:t>
              </a:r>
              <a:r>
                <a:rPr lang="zh-CN" altLang="en-US" sz="1600" dirty="0" smtClean="0">
                  <a:solidFill>
                    <a:schemeClr val="tx1"/>
                  </a:solidFill>
                </a:rPr>
                <a:t>期刊名称、输入年</a:t>
              </a:r>
              <a:r>
                <a:rPr lang="zh-CN" altLang="en-US" sz="1600" dirty="0">
                  <a:solidFill>
                    <a:schemeClr val="tx1"/>
                  </a:solidFill>
                </a:rPr>
                <a:t>卷和页码</a:t>
              </a:r>
              <a:r>
                <a:rPr lang="zh-CN" altLang="en-US" sz="1600" dirty="0" smtClean="0">
                  <a:solidFill>
                    <a:schemeClr val="tx1"/>
                  </a:solidFill>
                </a:rPr>
                <a:t>快速查找</a:t>
              </a:r>
              <a:endParaRPr lang="zh-CN" altLang="en-US" sz="1600" dirty="0">
                <a:solidFill>
                  <a:schemeClr val="tx1"/>
                </a:solidFill>
              </a:endParaRPr>
            </a:p>
          </p:txBody>
        </p:sp>
        <p:sp>
          <p:nvSpPr>
            <p:cNvPr id="18" name="矩形 17"/>
            <p:cNvSpPr/>
            <p:nvPr/>
          </p:nvSpPr>
          <p:spPr>
            <a:xfrm>
              <a:off x="7536837" y="2225434"/>
              <a:ext cx="684803" cy="79868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altLang="zh-CN" sz="54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t>
              </a:r>
              <a:endParaRPr lang="zh-CN" altLang="en-US" sz="54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pic>
        <p:nvPicPr>
          <p:cNvPr id="20" name="Picture 6"/>
          <p:cNvPicPr>
            <a:picLocks noChangeAspect="1" noChangeArrowheads="1"/>
          </p:cNvPicPr>
          <p:nvPr/>
        </p:nvPicPr>
        <p:blipFill>
          <a:blip r:embed="rId6"/>
          <a:srcRect/>
          <a:stretch>
            <a:fillRect/>
          </a:stretch>
        </p:blipFill>
        <p:spPr bwMode="auto">
          <a:xfrm>
            <a:off x="2147248" y="4800600"/>
            <a:ext cx="4267200" cy="1447800"/>
          </a:xfrm>
          <a:prstGeom prst="rect">
            <a:avLst/>
          </a:prstGeom>
          <a:ln>
            <a:solidFill>
              <a:srgbClr val="FFC000"/>
            </a:solidFill>
          </a:ln>
          <a:effectLst>
            <a:outerShdw blurRad="292100" dist="139700" dir="2700000" algn="tl" rotWithShape="0">
              <a:srgbClr val="333333">
                <a:alpha val="65000"/>
              </a:srgbClr>
            </a:outerShdw>
          </a:effectLst>
        </p:spPr>
      </p:pic>
      <p:grpSp>
        <p:nvGrpSpPr>
          <p:cNvPr id="4" name="组合 23"/>
          <p:cNvGrpSpPr>
            <a:grpSpLocks/>
          </p:cNvGrpSpPr>
          <p:nvPr/>
        </p:nvGrpSpPr>
        <p:grpSpPr bwMode="auto">
          <a:xfrm>
            <a:off x="191070" y="4026938"/>
            <a:ext cx="1752340" cy="1486760"/>
            <a:chOff x="6564574" y="3130735"/>
            <a:chExt cx="1752340" cy="1486760"/>
          </a:xfrm>
          <a:noFill/>
        </p:grpSpPr>
        <p:sp>
          <p:nvSpPr>
            <p:cNvPr id="23570" name="AutoShape 13"/>
            <p:cNvSpPr>
              <a:spLocks noChangeArrowheads="1"/>
            </p:cNvSpPr>
            <p:nvPr/>
          </p:nvSpPr>
          <p:spPr bwMode="auto">
            <a:xfrm>
              <a:off x="6564574" y="3973776"/>
              <a:ext cx="1752340" cy="643719"/>
            </a:xfrm>
            <a:prstGeom prst="wedgeRoundRectCallout">
              <a:avLst>
                <a:gd name="adj1" fmla="val 83507"/>
                <a:gd name="adj2" fmla="val -129155"/>
                <a:gd name="adj3" fmla="val 16667"/>
              </a:avLst>
            </a:prstGeom>
            <a:grpFill/>
            <a:ln>
              <a:headEnd/>
              <a:tailEnd/>
            </a:ln>
          </p:spPr>
          <p:style>
            <a:lnRef idx="1">
              <a:schemeClr val="accent2"/>
            </a:lnRef>
            <a:fillRef idx="2">
              <a:schemeClr val="accent2"/>
            </a:fillRef>
            <a:effectRef idx="1">
              <a:schemeClr val="accent2"/>
            </a:effectRef>
            <a:fontRef idx="minor">
              <a:schemeClr val="dk1"/>
            </a:fontRef>
          </p:style>
          <p:txBody>
            <a:bodyPr/>
            <a:lstStyle/>
            <a:p>
              <a:pPr algn="ctr">
                <a:lnSpc>
                  <a:spcPct val="100000"/>
                </a:lnSpc>
              </a:pPr>
              <a:r>
                <a:rPr lang="zh-CN" altLang="en-US" sz="1600" dirty="0" smtClean="0">
                  <a:solidFill>
                    <a:schemeClr val="tx1"/>
                  </a:solidFill>
                  <a:effectLst>
                    <a:outerShdw blurRad="38100" dist="38100" dir="2700000" algn="tl">
                      <a:srgbClr val="000000">
                        <a:alpha val="43137"/>
                      </a:srgbClr>
                    </a:outerShdw>
                  </a:effectLst>
                </a:rPr>
                <a:t>输入</a:t>
              </a:r>
              <a:r>
                <a:rPr lang="en-US" altLang="zh-CN" sz="1600" dirty="0" smtClean="0">
                  <a:solidFill>
                    <a:schemeClr val="tx1"/>
                  </a:solidFill>
                  <a:effectLst>
                    <a:outerShdw blurRad="38100" dist="38100" dir="2700000" algn="tl">
                      <a:srgbClr val="000000">
                        <a:alpha val="43137"/>
                      </a:srgbClr>
                    </a:outerShdw>
                  </a:effectLst>
                </a:rPr>
                <a:t>DOI</a:t>
              </a:r>
              <a:r>
                <a:rPr lang="zh-CN" altLang="en-US" sz="1600" dirty="0" smtClean="0">
                  <a:solidFill>
                    <a:schemeClr val="tx1"/>
                  </a:solidFill>
                  <a:effectLst>
                    <a:outerShdw blurRad="38100" dist="38100" dir="2700000" algn="tl">
                      <a:srgbClr val="000000">
                        <a:alpha val="43137"/>
                      </a:srgbClr>
                    </a:outerShdw>
                  </a:effectLst>
                </a:rPr>
                <a:t>编号快速找到某篇文章</a:t>
              </a:r>
              <a:endParaRPr lang="zh-CN" altLang="en-US" sz="1600" dirty="0">
                <a:solidFill>
                  <a:schemeClr val="tx1"/>
                </a:solidFill>
                <a:effectLst>
                  <a:outerShdw blurRad="38100" dist="38100" dir="2700000" algn="tl">
                    <a:srgbClr val="000000">
                      <a:alpha val="43137"/>
                    </a:srgbClr>
                  </a:outerShdw>
                </a:effectLst>
              </a:endParaRPr>
            </a:p>
          </p:txBody>
        </p:sp>
        <p:sp>
          <p:nvSpPr>
            <p:cNvPr id="23" name="矩形 22"/>
            <p:cNvSpPr/>
            <p:nvPr/>
          </p:nvSpPr>
          <p:spPr>
            <a:xfrm>
              <a:off x="7577779" y="3130735"/>
              <a:ext cx="684803" cy="798680"/>
            </a:xfrm>
            <a:prstGeom prst="rect">
              <a:avLst/>
            </a:prstGeom>
            <a:grpFill/>
            <a:ln>
              <a:noFill/>
            </a:ln>
          </p:spPr>
          <p:style>
            <a:lnRef idx="1">
              <a:schemeClr val="accent2"/>
            </a:lnRef>
            <a:fillRef idx="2">
              <a:schemeClr val="accent2"/>
            </a:fillRef>
            <a:effectRef idx="1">
              <a:schemeClr val="accent2"/>
            </a:effectRef>
            <a:fontRef idx="minor">
              <a:schemeClr val="dk1"/>
            </a:fontRef>
          </p:style>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altLang="zh-CN" sz="54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t>
              </a:r>
              <a:endParaRPr lang="zh-CN" altLang="en-US" sz="54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
        <p:nvSpPr>
          <p:cNvPr id="23562" name="TextBox 24"/>
          <p:cNvSpPr txBox="1">
            <a:spLocks noChangeArrowheads="1"/>
          </p:cNvSpPr>
          <p:nvPr/>
        </p:nvSpPr>
        <p:spPr bwMode="auto">
          <a:xfrm>
            <a:off x="5638800" y="4648200"/>
            <a:ext cx="3276600" cy="301625"/>
          </a:xfrm>
          <a:prstGeom prst="rect">
            <a:avLst/>
          </a:prstGeom>
          <a:noFill/>
          <a:ln w="9525">
            <a:noFill/>
            <a:miter lim="800000"/>
            <a:headEnd/>
            <a:tailEnd/>
          </a:ln>
        </p:spPr>
        <p:txBody>
          <a:bodyPr>
            <a:spAutoFit/>
          </a:bodyPr>
          <a:lstStyle/>
          <a:p>
            <a:endParaRPr lang="zh-CN" altLang="en-US" sz="1600" b="0">
              <a:solidFill>
                <a:schemeClr val="tx1"/>
              </a:solidFill>
            </a:endParaRPr>
          </a:p>
        </p:txBody>
      </p:sp>
      <p:grpSp>
        <p:nvGrpSpPr>
          <p:cNvPr id="5" name="组合 27"/>
          <p:cNvGrpSpPr>
            <a:grpSpLocks/>
          </p:cNvGrpSpPr>
          <p:nvPr/>
        </p:nvGrpSpPr>
        <p:grpSpPr bwMode="auto">
          <a:xfrm>
            <a:off x="192182" y="5374946"/>
            <a:ext cx="1752176" cy="1295525"/>
            <a:chOff x="6324600" y="4839722"/>
            <a:chExt cx="1752600" cy="1295798"/>
          </a:xfrm>
        </p:grpSpPr>
        <p:sp>
          <p:nvSpPr>
            <p:cNvPr id="23567" name="AutoShape 8"/>
            <p:cNvSpPr>
              <a:spLocks noChangeArrowheads="1"/>
            </p:cNvSpPr>
            <p:nvPr/>
          </p:nvSpPr>
          <p:spPr bwMode="auto">
            <a:xfrm>
              <a:off x="6324600" y="5562600"/>
              <a:ext cx="1752600" cy="572920"/>
            </a:xfrm>
            <a:prstGeom prst="wedgeRoundRectCallout">
              <a:avLst>
                <a:gd name="adj1" fmla="val 90425"/>
                <a:gd name="adj2" fmla="val -146380"/>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lgn="ctr"/>
              <a:r>
                <a:rPr lang="zh-CN" altLang="en-US" sz="1600" dirty="0" smtClean="0">
                  <a:solidFill>
                    <a:schemeClr val="tx1"/>
                  </a:solidFill>
                </a:rPr>
                <a:t>分学科查看</a:t>
              </a:r>
              <a:endParaRPr lang="zh-CN" altLang="en-US" sz="1600" dirty="0">
                <a:solidFill>
                  <a:schemeClr val="tx1"/>
                </a:solidFill>
              </a:endParaRPr>
            </a:p>
          </p:txBody>
        </p:sp>
        <p:sp>
          <p:nvSpPr>
            <p:cNvPr id="27" name="矩形 26"/>
            <p:cNvSpPr/>
            <p:nvPr/>
          </p:nvSpPr>
          <p:spPr>
            <a:xfrm>
              <a:off x="7346181" y="4839722"/>
              <a:ext cx="684803" cy="79868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altLang="zh-CN" sz="54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a:t>
              </a:r>
              <a:endParaRPr lang="zh-CN" altLang="en-US" sz="54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6" name="组合 30"/>
          <p:cNvGrpSpPr>
            <a:grpSpLocks/>
          </p:cNvGrpSpPr>
          <p:nvPr/>
        </p:nvGrpSpPr>
        <p:grpSpPr bwMode="auto">
          <a:xfrm>
            <a:off x="7151428" y="4037463"/>
            <a:ext cx="1752600" cy="1503532"/>
            <a:chOff x="6400800" y="4796733"/>
            <a:chExt cx="1752600" cy="1503846"/>
          </a:xfrm>
        </p:grpSpPr>
        <p:sp>
          <p:nvSpPr>
            <p:cNvPr id="23565" name="AutoShape 8"/>
            <p:cNvSpPr>
              <a:spLocks noChangeArrowheads="1"/>
            </p:cNvSpPr>
            <p:nvPr/>
          </p:nvSpPr>
          <p:spPr bwMode="auto">
            <a:xfrm>
              <a:off x="6400800" y="5672652"/>
              <a:ext cx="1752600" cy="627927"/>
            </a:xfrm>
            <a:prstGeom prst="wedgeRoundRectCallout">
              <a:avLst>
                <a:gd name="adj1" fmla="val -103428"/>
                <a:gd name="adj2" fmla="val -53914"/>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lgn="ctr"/>
              <a:r>
                <a:rPr lang="zh-CN" altLang="en-US" sz="1600">
                  <a:solidFill>
                    <a:schemeClr val="tx1"/>
                  </a:solidFill>
                </a:rPr>
                <a:t>高级检索</a:t>
              </a:r>
            </a:p>
          </p:txBody>
        </p:sp>
        <p:sp>
          <p:nvSpPr>
            <p:cNvPr id="30" name="矩形 29"/>
            <p:cNvSpPr/>
            <p:nvPr/>
          </p:nvSpPr>
          <p:spPr>
            <a:xfrm>
              <a:off x="7489210" y="4796733"/>
              <a:ext cx="646331" cy="79868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altLang="zh-CN" sz="54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a:t>
              </a:r>
              <a:endParaRPr lang="zh-CN" altLang="en-US" sz="54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458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5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righ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right)">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9" name="Picture 5"/>
          <p:cNvPicPr>
            <a:picLocks noChangeAspect="1" noChangeArrowheads="1"/>
          </p:cNvPicPr>
          <p:nvPr/>
        </p:nvPicPr>
        <p:blipFill>
          <a:blip r:embed="rId3"/>
          <a:srcRect/>
          <a:stretch>
            <a:fillRect/>
          </a:stretch>
        </p:blipFill>
        <p:spPr bwMode="auto">
          <a:xfrm>
            <a:off x="762000" y="1066800"/>
            <a:ext cx="4572000" cy="860425"/>
          </a:xfrm>
          <a:prstGeom prst="rect">
            <a:avLst/>
          </a:prstGeom>
          <a:ln>
            <a:noFill/>
          </a:ln>
          <a:effectLst>
            <a:outerShdw blurRad="292100" dist="139700" dir="2700000" algn="tl" rotWithShape="0">
              <a:srgbClr val="333333">
                <a:alpha val="65000"/>
              </a:srgbClr>
            </a:outerShdw>
          </a:effectLst>
        </p:spPr>
      </p:pic>
      <p:sp>
        <p:nvSpPr>
          <p:cNvPr id="24581" name="AutoShape 7"/>
          <p:cNvSpPr>
            <a:spLocks noChangeArrowheads="1"/>
          </p:cNvSpPr>
          <p:nvPr/>
        </p:nvSpPr>
        <p:spPr bwMode="auto">
          <a:xfrm>
            <a:off x="5721824" y="1309048"/>
            <a:ext cx="1981200" cy="609600"/>
          </a:xfrm>
          <a:prstGeom prst="wedgeRoundRectCallout">
            <a:avLst>
              <a:gd name="adj1" fmla="val -126476"/>
              <a:gd name="adj2" fmla="val -22683"/>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lstStyle/>
          <a:p>
            <a:pPr algn="ctr">
              <a:lnSpc>
                <a:spcPct val="100000"/>
              </a:lnSpc>
            </a:pPr>
            <a:r>
              <a:rPr lang="zh-CN" altLang="en-US" sz="1600">
                <a:solidFill>
                  <a:schemeClr val="tx1"/>
                </a:solidFill>
              </a:rPr>
              <a:t>输入检索关键词、</a:t>
            </a:r>
            <a:endParaRPr lang="en-US" altLang="zh-CN" sz="1600">
              <a:solidFill>
                <a:schemeClr val="tx1"/>
              </a:solidFill>
            </a:endParaRPr>
          </a:p>
          <a:p>
            <a:pPr algn="ctr">
              <a:lnSpc>
                <a:spcPct val="100000"/>
              </a:lnSpc>
            </a:pPr>
            <a:r>
              <a:rPr lang="zh-CN" altLang="en-US" sz="1600">
                <a:solidFill>
                  <a:schemeClr val="tx1"/>
                </a:solidFill>
              </a:rPr>
              <a:t>选择字段</a:t>
            </a:r>
          </a:p>
        </p:txBody>
      </p:sp>
      <p:pic>
        <p:nvPicPr>
          <p:cNvPr id="2" name="Picture 3"/>
          <p:cNvPicPr>
            <a:picLocks noChangeAspect="1" noChangeArrowheads="1"/>
          </p:cNvPicPr>
          <p:nvPr/>
        </p:nvPicPr>
        <p:blipFill>
          <a:blip r:embed="rId4"/>
          <a:srcRect/>
          <a:stretch>
            <a:fillRect/>
          </a:stretch>
        </p:blipFill>
        <p:spPr bwMode="auto">
          <a:xfrm>
            <a:off x="827817" y="2057400"/>
            <a:ext cx="2847975" cy="4419600"/>
          </a:xfrm>
          <a:prstGeom prst="rect">
            <a:avLst/>
          </a:prstGeom>
          <a:noFill/>
          <a:ln w="9525">
            <a:noFill/>
            <a:miter lim="800000"/>
            <a:headEnd/>
            <a:tailEnd/>
          </a:ln>
        </p:spPr>
      </p:pic>
      <p:sp>
        <p:nvSpPr>
          <p:cNvPr id="26" name="AutoShape 7"/>
          <p:cNvSpPr>
            <a:spLocks noChangeArrowheads="1"/>
          </p:cNvSpPr>
          <p:nvPr/>
        </p:nvSpPr>
        <p:spPr bwMode="auto">
          <a:xfrm>
            <a:off x="4953000" y="2743200"/>
            <a:ext cx="3886200" cy="2895600"/>
          </a:xfrm>
          <a:prstGeom prst="wedgeRoundRectCallout">
            <a:avLst>
              <a:gd name="adj1" fmla="val -111763"/>
              <a:gd name="adj2" fmla="val -49665"/>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lstStyle/>
          <a:p>
            <a:pPr algn="ctr">
              <a:lnSpc>
                <a:spcPct val="100000"/>
              </a:lnSpc>
              <a:spcBef>
                <a:spcPts val="600"/>
              </a:spcBef>
            </a:pPr>
            <a:r>
              <a:rPr lang="zh-CN" altLang="en-US" sz="1600" dirty="0" smtClean="0">
                <a:solidFill>
                  <a:schemeClr val="tx1"/>
                </a:solidFill>
              </a:rPr>
              <a:t>在一次检索</a:t>
            </a:r>
            <a:r>
              <a:rPr lang="zh-CN" altLang="en-US" sz="1600" dirty="0">
                <a:solidFill>
                  <a:schemeClr val="tx1"/>
                </a:solidFill>
              </a:rPr>
              <a:t>结果页面的右侧</a:t>
            </a:r>
            <a:r>
              <a:rPr lang="zh-CN" altLang="en-US" sz="1600" dirty="0" smtClean="0">
                <a:solidFill>
                  <a:schemeClr val="tx1"/>
                </a:solidFill>
              </a:rPr>
              <a:t>筛选</a:t>
            </a:r>
            <a:endParaRPr lang="en-US" altLang="zh-CN" sz="1600" dirty="0">
              <a:solidFill>
                <a:schemeClr val="tx1"/>
              </a:solidFill>
            </a:endParaRPr>
          </a:p>
          <a:p>
            <a:pPr>
              <a:lnSpc>
                <a:spcPct val="100000"/>
              </a:lnSpc>
              <a:spcBef>
                <a:spcPts val="600"/>
              </a:spcBef>
            </a:pPr>
            <a:r>
              <a:rPr lang="en-US" altLang="zh-CN" sz="1600" dirty="0">
                <a:solidFill>
                  <a:schemeClr val="tx1"/>
                </a:solidFill>
              </a:rPr>
              <a:t>Content Type</a:t>
            </a:r>
            <a:r>
              <a:rPr lang="en-US" altLang="zh-CN" sz="1600" b="0" dirty="0">
                <a:solidFill>
                  <a:schemeClr val="tx1"/>
                </a:solidFill>
              </a:rPr>
              <a:t>&gt;&gt;</a:t>
            </a:r>
            <a:r>
              <a:rPr lang="zh-CN" altLang="en-US" sz="1600" b="0" dirty="0">
                <a:solidFill>
                  <a:schemeClr val="tx1"/>
                </a:solidFill>
              </a:rPr>
              <a:t>从检索结果选择</a:t>
            </a:r>
            <a:r>
              <a:rPr lang="en-US" altLang="zh-CN" sz="1600" b="0" dirty="0">
                <a:solidFill>
                  <a:schemeClr val="tx1"/>
                </a:solidFill>
              </a:rPr>
              <a:t>ACS</a:t>
            </a:r>
            <a:r>
              <a:rPr lang="zh-CN" altLang="en-US" sz="1600" b="0" dirty="0">
                <a:solidFill>
                  <a:schemeClr val="tx1"/>
                </a:solidFill>
              </a:rPr>
              <a:t>电子书、</a:t>
            </a:r>
            <a:r>
              <a:rPr lang="en-US" altLang="zh-CN" sz="1600" b="0" dirty="0">
                <a:solidFill>
                  <a:schemeClr val="tx1"/>
                </a:solidFill>
              </a:rPr>
              <a:t>C&amp;EN</a:t>
            </a:r>
            <a:r>
              <a:rPr lang="zh-CN" altLang="en-US" sz="1600" b="0" dirty="0">
                <a:solidFill>
                  <a:schemeClr val="tx1"/>
                </a:solidFill>
              </a:rPr>
              <a:t>存档刊或期刊的</a:t>
            </a:r>
            <a:r>
              <a:rPr lang="zh-CN" altLang="en-US" sz="1600" b="0" dirty="0" smtClean="0">
                <a:solidFill>
                  <a:schemeClr val="tx1"/>
                </a:solidFill>
              </a:rPr>
              <a:t>文章</a:t>
            </a:r>
            <a:endParaRPr lang="en-US" altLang="zh-CN" sz="1600" b="0" dirty="0">
              <a:solidFill>
                <a:schemeClr val="tx1"/>
              </a:solidFill>
            </a:endParaRPr>
          </a:p>
          <a:p>
            <a:pPr>
              <a:lnSpc>
                <a:spcPct val="100000"/>
              </a:lnSpc>
              <a:spcBef>
                <a:spcPts val="600"/>
              </a:spcBef>
            </a:pPr>
            <a:r>
              <a:rPr lang="en-US" altLang="zh-CN" sz="1600" dirty="0">
                <a:solidFill>
                  <a:schemeClr val="tx1"/>
                </a:solidFill>
              </a:rPr>
              <a:t>Section&gt;&gt;</a:t>
            </a:r>
            <a:r>
              <a:rPr lang="zh-CN" altLang="en-US" sz="1600" b="0" dirty="0">
                <a:solidFill>
                  <a:schemeClr val="tx1"/>
                </a:solidFill>
              </a:rPr>
              <a:t>选择所在</a:t>
            </a:r>
            <a:r>
              <a:rPr lang="zh-CN" altLang="en-US" sz="1600" b="0" dirty="0" smtClean="0">
                <a:solidFill>
                  <a:schemeClr val="tx1"/>
                </a:solidFill>
              </a:rPr>
              <a:t>学科</a:t>
            </a:r>
            <a:endParaRPr lang="en-US" altLang="zh-CN" sz="1600" b="0" dirty="0">
              <a:solidFill>
                <a:schemeClr val="tx1"/>
              </a:solidFill>
            </a:endParaRPr>
          </a:p>
          <a:p>
            <a:pPr>
              <a:lnSpc>
                <a:spcPct val="100000"/>
              </a:lnSpc>
              <a:spcBef>
                <a:spcPts val="600"/>
              </a:spcBef>
            </a:pPr>
            <a:r>
              <a:rPr lang="en-US" altLang="zh-CN" sz="1600" dirty="0">
                <a:solidFill>
                  <a:schemeClr val="tx1"/>
                </a:solidFill>
              </a:rPr>
              <a:t>Publication&gt;&gt;</a:t>
            </a:r>
            <a:r>
              <a:rPr lang="zh-CN" altLang="en-US" sz="1600" b="0" dirty="0">
                <a:solidFill>
                  <a:schemeClr val="tx1"/>
                </a:solidFill>
              </a:rPr>
              <a:t>选择所在</a:t>
            </a:r>
            <a:r>
              <a:rPr lang="zh-CN" altLang="en-US" sz="1600" b="0" dirty="0" smtClean="0">
                <a:solidFill>
                  <a:schemeClr val="tx1"/>
                </a:solidFill>
              </a:rPr>
              <a:t>期刊</a:t>
            </a:r>
            <a:endParaRPr lang="en-US" altLang="zh-CN" sz="1600" b="0" dirty="0">
              <a:solidFill>
                <a:schemeClr val="tx1"/>
              </a:solidFill>
            </a:endParaRPr>
          </a:p>
          <a:p>
            <a:pPr>
              <a:lnSpc>
                <a:spcPct val="100000"/>
              </a:lnSpc>
              <a:spcBef>
                <a:spcPts val="600"/>
              </a:spcBef>
            </a:pPr>
            <a:r>
              <a:rPr lang="en-US" altLang="zh-CN" sz="1600" dirty="0">
                <a:solidFill>
                  <a:schemeClr val="tx1"/>
                </a:solidFill>
              </a:rPr>
              <a:t>Manuscript Type&gt;&gt;</a:t>
            </a:r>
            <a:r>
              <a:rPr lang="zh-CN" altLang="en-US" sz="1600" b="0" dirty="0">
                <a:solidFill>
                  <a:schemeClr val="tx1"/>
                </a:solidFill>
              </a:rPr>
              <a:t>选择文章体裁。</a:t>
            </a:r>
            <a:endParaRPr lang="en-US" altLang="zh-CN" sz="1600" b="0" dirty="0">
              <a:solidFill>
                <a:schemeClr val="tx1"/>
              </a:solidFill>
            </a:endParaRPr>
          </a:p>
          <a:p>
            <a:pPr>
              <a:lnSpc>
                <a:spcPct val="100000"/>
              </a:lnSpc>
              <a:spcBef>
                <a:spcPts val="600"/>
              </a:spcBef>
            </a:pPr>
            <a:r>
              <a:rPr lang="en-US" altLang="zh-CN" sz="1600" dirty="0">
                <a:solidFill>
                  <a:schemeClr val="tx1"/>
                </a:solidFill>
              </a:rPr>
              <a:t>Author&gt;&gt;</a:t>
            </a:r>
            <a:r>
              <a:rPr lang="zh-CN" altLang="en-US" sz="1600" b="0" dirty="0">
                <a:solidFill>
                  <a:schemeClr val="tx1"/>
                </a:solidFill>
              </a:rPr>
              <a:t>选择某位</a:t>
            </a:r>
            <a:r>
              <a:rPr lang="zh-CN" altLang="en-US" sz="1600" b="0" dirty="0" smtClean="0">
                <a:solidFill>
                  <a:schemeClr val="tx1"/>
                </a:solidFill>
              </a:rPr>
              <a:t>作者</a:t>
            </a:r>
            <a:endParaRPr lang="en-US" altLang="zh-CN" sz="1600" b="0" dirty="0">
              <a:solidFill>
                <a:schemeClr val="tx1"/>
              </a:solidFill>
            </a:endParaRPr>
          </a:p>
          <a:p>
            <a:pPr>
              <a:lnSpc>
                <a:spcPct val="100000"/>
              </a:lnSpc>
              <a:spcBef>
                <a:spcPts val="600"/>
              </a:spcBef>
            </a:pPr>
            <a:r>
              <a:rPr lang="en-US" altLang="zh-CN" sz="1600" dirty="0">
                <a:solidFill>
                  <a:schemeClr val="tx1"/>
                </a:solidFill>
              </a:rPr>
              <a:t>Date Range&gt;&gt;</a:t>
            </a:r>
            <a:r>
              <a:rPr lang="zh-CN" altLang="en-US" sz="1600" b="0" dirty="0">
                <a:solidFill>
                  <a:schemeClr val="tx1"/>
                </a:solidFill>
              </a:rPr>
              <a:t>选择某个时段的</a:t>
            </a:r>
            <a:r>
              <a:rPr lang="zh-CN" altLang="en-US" sz="1600" b="0" dirty="0" smtClean="0">
                <a:solidFill>
                  <a:schemeClr val="tx1"/>
                </a:solidFill>
              </a:rPr>
              <a:t>文章</a:t>
            </a:r>
            <a:endParaRPr lang="en-US" altLang="zh-CN" sz="1600" b="0" dirty="0">
              <a:solidFill>
                <a:schemeClr val="tx1"/>
              </a:solidFill>
            </a:endParaRPr>
          </a:p>
          <a:p>
            <a:pPr>
              <a:lnSpc>
                <a:spcPct val="100000"/>
              </a:lnSpc>
            </a:pPr>
            <a:endParaRPr lang="en-US" altLang="zh-CN" sz="1600" dirty="0">
              <a:solidFill>
                <a:schemeClr val="tx1"/>
              </a:solidFill>
            </a:endParaRPr>
          </a:p>
          <a:p>
            <a:pPr>
              <a:lnSpc>
                <a:spcPct val="100000"/>
              </a:lnSpc>
            </a:pPr>
            <a:endParaRPr lang="zh-CN" altLang="en-US" sz="1600" dirty="0">
              <a:solidFill>
                <a:schemeClr val="tx1"/>
              </a:solidFill>
            </a:endParaRPr>
          </a:p>
        </p:txBody>
      </p:sp>
      <p:sp>
        <p:nvSpPr>
          <p:cNvPr id="7" name="内容占位符 2"/>
          <p:cNvSpPr txBox="1">
            <a:spLocks/>
          </p:cNvSpPr>
          <p:nvPr/>
        </p:nvSpPr>
        <p:spPr bwMode="auto">
          <a:xfrm>
            <a:off x="1260475" y="360363"/>
            <a:ext cx="3200400" cy="609600"/>
          </a:xfrm>
          <a:prstGeom prst="rect">
            <a:avLst/>
          </a:prstGeom>
          <a:solidFill>
            <a:schemeClr val="bg1">
              <a:alpha val="0"/>
            </a:schemeClr>
          </a:solidFill>
          <a:ln w="9525">
            <a:noFill/>
            <a:miter lim="800000"/>
            <a:headEnd/>
            <a:tailEnd/>
          </a:ln>
        </p:spPr>
        <p:txBody>
          <a:bodyPr/>
          <a:lstStyle/>
          <a:p>
            <a:pPr marL="346075" indent="-346075" eaLnBrk="0" hangingPunct="0">
              <a:buClr>
                <a:srgbClr val="333399"/>
              </a:buClr>
              <a:defRPr/>
            </a:pP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检索方式 </a:t>
            </a:r>
            <a:r>
              <a:rPr lang="en-US" altLang="zh-CN"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A</a:t>
            </a:r>
            <a:endParaRPr lang="en-US"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a:p>
            <a:pPr marL="346075" indent="-346075" eaLnBrk="0" hangingPunct="0">
              <a:lnSpc>
                <a:spcPct val="100000"/>
              </a:lnSpc>
              <a:spcBef>
                <a:spcPct val="20000"/>
              </a:spcBef>
              <a:buClr>
                <a:srgbClr val="333399"/>
              </a:buClr>
              <a:buFont typeface="Wingdings" pitchFamily="2" charset="2"/>
              <a:buNone/>
              <a:defRPr/>
            </a:pPr>
            <a:endParaRPr lang="en-US" altLang="zh-CN" sz="2400" b="0" kern="0" dirty="0">
              <a:solidFill>
                <a:schemeClr val="tx1"/>
              </a:solidFill>
              <a:latin typeface="+mn-lt"/>
            </a:endParaRPr>
          </a:p>
          <a:p>
            <a:pPr marL="346075" indent="-346075" eaLnBrk="0" hangingPunct="0">
              <a:lnSpc>
                <a:spcPct val="100000"/>
              </a:lnSpc>
              <a:spcBef>
                <a:spcPct val="20000"/>
              </a:spcBef>
              <a:buClr>
                <a:srgbClr val="333399"/>
              </a:buClr>
              <a:buFont typeface="Wingdings" pitchFamily="2" charset="2"/>
              <a:buNone/>
              <a:defRPr/>
            </a:pPr>
            <a:endParaRPr lang="zh-CN" altLang="en-US" sz="3000" b="0" kern="0" dirty="0">
              <a:solidFill>
                <a:schemeClr val="tx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3"/>
          <a:srcRect b="22746"/>
          <a:stretch>
            <a:fillRect/>
          </a:stretch>
        </p:blipFill>
        <p:spPr bwMode="auto">
          <a:xfrm>
            <a:off x="457200" y="3810000"/>
            <a:ext cx="6678613" cy="1471684"/>
          </a:xfrm>
          <a:prstGeom prst="rect">
            <a:avLst/>
          </a:prstGeom>
          <a:noFill/>
          <a:ln w="9525">
            <a:solidFill>
              <a:srgbClr val="0039A6"/>
            </a:solidFill>
            <a:miter lim="800000"/>
            <a:headEnd/>
            <a:tailEnd/>
          </a:ln>
        </p:spPr>
      </p:pic>
      <p:pic>
        <p:nvPicPr>
          <p:cNvPr id="25603" name="Picture 2"/>
          <p:cNvPicPr>
            <a:picLocks noChangeAspect="1" noChangeArrowheads="1"/>
          </p:cNvPicPr>
          <p:nvPr/>
        </p:nvPicPr>
        <p:blipFill>
          <a:blip r:embed="rId4"/>
          <a:srcRect/>
          <a:stretch>
            <a:fillRect/>
          </a:stretch>
        </p:blipFill>
        <p:spPr bwMode="auto">
          <a:xfrm>
            <a:off x="2667000" y="1371600"/>
            <a:ext cx="6084888" cy="2057400"/>
          </a:xfrm>
          <a:prstGeom prst="rect">
            <a:avLst/>
          </a:prstGeom>
          <a:noFill/>
          <a:ln w="9525">
            <a:solidFill>
              <a:schemeClr val="accent5">
                <a:lumMod val="75000"/>
              </a:schemeClr>
            </a:solidFill>
            <a:miter lim="800000"/>
            <a:headEnd/>
            <a:tailEnd/>
          </a:ln>
        </p:spPr>
      </p:pic>
      <p:sp>
        <p:nvSpPr>
          <p:cNvPr id="28" name="AutoShape 7"/>
          <p:cNvSpPr>
            <a:spLocks noChangeArrowheads="1"/>
          </p:cNvSpPr>
          <p:nvPr/>
        </p:nvSpPr>
        <p:spPr bwMode="auto">
          <a:xfrm>
            <a:off x="5923128" y="2590800"/>
            <a:ext cx="2916072" cy="1080448"/>
          </a:xfrm>
          <a:prstGeom prst="wedgeRoundRectCallout">
            <a:avLst>
              <a:gd name="adj1" fmla="val 36984"/>
              <a:gd name="adj2" fmla="val -109691"/>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nchor="ctr" anchorCtr="0"/>
          <a:lstStyle/>
          <a:p>
            <a:pPr algn="ctr">
              <a:lnSpc>
                <a:spcPct val="100000"/>
              </a:lnSpc>
            </a:pPr>
            <a:r>
              <a:rPr lang="zh-CN" altLang="en-US" sz="1800" dirty="0">
                <a:solidFill>
                  <a:schemeClr val="tx1"/>
                </a:solidFill>
              </a:rPr>
              <a:t>如果检索结果中含有特刊或电子书</a:t>
            </a:r>
            <a:r>
              <a:rPr lang="zh-CN" altLang="en-US" sz="1800" dirty="0" smtClean="0">
                <a:solidFill>
                  <a:schemeClr val="tx1"/>
                </a:solidFill>
              </a:rPr>
              <a:t>，可点</a:t>
            </a:r>
            <a:r>
              <a:rPr lang="zh-CN" altLang="en-US" sz="1800" dirty="0">
                <a:solidFill>
                  <a:schemeClr val="tx1"/>
                </a:solidFill>
              </a:rPr>
              <a:t>开右栏的</a:t>
            </a:r>
            <a:r>
              <a:rPr lang="en-US" altLang="zh-CN" sz="1800" dirty="0">
                <a:solidFill>
                  <a:schemeClr val="tx1"/>
                </a:solidFill>
              </a:rPr>
              <a:t>show </a:t>
            </a:r>
            <a:r>
              <a:rPr lang="en-US" altLang="zh-CN" sz="1800" dirty="0" err="1" smtClean="0">
                <a:solidFill>
                  <a:schemeClr val="tx1"/>
                </a:solidFill>
              </a:rPr>
              <a:t>titile</a:t>
            </a:r>
            <a:r>
              <a:rPr lang="zh-CN" altLang="en-US" sz="1800" dirty="0" smtClean="0">
                <a:solidFill>
                  <a:schemeClr val="tx1"/>
                </a:solidFill>
              </a:rPr>
              <a:t>查看标题</a:t>
            </a:r>
            <a:endParaRPr lang="zh-CN" altLang="en-US" sz="1800" dirty="0">
              <a:solidFill>
                <a:schemeClr val="tx1"/>
              </a:solidFill>
            </a:endParaRPr>
          </a:p>
        </p:txBody>
      </p:sp>
      <p:sp>
        <p:nvSpPr>
          <p:cNvPr id="13" name="AutoShape 7"/>
          <p:cNvSpPr>
            <a:spLocks noChangeArrowheads="1"/>
          </p:cNvSpPr>
          <p:nvPr/>
        </p:nvSpPr>
        <p:spPr bwMode="auto">
          <a:xfrm>
            <a:off x="4145508" y="5638799"/>
            <a:ext cx="2895600" cy="802943"/>
          </a:xfrm>
          <a:prstGeom prst="wedgeRoundRectCallout">
            <a:avLst>
              <a:gd name="adj1" fmla="val 37910"/>
              <a:gd name="adj2" fmla="val -144694"/>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nchor="ctr" anchorCtr="0"/>
          <a:lstStyle/>
          <a:p>
            <a:pPr algn="ctr">
              <a:lnSpc>
                <a:spcPct val="100000"/>
              </a:lnSpc>
            </a:pPr>
            <a:r>
              <a:rPr lang="zh-CN" altLang="en-US" sz="1800" dirty="0">
                <a:solidFill>
                  <a:schemeClr val="tx1"/>
                </a:solidFill>
              </a:rPr>
              <a:t>检索</a:t>
            </a:r>
            <a:r>
              <a:rPr lang="zh-CN" altLang="en-US" sz="1800" dirty="0" smtClean="0">
                <a:solidFill>
                  <a:schemeClr val="tx1"/>
                </a:solidFill>
              </a:rPr>
              <a:t>结果按</a:t>
            </a:r>
            <a:r>
              <a:rPr lang="zh-CN" altLang="en-US" sz="1800" dirty="0">
                <a:solidFill>
                  <a:schemeClr val="tx1"/>
                </a:solidFill>
              </a:rPr>
              <a:t>相关</a:t>
            </a:r>
            <a:r>
              <a:rPr lang="zh-CN" altLang="en-US" sz="1800" dirty="0" smtClean="0">
                <a:solidFill>
                  <a:schemeClr val="tx1"/>
                </a:solidFill>
              </a:rPr>
              <a:t>程度、文章</a:t>
            </a:r>
            <a:r>
              <a:rPr lang="zh-CN" altLang="en-US" sz="1800" dirty="0">
                <a:solidFill>
                  <a:schemeClr val="tx1"/>
                </a:solidFill>
              </a:rPr>
              <a:t>发表</a:t>
            </a:r>
            <a:r>
              <a:rPr lang="zh-CN" altLang="en-US" sz="1800" dirty="0" smtClean="0">
                <a:solidFill>
                  <a:schemeClr val="tx1"/>
                </a:solidFill>
              </a:rPr>
              <a:t>时间、体裁等排列</a:t>
            </a:r>
            <a:endParaRPr lang="zh-CN" altLang="en-US" sz="1800" dirty="0">
              <a:solidFill>
                <a:schemeClr val="tx1"/>
              </a:solidFill>
            </a:endParaRPr>
          </a:p>
        </p:txBody>
      </p:sp>
      <p:sp>
        <p:nvSpPr>
          <p:cNvPr id="7" name="内容占位符 2"/>
          <p:cNvSpPr txBox="1">
            <a:spLocks/>
          </p:cNvSpPr>
          <p:nvPr/>
        </p:nvSpPr>
        <p:spPr bwMode="auto">
          <a:xfrm>
            <a:off x="1260475" y="360363"/>
            <a:ext cx="3200400" cy="609600"/>
          </a:xfrm>
          <a:prstGeom prst="rect">
            <a:avLst/>
          </a:prstGeom>
          <a:solidFill>
            <a:schemeClr val="bg1">
              <a:alpha val="0"/>
            </a:schemeClr>
          </a:solidFill>
          <a:ln w="9525">
            <a:noFill/>
            <a:miter lim="800000"/>
            <a:headEnd/>
            <a:tailEnd/>
          </a:ln>
        </p:spPr>
        <p:txBody>
          <a:bodyPr/>
          <a:lstStyle/>
          <a:p>
            <a:pPr marL="346075" indent="-346075" eaLnBrk="0" hangingPunct="0">
              <a:buClr>
                <a:srgbClr val="333399"/>
              </a:buClr>
              <a:defRPr/>
            </a:pP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检索方式 </a:t>
            </a:r>
            <a:r>
              <a:rPr lang="en-US" altLang="zh-CN"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A</a:t>
            </a:r>
            <a:endParaRPr lang="en-US"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a:p>
            <a:pPr marL="346075" indent="-346075" eaLnBrk="0" hangingPunct="0">
              <a:lnSpc>
                <a:spcPct val="100000"/>
              </a:lnSpc>
              <a:spcBef>
                <a:spcPct val="20000"/>
              </a:spcBef>
              <a:buClr>
                <a:srgbClr val="333399"/>
              </a:buClr>
              <a:buFont typeface="Wingdings" pitchFamily="2" charset="2"/>
              <a:buNone/>
              <a:defRPr/>
            </a:pPr>
            <a:endParaRPr lang="en-US" altLang="zh-CN" sz="2400" b="0" kern="0" dirty="0">
              <a:solidFill>
                <a:schemeClr val="tx1"/>
              </a:solidFill>
              <a:latin typeface="+mn-lt"/>
            </a:endParaRPr>
          </a:p>
          <a:p>
            <a:pPr marL="346075" indent="-346075" eaLnBrk="0" hangingPunct="0">
              <a:lnSpc>
                <a:spcPct val="100000"/>
              </a:lnSpc>
              <a:spcBef>
                <a:spcPct val="20000"/>
              </a:spcBef>
              <a:buClr>
                <a:srgbClr val="333399"/>
              </a:buClr>
              <a:buFont typeface="Wingdings" pitchFamily="2" charset="2"/>
              <a:buNone/>
              <a:defRPr/>
            </a:pPr>
            <a:endParaRPr lang="zh-CN" altLang="en-US" sz="3000" b="0" kern="0" dirty="0">
              <a:solidFill>
                <a:schemeClr val="tx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838200" y="2159158"/>
            <a:ext cx="8229600" cy="2397076"/>
          </a:xfrm>
        </p:spPr>
        <p:txBody>
          <a:bodyPr>
            <a:normAutofit/>
          </a:bodyPr>
          <a:lstStyle/>
          <a:p>
            <a:pPr eaLnBrk="0" fontAlgn="base" hangingPunct="0">
              <a:spcAft>
                <a:spcPct val="0"/>
              </a:spcAft>
            </a:pPr>
            <a:r>
              <a:rPr lang="zh-CN" altLang="en-US" sz="2800" b="1" dirty="0" smtClean="0">
                <a:solidFill>
                  <a:srgbClr val="0039A6"/>
                </a:solidFill>
                <a:latin typeface="Arial" charset="0"/>
                <a:ea typeface="宋体" pitchFamily="2" charset="-122"/>
                <a:cs typeface="Arial" charset="0"/>
              </a:rPr>
              <a:t>学会及其出版物介绍</a:t>
            </a:r>
            <a:endParaRPr lang="en-US" altLang="zh-CN" sz="2800" b="1" dirty="0" smtClean="0">
              <a:solidFill>
                <a:srgbClr val="0039A6"/>
              </a:solidFill>
              <a:latin typeface="Arial" charset="0"/>
              <a:ea typeface="宋体" pitchFamily="2" charset="-122"/>
              <a:cs typeface="Arial" charset="0"/>
            </a:endParaRPr>
          </a:p>
          <a:p>
            <a:pPr eaLnBrk="0" fontAlgn="base" hangingPunct="0">
              <a:spcAft>
                <a:spcPct val="0"/>
              </a:spcAft>
            </a:pPr>
            <a:endParaRPr lang="zh-CN" altLang="en-US" sz="2800" b="1" dirty="0" smtClean="0">
              <a:solidFill>
                <a:srgbClr val="0039A6"/>
              </a:solidFill>
              <a:latin typeface="Arial" charset="0"/>
              <a:ea typeface="宋体" pitchFamily="2" charset="-122"/>
              <a:cs typeface="Arial" charset="0"/>
            </a:endParaRPr>
          </a:p>
          <a:p>
            <a:pPr eaLnBrk="0" fontAlgn="base" hangingPunct="0">
              <a:spcAft>
                <a:spcPct val="0"/>
              </a:spcAft>
            </a:pPr>
            <a:r>
              <a:rPr lang="zh-CN" altLang="en-US" sz="2800" b="1" dirty="0" smtClean="0">
                <a:solidFill>
                  <a:srgbClr val="0039A6"/>
                </a:solidFill>
                <a:latin typeface="Arial" charset="0"/>
                <a:ea typeface="宋体" pitchFamily="2" charset="-122"/>
                <a:cs typeface="Arial" charset="0"/>
              </a:rPr>
              <a:t>数据库平台</a:t>
            </a:r>
            <a:endParaRPr lang="en-US" altLang="zh-CN" sz="2800" b="1" dirty="0" smtClean="0">
              <a:solidFill>
                <a:srgbClr val="0039A6"/>
              </a:solidFill>
              <a:latin typeface="Arial" charset="0"/>
              <a:ea typeface="宋体" pitchFamily="2" charset="-122"/>
              <a:cs typeface="Arial" charset="0"/>
            </a:endParaRPr>
          </a:p>
        </p:txBody>
      </p:sp>
      <p:sp>
        <p:nvSpPr>
          <p:cNvPr id="5" name="Title 1"/>
          <p:cNvSpPr txBox="1">
            <a:spLocks/>
          </p:cNvSpPr>
          <p:nvPr/>
        </p:nvSpPr>
        <p:spPr bwMode="auto">
          <a:xfrm>
            <a:off x="577850" y="206375"/>
            <a:ext cx="6491288" cy="1470025"/>
          </a:xfrm>
          <a:prstGeom prst="rect">
            <a:avLst/>
          </a:prstGeom>
          <a:noFill/>
          <a:ln w="9525">
            <a:noFill/>
            <a:miter lim="800000"/>
            <a:headEnd/>
            <a:tailEnd/>
          </a:ln>
        </p:spPr>
        <p:txBody>
          <a:bodyPr anchor="ctr"/>
          <a:lstStyle/>
          <a:p>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内容提要</a:t>
            </a:r>
            <a:endParaRPr lang="zh-CN"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3"/>
          <a:srcRect/>
          <a:stretch>
            <a:fillRect/>
          </a:stretch>
        </p:blipFill>
        <p:spPr bwMode="auto">
          <a:xfrm>
            <a:off x="2209800" y="1400175"/>
            <a:ext cx="3895725" cy="4543425"/>
          </a:xfrm>
          <a:prstGeom prst="rect">
            <a:avLst/>
          </a:prstGeom>
          <a:ln>
            <a:noFill/>
          </a:ln>
          <a:effectLst>
            <a:outerShdw blurRad="292100" dist="139700" dir="2700000" algn="tl" rotWithShape="0">
              <a:srgbClr val="333333">
                <a:alpha val="65000"/>
              </a:srgbClr>
            </a:outerShdw>
          </a:effectLst>
        </p:spPr>
      </p:pic>
      <p:sp>
        <p:nvSpPr>
          <p:cNvPr id="24581" name="AutoShape 7"/>
          <p:cNvSpPr>
            <a:spLocks noChangeArrowheads="1"/>
          </p:cNvSpPr>
          <p:nvPr/>
        </p:nvSpPr>
        <p:spPr bwMode="auto">
          <a:xfrm>
            <a:off x="6407624" y="1447800"/>
            <a:ext cx="2514600" cy="3048000"/>
          </a:xfrm>
          <a:prstGeom prst="wedgeRoundRectCallout">
            <a:avLst>
              <a:gd name="adj1" fmla="val -114729"/>
              <a:gd name="adj2" fmla="val -46513"/>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lstStyle/>
          <a:p>
            <a:pPr>
              <a:lnSpc>
                <a:spcPct val="100000"/>
              </a:lnSpc>
              <a:spcBef>
                <a:spcPts val="600"/>
              </a:spcBef>
            </a:pPr>
            <a:r>
              <a:rPr lang="zh-CN" altLang="en-US" sz="1600" dirty="0">
                <a:solidFill>
                  <a:schemeClr val="tx1"/>
                </a:solidFill>
              </a:rPr>
              <a:t>从</a:t>
            </a:r>
            <a:r>
              <a:rPr lang="zh-CN" altLang="en-US" sz="1600" dirty="0" smtClean="0">
                <a:solidFill>
                  <a:srgbClr val="FF0000"/>
                </a:solidFill>
              </a:rPr>
              <a:t>五大类</a:t>
            </a:r>
            <a:r>
              <a:rPr lang="en-US" altLang="zh-CN" sz="1600" dirty="0" smtClean="0">
                <a:solidFill>
                  <a:srgbClr val="FF0000"/>
                </a:solidFill>
              </a:rPr>
              <a:t>80</a:t>
            </a:r>
            <a:r>
              <a:rPr lang="zh-CN" altLang="en-US" sz="1600" dirty="0" smtClean="0">
                <a:solidFill>
                  <a:srgbClr val="FF0000"/>
                </a:solidFill>
              </a:rPr>
              <a:t>小类</a:t>
            </a:r>
            <a:r>
              <a:rPr lang="zh-CN" altLang="en-US" sz="1600" dirty="0" smtClean="0">
                <a:solidFill>
                  <a:schemeClr val="tx1"/>
                </a:solidFill>
              </a:rPr>
              <a:t>中</a:t>
            </a:r>
            <a:r>
              <a:rPr lang="zh-CN" altLang="en-US" sz="1600" dirty="0">
                <a:solidFill>
                  <a:schemeClr val="tx1"/>
                </a:solidFill>
              </a:rPr>
              <a:t>选择所</a:t>
            </a:r>
            <a:r>
              <a:rPr lang="zh-CN" altLang="en-US" sz="1600" dirty="0" smtClean="0">
                <a:solidFill>
                  <a:schemeClr val="tx1"/>
                </a:solidFill>
              </a:rPr>
              <a:t>需学科</a:t>
            </a:r>
            <a:r>
              <a:rPr lang="zh-CN" altLang="en-US" sz="1600" dirty="0">
                <a:solidFill>
                  <a:schemeClr val="tx1"/>
                </a:solidFill>
              </a:rPr>
              <a:t>：</a:t>
            </a:r>
            <a:endParaRPr lang="en-US" altLang="zh-CN" sz="1600" dirty="0">
              <a:solidFill>
                <a:schemeClr val="tx1"/>
              </a:solidFill>
            </a:endParaRPr>
          </a:p>
          <a:p>
            <a:pPr>
              <a:lnSpc>
                <a:spcPct val="100000"/>
              </a:lnSpc>
              <a:spcBef>
                <a:spcPts val="600"/>
              </a:spcBef>
            </a:pPr>
            <a:endParaRPr lang="en-US" altLang="zh-CN" sz="1600" dirty="0">
              <a:solidFill>
                <a:schemeClr val="tx1"/>
              </a:solidFill>
            </a:endParaRPr>
          </a:p>
          <a:p>
            <a:pPr>
              <a:lnSpc>
                <a:spcPct val="100000"/>
              </a:lnSpc>
              <a:spcBef>
                <a:spcPts val="600"/>
              </a:spcBef>
              <a:buFont typeface="Arial" charset="0"/>
              <a:buChar char="•"/>
            </a:pPr>
            <a:r>
              <a:rPr lang="zh-CN" altLang="en-US" sz="1600" dirty="0">
                <a:solidFill>
                  <a:schemeClr val="tx1"/>
                </a:solidFill>
              </a:rPr>
              <a:t>应用化学</a:t>
            </a:r>
            <a:endParaRPr lang="en-US" altLang="zh-CN" sz="1600" dirty="0">
              <a:solidFill>
                <a:schemeClr val="tx1"/>
              </a:solidFill>
            </a:endParaRPr>
          </a:p>
          <a:p>
            <a:pPr>
              <a:lnSpc>
                <a:spcPct val="100000"/>
              </a:lnSpc>
              <a:spcBef>
                <a:spcPts val="600"/>
              </a:spcBef>
              <a:buFont typeface="Arial" charset="0"/>
              <a:buChar char="•"/>
            </a:pPr>
            <a:r>
              <a:rPr lang="zh-CN" altLang="en-US" sz="1600" dirty="0">
                <a:solidFill>
                  <a:schemeClr val="tx1"/>
                </a:solidFill>
              </a:rPr>
              <a:t>生物化学</a:t>
            </a:r>
            <a:endParaRPr lang="en-US" altLang="zh-CN" sz="1600" dirty="0">
              <a:solidFill>
                <a:schemeClr val="tx1"/>
              </a:solidFill>
            </a:endParaRPr>
          </a:p>
          <a:p>
            <a:pPr>
              <a:lnSpc>
                <a:spcPct val="100000"/>
              </a:lnSpc>
              <a:spcBef>
                <a:spcPts val="600"/>
              </a:spcBef>
              <a:buFont typeface="Arial" charset="0"/>
              <a:buChar char="•"/>
            </a:pPr>
            <a:r>
              <a:rPr lang="zh-CN" altLang="en-US" sz="1600" dirty="0">
                <a:solidFill>
                  <a:schemeClr val="tx1"/>
                </a:solidFill>
              </a:rPr>
              <a:t>大分子</a:t>
            </a:r>
            <a:endParaRPr lang="en-US" altLang="zh-CN" sz="1600" dirty="0">
              <a:solidFill>
                <a:schemeClr val="tx1"/>
              </a:solidFill>
            </a:endParaRPr>
          </a:p>
          <a:p>
            <a:pPr>
              <a:lnSpc>
                <a:spcPct val="100000"/>
              </a:lnSpc>
              <a:spcBef>
                <a:spcPts val="600"/>
              </a:spcBef>
              <a:buFont typeface="Arial" charset="0"/>
              <a:buChar char="•"/>
            </a:pPr>
            <a:r>
              <a:rPr lang="zh-CN" altLang="en-US" sz="1600" dirty="0">
                <a:solidFill>
                  <a:schemeClr val="tx1"/>
                </a:solidFill>
              </a:rPr>
              <a:t>有机化学</a:t>
            </a:r>
            <a:endParaRPr lang="en-US" altLang="zh-CN" sz="1600" dirty="0">
              <a:solidFill>
                <a:schemeClr val="tx1"/>
              </a:solidFill>
            </a:endParaRPr>
          </a:p>
          <a:p>
            <a:pPr>
              <a:lnSpc>
                <a:spcPct val="100000"/>
              </a:lnSpc>
              <a:spcBef>
                <a:spcPts val="600"/>
              </a:spcBef>
              <a:buFont typeface="Arial" charset="0"/>
              <a:buChar char="•"/>
            </a:pPr>
            <a:r>
              <a:rPr lang="zh-CN" altLang="en-US" sz="1600" dirty="0">
                <a:solidFill>
                  <a:schemeClr val="tx1"/>
                </a:solidFill>
              </a:rPr>
              <a:t>物理</a:t>
            </a:r>
            <a:r>
              <a:rPr lang="en-US" altLang="zh-CN" sz="1600" dirty="0">
                <a:solidFill>
                  <a:schemeClr val="tx1"/>
                </a:solidFill>
              </a:rPr>
              <a:t>+</a:t>
            </a:r>
            <a:r>
              <a:rPr lang="zh-CN" altLang="en-US" sz="1600" dirty="0">
                <a:solidFill>
                  <a:schemeClr val="tx1"/>
                </a:solidFill>
              </a:rPr>
              <a:t>无机</a:t>
            </a:r>
            <a:r>
              <a:rPr lang="en-US" altLang="zh-CN" sz="1600" dirty="0">
                <a:solidFill>
                  <a:schemeClr val="tx1"/>
                </a:solidFill>
              </a:rPr>
              <a:t>+</a:t>
            </a:r>
            <a:r>
              <a:rPr lang="zh-CN" altLang="en-US" sz="1600" dirty="0">
                <a:solidFill>
                  <a:schemeClr val="tx1"/>
                </a:solidFill>
              </a:rPr>
              <a:t>分析化学</a:t>
            </a:r>
            <a:endParaRPr lang="en-US" altLang="zh-CN" sz="1600" dirty="0">
              <a:solidFill>
                <a:schemeClr val="tx1"/>
              </a:solidFill>
            </a:endParaRPr>
          </a:p>
          <a:p>
            <a:pPr>
              <a:lnSpc>
                <a:spcPct val="100000"/>
              </a:lnSpc>
              <a:buFont typeface="Arial" charset="0"/>
              <a:buChar char="•"/>
            </a:pPr>
            <a:endParaRPr lang="zh-CN" altLang="en-US" sz="1600" dirty="0">
              <a:solidFill>
                <a:schemeClr val="tx1"/>
              </a:solidFill>
            </a:endParaRPr>
          </a:p>
        </p:txBody>
      </p:sp>
      <p:sp>
        <p:nvSpPr>
          <p:cNvPr id="5" name="内容占位符 2"/>
          <p:cNvSpPr txBox="1">
            <a:spLocks/>
          </p:cNvSpPr>
          <p:nvPr/>
        </p:nvSpPr>
        <p:spPr bwMode="auto">
          <a:xfrm>
            <a:off x="1260475" y="360363"/>
            <a:ext cx="3200400" cy="609600"/>
          </a:xfrm>
          <a:prstGeom prst="rect">
            <a:avLst/>
          </a:prstGeom>
          <a:solidFill>
            <a:schemeClr val="bg1">
              <a:alpha val="0"/>
            </a:schemeClr>
          </a:solidFill>
          <a:ln w="9525">
            <a:noFill/>
            <a:miter lim="800000"/>
            <a:headEnd/>
            <a:tailEnd/>
          </a:ln>
        </p:spPr>
        <p:txBody>
          <a:bodyPr/>
          <a:lstStyle/>
          <a:p>
            <a:pPr marL="346075" indent="-346075" eaLnBrk="0" hangingPunct="0">
              <a:buClr>
                <a:srgbClr val="333399"/>
              </a:buClr>
              <a:defRPr/>
            </a:pP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检索方式 </a:t>
            </a:r>
            <a:r>
              <a:rPr lang="en-US" altLang="zh-CN"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D</a:t>
            </a:r>
            <a:endParaRPr lang="en-US" altLang="zh-CN" sz="2800" b="1" i="1" dirty="0">
              <a:solidFill>
                <a:schemeClr val="bg1"/>
              </a:solidFill>
              <a:latin typeface="微软雅黑" pitchFamily="34" charset="-122"/>
              <a:ea typeface="微软雅黑" pitchFamily="34" charset="-122"/>
              <a:cs typeface="Arial" charset="0"/>
            </a:endParaRPr>
          </a:p>
          <a:p>
            <a:pPr marL="346075" indent="-346075" eaLnBrk="0" hangingPunct="0">
              <a:lnSpc>
                <a:spcPct val="100000"/>
              </a:lnSpc>
              <a:spcBef>
                <a:spcPct val="20000"/>
              </a:spcBef>
              <a:buClr>
                <a:srgbClr val="333399"/>
              </a:buClr>
              <a:buFont typeface="Wingdings" pitchFamily="2" charset="2"/>
              <a:buNone/>
              <a:defRPr/>
            </a:pPr>
            <a:endParaRPr lang="en-US" altLang="zh-CN" sz="2400" b="0" kern="0" dirty="0">
              <a:solidFill>
                <a:schemeClr val="tx1"/>
              </a:solidFill>
              <a:latin typeface="+mn-lt"/>
            </a:endParaRPr>
          </a:p>
          <a:p>
            <a:pPr marL="346075" indent="-346075" eaLnBrk="0" hangingPunct="0">
              <a:lnSpc>
                <a:spcPct val="100000"/>
              </a:lnSpc>
              <a:spcBef>
                <a:spcPct val="20000"/>
              </a:spcBef>
              <a:buClr>
                <a:srgbClr val="333399"/>
              </a:buClr>
              <a:buFont typeface="Wingdings" pitchFamily="2" charset="2"/>
              <a:buNone/>
              <a:defRPr/>
            </a:pPr>
            <a:endParaRPr lang="zh-CN" altLang="en-US" sz="3000" b="0" kern="0" dirty="0">
              <a:solidFill>
                <a:schemeClr val="tx1"/>
              </a:solidFill>
              <a:latin typeface="+mn-lt"/>
            </a:endParaRPr>
          </a:p>
        </p:txBody>
      </p:sp>
      <p:sp>
        <p:nvSpPr>
          <p:cNvPr id="6" name="矩形 5"/>
          <p:cNvSpPr/>
          <p:nvPr/>
        </p:nvSpPr>
        <p:spPr>
          <a:xfrm>
            <a:off x="3320786" y="446543"/>
            <a:ext cx="664360" cy="33855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zh-CN" altLang="en-US" sz="1600" b="1" i="1" dirty="0" smtClean="0">
                <a:solidFill>
                  <a:schemeClr val="bg1"/>
                </a:solidFill>
                <a:latin typeface="微软雅黑" pitchFamily="34" charset="-122"/>
                <a:ea typeface="微软雅黑" pitchFamily="34" charset="-122"/>
                <a:cs typeface="Arial" charset="0"/>
              </a:rPr>
              <a:t>推荐</a:t>
            </a:r>
            <a:endParaRPr lang="zh-CN" alt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1260475" y="360363"/>
            <a:ext cx="3200400" cy="609600"/>
          </a:xfrm>
          <a:prstGeom prst="rect">
            <a:avLst/>
          </a:prstGeom>
          <a:solidFill>
            <a:schemeClr val="bg1">
              <a:alpha val="0"/>
            </a:schemeClr>
          </a:solidFill>
          <a:ln w="9525">
            <a:noFill/>
            <a:miter lim="800000"/>
            <a:headEnd/>
            <a:tailEnd/>
          </a:ln>
        </p:spPr>
        <p:txBody>
          <a:bodyPr/>
          <a:lstStyle/>
          <a:p>
            <a:pPr marL="346075" indent="-346075" eaLnBrk="0" hangingPunct="0">
              <a:buClr>
                <a:srgbClr val="333399"/>
              </a:buClr>
              <a:defRPr/>
            </a:pP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检索方式 </a:t>
            </a:r>
            <a:r>
              <a:rPr lang="en-US" altLang="zh-CN"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D</a:t>
            </a:r>
            <a:endParaRPr lang="en-US"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a:p>
            <a:pPr marL="346075" indent="-346075" eaLnBrk="0" hangingPunct="0">
              <a:lnSpc>
                <a:spcPct val="100000"/>
              </a:lnSpc>
              <a:spcBef>
                <a:spcPct val="20000"/>
              </a:spcBef>
              <a:buClr>
                <a:srgbClr val="333399"/>
              </a:buClr>
              <a:buFont typeface="Wingdings" pitchFamily="2" charset="2"/>
              <a:buNone/>
              <a:defRPr/>
            </a:pPr>
            <a:endParaRPr lang="en-US" altLang="zh-CN" sz="2400" b="0" kern="0" dirty="0">
              <a:solidFill>
                <a:schemeClr val="tx1"/>
              </a:solidFill>
              <a:latin typeface="+mn-lt"/>
            </a:endParaRPr>
          </a:p>
          <a:p>
            <a:pPr marL="346075" indent="-346075" eaLnBrk="0" hangingPunct="0">
              <a:lnSpc>
                <a:spcPct val="100000"/>
              </a:lnSpc>
              <a:spcBef>
                <a:spcPct val="20000"/>
              </a:spcBef>
              <a:buClr>
                <a:srgbClr val="333399"/>
              </a:buClr>
              <a:buFont typeface="Wingdings" pitchFamily="2" charset="2"/>
              <a:buNone/>
              <a:defRPr/>
            </a:pPr>
            <a:endParaRPr lang="zh-CN" altLang="en-US" sz="3000" b="0" kern="0" dirty="0">
              <a:solidFill>
                <a:schemeClr val="tx1"/>
              </a:solidFill>
              <a:latin typeface="+mn-lt"/>
            </a:endParaRPr>
          </a:p>
        </p:txBody>
      </p:sp>
      <p:pic>
        <p:nvPicPr>
          <p:cNvPr id="6" name="Picture 3"/>
          <p:cNvPicPr>
            <a:picLocks noChangeAspect="1" noChangeArrowheads="1"/>
          </p:cNvPicPr>
          <p:nvPr/>
        </p:nvPicPr>
        <p:blipFill>
          <a:blip r:embed="rId3"/>
          <a:srcRect/>
          <a:stretch>
            <a:fillRect/>
          </a:stretch>
        </p:blipFill>
        <p:spPr bwMode="auto">
          <a:xfrm>
            <a:off x="76200" y="990600"/>
            <a:ext cx="8923338" cy="5181600"/>
          </a:xfrm>
          <a:prstGeom prst="rect">
            <a:avLst/>
          </a:prstGeom>
          <a:ln>
            <a:noFill/>
          </a:ln>
          <a:effectLst>
            <a:outerShdw blurRad="292100" dist="139700" dir="2700000" algn="tl" rotWithShape="0">
              <a:srgbClr val="333333">
                <a:alpha val="65000"/>
              </a:srgbClr>
            </a:outerShdw>
          </a:effectLst>
        </p:spPr>
      </p:pic>
      <p:sp>
        <p:nvSpPr>
          <p:cNvPr id="7" name="AutoShape 7"/>
          <p:cNvSpPr>
            <a:spLocks noChangeArrowheads="1"/>
          </p:cNvSpPr>
          <p:nvPr/>
        </p:nvSpPr>
        <p:spPr bwMode="auto">
          <a:xfrm>
            <a:off x="4657299" y="1817427"/>
            <a:ext cx="1295400" cy="609600"/>
          </a:xfrm>
          <a:prstGeom prst="wedgeRoundRectCallout">
            <a:avLst>
              <a:gd name="adj1" fmla="val 112097"/>
              <a:gd name="adj2" fmla="val -93090"/>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lstStyle/>
          <a:p>
            <a:pPr algn="ctr">
              <a:lnSpc>
                <a:spcPct val="100000"/>
              </a:lnSpc>
            </a:pPr>
            <a:r>
              <a:rPr lang="zh-CN" altLang="en-US" sz="1600">
                <a:solidFill>
                  <a:schemeClr val="tx1"/>
                </a:solidFill>
              </a:rPr>
              <a:t>在该学科下检索关键词</a:t>
            </a:r>
          </a:p>
        </p:txBody>
      </p:sp>
      <p:sp>
        <p:nvSpPr>
          <p:cNvPr id="8" name="AutoShape 7"/>
          <p:cNvSpPr>
            <a:spLocks noChangeArrowheads="1"/>
          </p:cNvSpPr>
          <p:nvPr/>
        </p:nvSpPr>
        <p:spPr bwMode="auto">
          <a:xfrm>
            <a:off x="1256732" y="3720152"/>
            <a:ext cx="1828800" cy="914400"/>
          </a:xfrm>
          <a:prstGeom prst="wedgeRoundRectCallout">
            <a:avLst>
              <a:gd name="adj1" fmla="val -1449"/>
              <a:gd name="adj2" fmla="val -241630"/>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lnSpc>
                <a:spcPct val="100000"/>
              </a:lnSpc>
              <a:spcBef>
                <a:spcPts val="600"/>
              </a:spcBef>
            </a:pPr>
            <a:r>
              <a:rPr lang="zh-CN" altLang="en-US" sz="1600">
                <a:solidFill>
                  <a:schemeClr val="tx1"/>
                </a:solidFill>
              </a:rPr>
              <a:t>进入某个学科，可以看见它最近发表的</a:t>
            </a:r>
            <a:r>
              <a:rPr lang="en-US" altLang="zh-CN" sz="1600">
                <a:solidFill>
                  <a:schemeClr val="tx1"/>
                </a:solidFill>
              </a:rPr>
              <a:t>4</a:t>
            </a:r>
            <a:r>
              <a:rPr lang="zh-CN" altLang="en-US" sz="1600">
                <a:solidFill>
                  <a:schemeClr val="tx1"/>
                </a:solidFill>
              </a:rPr>
              <a:t>篇文章</a:t>
            </a:r>
          </a:p>
        </p:txBody>
      </p:sp>
      <p:sp>
        <p:nvSpPr>
          <p:cNvPr id="9" name="矩形 8"/>
          <p:cNvSpPr/>
          <p:nvPr/>
        </p:nvSpPr>
        <p:spPr>
          <a:xfrm>
            <a:off x="3320786" y="446543"/>
            <a:ext cx="664360" cy="33855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zh-CN" altLang="en-US" sz="1600" b="1" i="1" dirty="0" smtClean="0">
                <a:solidFill>
                  <a:schemeClr val="bg1"/>
                </a:solidFill>
                <a:latin typeface="微软雅黑" pitchFamily="34" charset="-122"/>
                <a:ea typeface="微软雅黑" pitchFamily="34" charset="-122"/>
                <a:cs typeface="Arial" charset="0"/>
              </a:rPr>
              <a:t>推荐</a:t>
            </a:r>
            <a:endParaRPr lang="zh-CN" alt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a:off x="0" y="990600"/>
            <a:ext cx="7791450" cy="5638800"/>
          </a:xfrm>
          <a:prstGeom prst="rect">
            <a:avLst/>
          </a:prstGeom>
          <a:noFill/>
          <a:ln w="9525">
            <a:noFill/>
            <a:miter lim="800000"/>
            <a:headEnd/>
            <a:tailEnd/>
          </a:ln>
        </p:spPr>
      </p:pic>
      <p:sp>
        <p:nvSpPr>
          <p:cNvPr id="8" name="AutoShape 13"/>
          <p:cNvSpPr>
            <a:spLocks noChangeArrowheads="1"/>
          </p:cNvSpPr>
          <p:nvPr/>
        </p:nvSpPr>
        <p:spPr bwMode="auto">
          <a:xfrm>
            <a:off x="1447800" y="2743200"/>
            <a:ext cx="1600200" cy="647700"/>
          </a:xfrm>
          <a:prstGeom prst="wedgeRoundRectCallout">
            <a:avLst>
              <a:gd name="adj1" fmla="val -120179"/>
              <a:gd name="adj2" fmla="val 55685"/>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lnSpc>
                <a:spcPct val="100000"/>
              </a:lnSpc>
            </a:pPr>
            <a:r>
              <a:rPr lang="zh-CN" altLang="en-US" sz="1600">
                <a:solidFill>
                  <a:schemeClr val="tx1"/>
                </a:solidFill>
              </a:rPr>
              <a:t>勾选词干和词根检索功能</a:t>
            </a:r>
          </a:p>
        </p:txBody>
      </p:sp>
      <p:sp>
        <p:nvSpPr>
          <p:cNvPr id="28684" name="AutoShape 16"/>
          <p:cNvSpPr>
            <a:spLocks noChangeArrowheads="1"/>
          </p:cNvSpPr>
          <p:nvPr/>
        </p:nvSpPr>
        <p:spPr bwMode="auto">
          <a:xfrm>
            <a:off x="1447800" y="1066800"/>
            <a:ext cx="3352800" cy="1524000"/>
          </a:xfrm>
          <a:prstGeom prst="wedgeRoundRectCallout">
            <a:avLst>
              <a:gd name="adj1" fmla="val -66187"/>
              <a:gd name="adj2" fmla="val -22504"/>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r>
              <a:rPr lang="zh-CN" altLang="en-US" sz="1600" dirty="0">
                <a:solidFill>
                  <a:schemeClr val="tx1"/>
                </a:solidFill>
              </a:rPr>
              <a:t>点击检索栏“</a:t>
            </a:r>
            <a:r>
              <a:rPr lang="zh-CN" altLang="en-US" sz="1600" dirty="0">
                <a:solidFill>
                  <a:srgbClr val="FF0000"/>
                </a:solidFill>
              </a:rPr>
              <a:t>高级检索</a:t>
            </a:r>
            <a:r>
              <a:rPr lang="zh-CN" altLang="en-US" sz="1600" dirty="0">
                <a:solidFill>
                  <a:schemeClr val="tx1"/>
                </a:solidFill>
              </a:rPr>
              <a:t>”或在检索结果左栏点击</a:t>
            </a:r>
            <a:r>
              <a:rPr lang="en-US" altLang="zh-CN" sz="1600" dirty="0">
                <a:solidFill>
                  <a:schemeClr val="tx1"/>
                </a:solidFill>
              </a:rPr>
              <a:t>Search Criteria</a:t>
            </a:r>
            <a:r>
              <a:rPr lang="zh-CN" altLang="en-US" sz="1600" dirty="0">
                <a:solidFill>
                  <a:schemeClr val="tx1"/>
                </a:solidFill>
              </a:rPr>
              <a:t>，可同时设定</a:t>
            </a:r>
            <a:r>
              <a:rPr lang="zh-CN" altLang="en-US" sz="1600" dirty="0" smtClean="0">
                <a:solidFill>
                  <a:schemeClr val="tx1"/>
                </a:solidFill>
              </a:rPr>
              <a:t>多个字段，</a:t>
            </a:r>
            <a:r>
              <a:rPr lang="zh-CN" altLang="en-US" sz="1600" dirty="0">
                <a:solidFill>
                  <a:schemeClr val="tx1"/>
                </a:solidFill>
              </a:rPr>
              <a:t>如文章</a:t>
            </a:r>
            <a:r>
              <a:rPr lang="zh-CN" altLang="en-US" sz="1600" dirty="0" smtClean="0">
                <a:solidFill>
                  <a:schemeClr val="tx1"/>
                </a:solidFill>
              </a:rPr>
              <a:t>标题或摘要中出现的文字、发表时间</a:t>
            </a:r>
            <a:r>
              <a:rPr lang="zh-CN" altLang="en-US" sz="1600" dirty="0">
                <a:solidFill>
                  <a:schemeClr val="tx1"/>
                </a:solidFill>
              </a:rPr>
              <a:t>段</a:t>
            </a:r>
            <a:r>
              <a:rPr lang="zh-CN" altLang="en-US" sz="1600" dirty="0" smtClean="0">
                <a:solidFill>
                  <a:schemeClr val="tx1"/>
                </a:solidFill>
              </a:rPr>
              <a:t>等等</a:t>
            </a:r>
            <a:r>
              <a:rPr lang="zh-CN" altLang="en-US" sz="1600" dirty="0">
                <a:solidFill>
                  <a:schemeClr val="tx1"/>
                </a:solidFill>
              </a:rPr>
              <a:t>。支持逻辑检索符。</a:t>
            </a:r>
          </a:p>
        </p:txBody>
      </p:sp>
      <p:grpSp>
        <p:nvGrpSpPr>
          <p:cNvPr id="3" name="组合 18"/>
          <p:cNvGrpSpPr>
            <a:grpSpLocks/>
          </p:cNvGrpSpPr>
          <p:nvPr/>
        </p:nvGrpSpPr>
        <p:grpSpPr bwMode="auto">
          <a:xfrm>
            <a:off x="2209800" y="2667000"/>
            <a:ext cx="6770688" cy="3952164"/>
            <a:chOff x="1592263" y="2895600"/>
            <a:chExt cx="6770687" cy="3952164"/>
          </a:xfrm>
        </p:grpSpPr>
        <p:pic>
          <p:nvPicPr>
            <p:cNvPr id="28681" name="Picture 9"/>
            <p:cNvPicPr>
              <a:picLocks noChangeAspect="1" noChangeArrowheads="1"/>
            </p:cNvPicPr>
            <p:nvPr/>
          </p:nvPicPr>
          <p:blipFill>
            <a:blip r:embed="rId4"/>
            <a:srcRect/>
            <a:stretch>
              <a:fillRect/>
            </a:stretch>
          </p:blipFill>
          <p:spPr bwMode="auto">
            <a:xfrm>
              <a:off x="4114800" y="2895600"/>
              <a:ext cx="4248150" cy="3933825"/>
            </a:xfrm>
            <a:prstGeom prst="rect">
              <a:avLst/>
            </a:prstGeom>
            <a:noFill/>
            <a:ln w="3175">
              <a:solidFill>
                <a:schemeClr val="tx1"/>
              </a:solidFill>
              <a:miter lim="800000"/>
              <a:headEnd/>
              <a:tailEnd/>
            </a:ln>
          </p:spPr>
        </p:pic>
        <p:sp>
          <p:nvSpPr>
            <p:cNvPr id="28682" name="AutoShape 14"/>
            <p:cNvSpPr>
              <a:spLocks noChangeArrowheads="1"/>
            </p:cNvSpPr>
            <p:nvPr/>
          </p:nvSpPr>
          <p:spPr bwMode="auto">
            <a:xfrm>
              <a:off x="1592263" y="5687704"/>
              <a:ext cx="2430463" cy="1160060"/>
            </a:xfrm>
            <a:prstGeom prst="wedgeRoundRectCallout">
              <a:avLst>
                <a:gd name="adj1" fmla="val -40604"/>
                <a:gd name="adj2" fmla="val -89711"/>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lnSpc>
                  <a:spcPct val="100000"/>
                </a:lnSpc>
              </a:pPr>
              <a:r>
                <a:rPr lang="en-US" altLang="zh-CN" sz="1400">
                  <a:solidFill>
                    <a:schemeClr val="tx1"/>
                  </a:solidFill>
                </a:rPr>
                <a:t>Search within source</a:t>
              </a:r>
            </a:p>
            <a:p>
              <a:pPr algn="ctr">
                <a:lnSpc>
                  <a:spcPct val="100000"/>
                </a:lnSpc>
              </a:pPr>
              <a:r>
                <a:rPr lang="zh-CN" altLang="en-US" sz="1600">
                  <a:solidFill>
                    <a:schemeClr val="tx1"/>
                  </a:solidFill>
                </a:rPr>
                <a:t>限定检索的出版物范围</a:t>
              </a:r>
              <a:endParaRPr lang="en-US" altLang="zh-CN" sz="1600">
                <a:solidFill>
                  <a:schemeClr val="tx1"/>
                </a:solidFill>
              </a:endParaRPr>
            </a:p>
            <a:p>
              <a:pPr algn="ctr">
                <a:lnSpc>
                  <a:spcPct val="100000"/>
                </a:lnSpc>
              </a:pPr>
              <a:r>
                <a:rPr lang="en-US" altLang="zh-CN" sz="1400">
                  <a:solidFill>
                    <a:schemeClr val="tx1"/>
                  </a:solidFill>
                </a:rPr>
                <a:t>Search within section</a:t>
              </a:r>
            </a:p>
            <a:p>
              <a:pPr algn="ctr">
                <a:lnSpc>
                  <a:spcPct val="100000"/>
                </a:lnSpc>
              </a:pPr>
              <a:r>
                <a:rPr lang="zh-CN" altLang="en-US" sz="1600">
                  <a:solidFill>
                    <a:schemeClr val="tx1"/>
                  </a:solidFill>
                </a:rPr>
                <a:t>限定检索的学科范围</a:t>
              </a:r>
            </a:p>
          </p:txBody>
        </p:sp>
        <p:sp>
          <p:nvSpPr>
            <p:cNvPr id="28683" name="Line 21"/>
            <p:cNvSpPr>
              <a:spLocks noChangeShapeType="1"/>
            </p:cNvSpPr>
            <p:nvPr/>
          </p:nvSpPr>
          <p:spPr bwMode="auto">
            <a:xfrm flipV="1">
              <a:off x="1973263" y="3048000"/>
              <a:ext cx="2293937" cy="1447800"/>
            </a:xfrm>
            <a:prstGeom prst="line">
              <a:avLst/>
            </a:prstGeom>
            <a:noFill/>
            <a:ln w="28575">
              <a:solidFill>
                <a:srgbClr val="FF0000"/>
              </a:solidFill>
              <a:prstDash val="sysDot"/>
              <a:round/>
              <a:headEnd/>
              <a:tailEnd type="triangle" w="med" len="med"/>
            </a:ln>
          </p:spPr>
          <p:txBody>
            <a:bodyPr lIns="90000" tIns="46800" rIns="90000" bIns="46800" anchor="ctr"/>
            <a:lstStyle/>
            <a:p>
              <a:endParaRPr lang="zh-CN" altLang="en-US"/>
            </a:p>
          </p:txBody>
        </p:sp>
      </p:grpSp>
      <p:sp>
        <p:nvSpPr>
          <p:cNvPr id="18" name="Oval 20"/>
          <p:cNvSpPr>
            <a:spLocks noChangeArrowheads="1"/>
          </p:cNvSpPr>
          <p:nvPr/>
        </p:nvSpPr>
        <p:spPr bwMode="auto">
          <a:xfrm>
            <a:off x="1600200" y="4114800"/>
            <a:ext cx="990600" cy="381000"/>
          </a:xfrm>
          <a:prstGeom prst="ellipse">
            <a:avLst/>
          </a:prstGeom>
          <a:noFill/>
          <a:ln w="28575" algn="ctr">
            <a:solidFill>
              <a:srgbClr val="FF0000"/>
            </a:solidFill>
            <a:prstDash val="sysDot"/>
            <a:round/>
            <a:headEnd/>
            <a:tailEnd/>
          </a:ln>
        </p:spPr>
        <p:txBody>
          <a:bodyPr wrap="none" lIns="90000" tIns="46800" rIns="90000" bIns="46800" anchor="ctr"/>
          <a:lstStyle/>
          <a:p>
            <a:endParaRPr lang="zh-CN" altLang="en-US"/>
          </a:p>
        </p:txBody>
      </p:sp>
      <p:sp>
        <p:nvSpPr>
          <p:cNvPr id="13" name="AutoShape 14"/>
          <p:cNvSpPr>
            <a:spLocks noChangeArrowheads="1"/>
          </p:cNvSpPr>
          <p:nvPr/>
        </p:nvSpPr>
        <p:spPr bwMode="auto">
          <a:xfrm>
            <a:off x="6553200" y="2743200"/>
            <a:ext cx="2430463" cy="641445"/>
          </a:xfrm>
          <a:prstGeom prst="wedgeRoundRectCallout">
            <a:avLst>
              <a:gd name="adj1" fmla="val -104038"/>
              <a:gd name="adj2" fmla="val 31180"/>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lnSpc>
                <a:spcPct val="100000"/>
              </a:lnSpc>
            </a:pPr>
            <a:r>
              <a:rPr lang="zh-CN" altLang="en-US" sz="1600" dirty="0">
                <a:solidFill>
                  <a:schemeClr val="tx1"/>
                </a:solidFill>
              </a:rPr>
              <a:t>选好出版物范围或学科范围后，点击</a:t>
            </a:r>
            <a:r>
              <a:rPr lang="en-US" altLang="zh-CN" sz="1600" dirty="0">
                <a:solidFill>
                  <a:schemeClr val="tx1"/>
                </a:solidFill>
              </a:rPr>
              <a:t>update</a:t>
            </a:r>
            <a:endParaRPr lang="zh-CN" altLang="en-US" sz="1600" dirty="0">
              <a:solidFill>
                <a:schemeClr val="tx1"/>
              </a:solidFill>
            </a:endParaRPr>
          </a:p>
        </p:txBody>
      </p:sp>
      <p:sp>
        <p:nvSpPr>
          <p:cNvPr id="14" name="内容占位符 2"/>
          <p:cNvSpPr txBox="1">
            <a:spLocks/>
          </p:cNvSpPr>
          <p:nvPr/>
        </p:nvSpPr>
        <p:spPr bwMode="auto">
          <a:xfrm>
            <a:off x="1260475" y="360363"/>
            <a:ext cx="3200400" cy="609600"/>
          </a:xfrm>
          <a:prstGeom prst="rect">
            <a:avLst/>
          </a:prstGeom>
          <a:solidFill>
            <a:schemeClr val="bg1">
              <a:alpha val="0"/>
            </a:schemeClr>
          </a:solidFill>
          <a:ln w="9525">
            <a:noFill/>
            <a:miter lim="800000"/>
            <a:headEnd/>
            <a:tailEnd/>
          </a:ln>
        </p:spPr>
        <p:txBody>
          <a:bodyPr/>
          <a:lstStyle/>
          <a:p>
            <a:pPr marL="346075" indent="-346075" eaLnBrk="0" hangingPunct="0">
              <a:buClr>
                <a:srgbClr val="333399"/>
              </a:buClr>
              <a:defRPr/>
            </a:pP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检索方式 </a:t>
            </a:r>
            <a:r>
              <a:rPr lang="en-US" altLang="zh-CN"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E</a:t>
            </a:r>
            <a:endParaRPr lang="en-US"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a:p>
            <a:pPr marL="346075" indent="-346075" eaLnBrk="0" hangingPunct="0">
              <a:lnSpc>
                <a:spcPct val="100000"/>
              </a:lnSpc>
              <a:spcBef>
                <a:spcPct val="20000"/>
              </a:spcBef>
              <a:buClr>
                <a:srgbClr val="333399"/>
              </a:buClr>
              <a:buFont typeface="Wingdings" pitchFamily="2" charset="2"/>
              <a:buNone/>
              <a:defRPr/>
            </a:pPr>
            <a:endParaRPr lang="en-US" altLang="zh-CN" sz="2400" b="0" kern="0" dirty="0">
              <a:solidFill>
                <a:schemeClr val="tx1"/>
              </a:solidFill>
              <a:latin typeface="+mn-lt"/>
            </a:endParaRPr>
          </a:p>
          <a:p>
            <a:pPr marL="346075" indent="-346075" eaLnBrk="0" hangingPunct="0">
              <a:lnSpc>
                <a:spcPct val="100000"/>
              </a:lnSpc>
              <a:spcBef>
                <a:spcPct val="20000"/>
              </a:spcBef>
              <a:buClr>
                <a:srgbClr val="333399"/>
              </a:buClr>
              <a:buFont typeface="Wingdings" pitchFamily="2" charset="2"/>
              <a:buNone/>
              <a:defRPr/>
            </a:pPr>
            <a:endParaRPr lang="zh-CN" altLang="en-US" sz="3000" b="0" kern="0" dirty="0">
              <a:solidFill>
                <a:schemeClr val="tx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6" name="Picture 8"/>
          <p:cNvPicPr>
            <a:picLocks noChangeAspect="1" noChangeArrowheads="1"/>
          </p:cNvPicPr>
          <p:nvPr/>
        </p:nvPicPr>
        <p:blipFill>
          <a:blip r:embed="rId3"/>
          <a:srcRect/>
          <a:stretch>
            <a:fillRect/>
          </a:stretch>
        </p:blipFill>
        <p:spPr bwMode="auto">
          <a:xfrm>
            <a:off x="76200" y="914400"/>
            <a:ext cx="8839200" cy="5645150"/>
          </a:xfrm>
          <a:prstGeom prst="rect">
            <a:avLst/>
          </a:prstGeom>
          <a:ln>
            <a:solidFill>
              <a:srgbClr val="0039A6"/>
            </a:solidFill>
          </a:ln>
          <a:effectLst>
            <a:outerShdw blurRad="292100" dist="139700" dir="2700000" algn="tl" rotWithShape="0">
              <a:srgbClr val="333333">
                <a:alpha val="65000"/>
              </a:srgbClr>
            </a:outerShdw>
          </a:effectLst>
        </p:spPr>
      </p:pic>
      <p:sp>
        <p:nvSpPr>
          <p:cNvPr id="27651" name="Rectangle 6"/>
          <p:cNvSpPr>
            <a:spLocks noChangeArrowheads="1"/>
          </p:cNvSpPr>
          <p:nvPr/>
        </p:nvSpPr>
        <p:spPr bwMode="auto">
          <a:xfrm>
            <a:off x="152400" y="4876800"/>
            <a:ext cx="3429000" cy="381000"/>
          </a:xfrm>
          <a:prstGeom prst="rect">
            <a:avLst/>
          </a:prstGeom>
          <a:noFill/>
          <a:ln w="28575">
            <a:solidFill>
              <a:srgbClr val="FF0000"/>
            </a:solidFill>
            <a:prstDash val="sysDot"/>
            <a:miter lim="800000"/>
            <a:headEnd/>
            <a:tailEnd/>
          </a:ln>
        </p:spPr>
        <p:txBody>
          <a:bodyPr wrap="none" anchor="ctr"/>
          <a:lstStyle/>
          <a:p>
            <a:endParaRPr lang="zh-CN" altLang="en-US"/>
          </a:p>
        </p:txBody>
      </p:sp>
      <p:sp>
        <p:nvSpPr>
          <p:cNvPr id="17412" name="AutoShape 7"/>
          <p:cNvSpPr>
            <a:spLocks noChangeArrowheads="1"/>
          </p:cNvSpPr>
          <p:nvPr/>
        </p:nvSpPr>
        <p:spPr bwMode="auto">
          <a:xfrm>
            <a:off x="1497725" y="2470246"/>
            <a:ext cx="3961380" cy="1796954"/>
          </a:xfrm>
          <a:prstGeom prst="wedgeRoundRectCallout">
            <a:avLst>
              <a:gd name="adj1" fmla="val -22186"/>
              <a:gd name="adj2" fmla="val 80774"/>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nchorCtr="0"/>
          <a:lstStyle/>
          <a:p>
            <a:pPr>
              <a:lnSpc>
                <a:spcPct val="100000"/>
              </a:lnSpc>
              <a:spcBef>
                <a:spcPts val="600"/>
              </a:spcBef>
            </a:pPr>
            <a:r>
              <a:rPr lang="en-US" altLang="zh-CN" sz="1600" dirty="0">
                <a:solidFill>
                  <a:schemeClr val="tx1"/>
                </a:solidFill>
              </a:rPr>
              <a:t>Just Accepted&gt;&gt;</a:t>
            </a:r>
            <a:r>
              <a:rPr lang="zh-CN" altLang="en-US" sz="1600" b="0" dirty="0">
                <a:solidFill>
                  <a:schemeClr val="tx1"/>
                </a:solidFill>
              </a:rPr>
              <a:t>该刊最新收录的文章，经过同行审阅，未</a:t>
            </a:r>
            <a:r>
              <a:rPr lang="zh-CN" altLang="en-US" sz="1600" b="0" dirty="0" smtClean="0">
                <a:solidFill>
                  <a:schemeClr val="tx1"/>
                </a:solidFill>
              </a:rPr>
              <a:t>交付技术编排</a:t>
            </a:r>
            <a:endParaRPr lang="en-US" altLang="zh-CN" sz="1600" b="0" dirty="0">
              <a:solidFill>
                <a:schemeClr val="tx1"/>
              </a:solidFill>
            </a:endParaRPr>
          </a:p>
          <a:p>
            <a:pPr>
              <a:spcBef>
                <a:spcPts val="600"/>
              </a:spcBef>
            </a:pPr>
            <a:r>
              <a:rPr lang="en-US" altLang="zh-CN" sz="1600" dirty="0">
                <a:solidFill>
                  <a:schemeClr val="tx1"/>
                </a:solidFill>
              </a:rPr>
              <a:t>Articles ASAP&gt;&gt;</a:t>
            </a:r>
            <a:r>
              <a:rPr lang="zh-CN" altLang="en-US" sz="1600" b="0" dirty="0">
                <a:solidFill>
                  <a:schemeClr val="tx1"/>
                </a:solidFill>
              </a:rPr>
              <a:t>在纸本期刊</a:t>
            </a:r>
            <a:r>
              <a:rPr lang="zh-CN" altLang="en-US" sz="1600" b="0" dirty="0" smtClean="0">
                <a:solidFill>
                  <a:schemeClr val="tx1"/>
                </a:solidFill>
              </a:rPr>
              <a:t>出版前</a:t>
            </a:r>
            <a:r>
              <a:rPr lang="zh-CN" altLang="en-US" sz="1600" b="0" dirty="0">
                <a:solidFill>
                  <a:schemeClr val="tx1"/>
                </a:solidFill>
              </a:rPr>
              <a:t>看到当月</a:t>
            </a:r>
            <a:r>
              <a:rPr lang="zh-CN" altLang="en-US" sz="1600" b="0" dirty="0" smtClean="0">
                <a:solidFill>
                  <a:schemeClr val="tx1"/>
                </a:solidFill>
              </a:rPr>
              <a:t>最新</a:t>
            </a:r>
            <a:r>
              <a:rPr lang="zh-CN" altLang="en-US" sz="1600" dirty="0" smtClean="0">
                <a:solidFill>
                  <a:schemeClr val="tx1"/>
                </a:solidFill>
              </a:rPr>
              <a:t>文章，已经过技术编排</a:t>
            </a:r>
            <a:endParaRPr lang="en-US" altLang="zh-CN" sz="1600" b="0" dirty="0">
              <a:solidFill>
                <a:schemeClr val="tx1"/>
              </a:solidFill>
            </a:endParaRPr>
          </a:p>
          <a:p>
            <a:pPr>
              <a:spcBef>
                <a:spcPts val="600"/>
              </a:spcBef>
            </a:pPr>
            <a:r>
              <a:rPr lang="en-US" altLang="zh-CN" sz="1600" dirty="0">
                <a:solidFill>
                  <a:schemeClr val="tx1"/>
                </a:solidFill>
              </a:rPr>
              <a:t>Current Issue&gt;&gt;</a:t>
            </a:r>
            <a:r>
              <a:rPr lang="zh-CN" altLang="en-US" sz="1600" b="0" dirty="0">
                <a:solidFill>
                  <a:schemeClr val="tx1"/>
                </a:solidFill>
              </a:rPr>
              <a:t>最新一期</a:t>
            </a:r>
            <a:r>
              <a:rPr lang="zh-CN" altLang="en-US" sz="1600" b="0" dirty="0" smtClean="0">
                <a:solidFill>
                  <a:schemeClr val="tx1"/>
                </a:solidFill>
              </a:rPr>
              <a:t>目次</a:t>
            </a:r>
            <a:endParaRPr lang="en-US" altLang="zh-CN" sz="1600" b="0" dirty="0">
              <a:solidFill>
                <a:schemeClr val="tx1"/>
              </a:solidFill>
            </a:endParaRPr>
          </a:p>
          <a:p>
            <a:pPr>
              <a:spcBef>
                <a:spcPts val="600"/>
              </a:spcBef>
            </a:pPr>
            <a:r>
              <a:rPr lang="en-US" altLang="zh-CN" sz="1600" dirty="0">
                <a:solidFill>
                  <a:schemeClr val="tx1"/>
                </a:solidFill>
              </a:rPr>
              <a:t>Most Read&gt;&gt;</a:t>
            </a:r>
            <a:r>
              <a:rPr lang="zh-CN" altLang="en-US" sz="1600" b="0" dirty="0">
                <a:solidFill>
                  <a:schemeClr val="tx1"/>
                </a:solidFill>
              </a:rPr>
              <a:t>被阅读最多</a:t>
            </a:r>
            <a:r>
              <a:rPr lang="zh-CN" altLang="en-US" sz="1600" b="0" dirty="0" smtClean="0">
                <a:solidFill>
                  <a:schemeClr val="tx1"/>
                </a:solidFill>
              </a:rPr>
              <a:t>的文章</a:t>
            </a:r>
            <a:endParaRPr lang="zh-CN" altLang="en-US" sz="1600" dirty="0">
              <a:solidFill>
                <a:schemeClr val="tx1"/>
              </a:solidFill>
            </a:endParaRPr>
          </a:p>
        </p:txBody>
      </p:sp>
      <p:sp>
        <p:nvSpPr>
          <p:cNvPr id="27653" name="Rectangle 14"/>
          <p:cNvSpPr>
            <a:spLocks noChangeArrowheads="1"/>
          </p:cNvSpPr>
          <p:nvPr/>
        </p:nvSpPr>
        <p:spPr bwMode="auto">
          <a:xfrm>
            <a:off x="7239000" y="4572000"/>
            <a:ext cx="1600200" cy="1447800"/>
          </a:xfrm>
          <a:prstGeom prst="rect">
            <a:avLst/>
          </a:prstGeom>
          <a:noFill/>
          <a:ln w="28575">
            <a:solidFill>
              <a:srgbClr val="FF0000"/>
            </a:solidFill>
            <a:prstDash val="sysDot"/>
            <a:miter lim="800000"/>
            <a:headEnd/>
            <a:tailEnd/>
          </a:ln>
        </p:spPr>
        <p:txBody>
          <a:bodyPr wrap="none" anchor="ctr"/>
          <a:lstStyle/>
          <a:p>
            <a:endParaRPr lang="zh-CN" altLang="en-US"/>
          </a:p>
        </p:txBody>
      </p:sp>
      <p:sp>
        <p:nvSpPr>
          <p:cNvPr id="17414" name="AutoShape 15"/>
          <p:cNvSpPr>
            <a:spLocks noChangeArrowheads="1"/>
          </p:cNvSpPr>
          <p:nvPr/>
        </p:nvSpPr>
        <p:spPr bwMode="auto">
          <a:xfrm>
            <a:off x="6605752" y="914400"/>
            <a:ext cx="2309648" cy="1143000"/>
          </a:xfrm>
          <a:prstGeom prst="wedgeRoundRectCallout">
            <a:avLst>
              <a:gd name="adj1" fmla="val 39384"/>
              <a:gd name="adj2" fmla="val 329065"/>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nSpc>
                <a:spcPct val="100000"/>
              </a:lnSpc>
            </a:pPr>
            <a:r>
              <a:rPr lang="zh-CN" altLang="en-US" sz="1600" b="0" dirty="0">
                <a:solidFill>
                  <a:schemeClr val="tx1"/>
                </a:solidFill>
              </a:rPr>
              <a:t>选择要看的年</a:t>
            </a:r>
            <a:r>
              <a:rPr lang="en-US" altLang="zh-CN" sz="1600" b="0" dirty="0">
                <a:solidFill>
                  <a:schemeClr val="tx1"/>
                </a:solidFill>
              </a:rPr>
              <a:t>/</a:t>
            </a:r>
            <a:r>
              <a:rPr lang="zh-CN" altLang="en-US" sz="1600" b="0" dirty="0">
                <a:solidFill>
                  <a:schemeClr val="tx1"/>
                </a:solidFill>
              </a:rPr>
              <a:t>卷</a:t>
            </a:r>
            <a:r>
              <a:rPr lang="en-US" altLang="zh-CN" sz="1600" b="0" dirty="0">
                <a:solidFill>
                  <a:schemeClr val="tx1"/>
                </a:solidFill>
              </a:rPr>
              <a:t>/</a:t>
            </a:r>
            <a:r>
              <a:rPr lang="zh-CN" altLang="en-US" sz="1600" b="0" dirty="0">
                <a:solidFill>
                  <a:schemeClr val="tx1"/>
                </a:solidFill>
              </a:rPr>
              <a:t>期</a:t>
            </a:r>
            <a:endParaRPr lang="en-US" altLang="zh-CN" sz="1600" b="0" dirty="0">
              <a:solidFill>
                <a:schemeClr val="tx1"/>
              </a:solidFill>
            </a:endParaRPr>
          </a:p>
          <a:p>
            <a:pPr>
              <a:lnSpc>
                <a:spcPct val="100000"/>
              </a:lnSpc>
            </a:pPr>
            <a:r>
              <a:rPr lang="zh-CN" altLang="en-US" sz="1600" b="0" dirty="0">
                <a:solidFill>
                  <a:schemeClr val="tx1"/>
                </a:solidFill>
              </a:rPr>
              <a:t>或点击</a:t>
            </a:r>
            <a:r>
              <a:rPr lang="en-US" altLang="zh-CN" sz="1600" b="0" dirty="0" err="1">
                <a:solidFill>
                  <a:schemeClr val="tx1"/>
                </a:solidFill>
              </a:rPr>
              <a:t>liste</a:t>
            </a:r>
            <a:r>
              <a:rPr lang="en-US" altLang="zh-CN" sz="1600" b="0" dirty="0">
                <a:solidFill>
                  <a:schemeClr val="tx1"/>
                </a:solidFill>
              </a:rPr>
              <a:t> of issues</a:t>
            </a:r>
            <a:r>
              <a:rPr lang="zh-CN" altLang="en-US" sz="1600" b="0" dirty="0">
                <a:solidFill>
                  <a:schemeClr val="tx1"/>
                </a:solidFill>
              </a:rPr>
              <a:t>，浏览自创始以来的全部卷期列表</a:t>
            </a:r>
          </a:p>
        </p:txBody>
      </p:sp>
      <p:sp>
        <p:nvSpPr>
          <p:cNvPr id="8" name="AutoShape 15"/>
          <p:cNvSpPr>
            <a:spLocks noChangeArrowheads="1"/>
          </p:cNvSpPr>
          <p:nvPr/>
        </p:nvSpPr>
        <p:spPr bwMode="auto">
          <a:xfrm>
            <a:off x="5738648" y="2457736"/>
            <a:ext cx="2081519" cy="1452112"/>
          </a:xfrm>
          <a:prstGeom prst="wedgeRoundRectCallout">
            <a:avLst>
              <a:gd name="adj1" fmla="val 5116"/>
              <a:gd name="adj2" fmla="val 140796"/>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r>
              <a:rPr lang="zh-CN" altLang="en-US" sz="1600" dirty="0">
                <a:solidFill>
                  <a:schemeClr val="tx1"/>
                </a:solidFill>
              </a:rPr>
              <a:t>新闻频道</a:t>
            </a:r>
            <a:r>
              <a:rPr lang="en-US" altLang="zh-CN" sz="1600" dirty="0">
                <a:solidFill>
                  <a:schemeClr val="tx1"/>
                </a:solidFill>
              </a:rPr>
              <a:t>&gt;&gt;</a:t>
            </a:r>
          </a:p>
          <a:p>
            <a:r>
              <a:rPr lang="zh-CN" altLang="en-US" sz="1600" b="0" dirty="0">
                <a:solidFill>
                  <a:schemeClr val="tx1"/>
                </a:solidFill>
              </a:rPr>
              <a:t>浏览与该刊相关的</a:t>
            </a:r>
            <a:r>
              <a:rPr lang="en-US" altLang="zh-CN" sz="1600" b="0" dirty="0">
                <a:solidFill>
                  <a:schemeClr val="tx1"/>
                </a:solidFill>
              </a:rPr>
              <a:t>C&amp;EN </a:t>
            </a:r>
            <a:r>
              <a:rPr lang="zh-CN" altLang="en-US" sz="1600" b="0" dirty="0">
                <a:solidFill>
                  <a:schemeClr val="tx1"/>
                </a:solidFill>
              </a:rPr>
              <a:t>（化学化工新闻）频道，如此处为纳米技术频道。</a:t>
            </a:r>
            <a:endParaRPr lang="en-US" altLang="zh-CN" sz="1600" b="0" dirty="0">
              <a:solidFill>
                <a:schemeClr val="tx1"/>
              </a:solidFill>
            </a:endParaRPr>
          </a:p>
        </p:txBody>
      </p:sp>
      <p:sp>
        <p:nvSpPr>
          <p:cNvPr id="11" name="内容占位符 2"/>
          <p:cNvSpPr txBox="1">
            <a:spLocks/>
          </p:cNvSpPr>
          <p:nvPr/>
        </p:nvSpPr>
        <p:spPr bwMode="auto">
          <a:xfrm>
            <a:off x="1260474" y="360363"/>
            <a:ext cx="4703597" cy="609600"/>
          </a:xfrm>
          <a:prstGeom prst="rect">
            <a:avLst/>
          </a:prstGeom>
          <a:solidFill>
            <a:schemeClr val="bg1">
              <a:alpha val="0"/>
            </a:schemeClr>
          </a:solidFill>
          <a:ln w="9525">
            <a:noFill/>
            <a:miter lim="800000"/>
            <a:headEnd/>
            <a:tailEnd/>
          </a:ln>
        </p:spPr>
        <p:txBody>
          <a:bodyPr/>
          <a:lstStyle/>
          <a:p>
            <a:pPr marL="346075" indent="-346075" eaLnBrk="0" hangingPunct="0">
              <a:buClr>
                <a:srgbClr val="333399"/>
              </a:buClr>
              <a:defRPr/>
            </a:pP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期刊主页面</a:t>
            </a:r>
            <a:endParaRPr lang="en-US" altLang="zh-CN"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a:p>
            <a:pPr marL="346075" indent="-346075" eaLnBrk="0" hangingPunct="0">
              <a:lnSpc>
                <a:spcPct val="100000"/>
              </a:lnSpc>
              <a:spcBef>
                <a:spcPct val="20000"/>
              </a:spcBef>
              <a:buClr>
                <a:srgbClr val="333399"/>
              </a:buClr>
              <a:buFont typeface="Wingdings" pitchFamily="2" charset="2"/>
              <a:buNone/>
              <a:defRPr/>
            </a:pPr>
            <a:endParaRPr lang="en-US" altLang="zh-CN" sz="2400" b="0" kern="0" dirty="0">
              <a:solidFill>
                <a:schemeClr val="tx1"/>
              </a:solidFill>
              <a:latin typeface="+mn-lt"/>
            </a:endParaRPr>
          </a:p>
          <a:p>
            <a:pPr marL="346075" indent="-346075" eaLnBrk="0" hangingPunct="0">
              <a:lnSpc>
                <a:spcPct val="100000"/>
              </a:lnSpc>
              <a:spcBef>
                <a:spcPct val="20000"/>
              </a:spcBef>
              <a:buClr>
                <a:srgbClr val="333399"/>
              </a:buClr>
              <a:buFont typeface="Wingdings" pitchFamily="2" charset="2"/>
              <a:buNone/>
              <a:defRPr/>
            </a:pPr>
            <a:endParaRPr lang="zh-CN" altLang="en-US" sz="3000" b="0" kern="0" dirty="0">
              <a:solidFill>
                <a:schemeClr val="tx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wipe(left)">
                                      <p:cBhvr>
                                        <p:cTn id="7" dur="5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4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7653"/>
                                        </p:tgtEl>
                                        <p:attrNameLst>
                                          <p:attrName>style.visibility</p:attrName>
                                        </p:attrNameLst>
                                      </p:cBhvr>
                                      <p:to>
                                        <p:strVal val="visible"/>
                                      </p:to>
                                    </p:set>
                                    <p:animEffect transition="in" filter="wipe(down)">
                                      <p:cBhvr>
                                        <p:cTn id="16" dur="500"/>
                                        <p:tgtEl>
                                          <p:spTgt spid="2765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17412" grpId="0" animBg="1"/>
      <p:bldP spid="27653" grpId="0" animBg="1"/>
      <p:bldP spid="17414"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416" name="Picture 8"/>
          <p:cNvPicPr>
            <a:picLocks noChangeAspect="1" noChangeArrowheads="1"/>
          </p:cNvPicPr>
          <p:nvPr/>
        </p:nvPicPr>
        <p:blipFill>
          <a:blip r:embed="rId4"/>
          <a:srcRect t="19583" r="56241"/>
          <a:stretch>
            <a:fillRect/>
          </a:stretch>
        </p:blipFill>
        <p:spPr bwMode="auto">
          <a:xfrm>
            <a:off x="76200" y="2019869"/>
            <a:ext cx="3868003" cy="4539681"/>
          </a:xfrm>
          <a:prstGeom prst="rect">
            <a:avLst/>
          </a:prstGeom>
          <a:ln>
            <a:noFill/>
          </a:ln>
          <a:effectLst>
            <a:outerShdw blurRad="292100" dist="139700" dir="2700000" algn="tl" rotWithShape="0">
              <a:srgbClr val="333333">
                <a:alpha val="65000"/>
              </a:srgbClr>
            </a:outerShdw>
          </a:effectLst>
        </p:spPr>
      </p:pic>
      <p:sp>
        <p:nvSpPr>
          <p:cNvPr id="27651" name="Rectangle 6"/>
          <p:cNvSpPr>
            <a:spLocks noChangeArrowheads="1"/>
          </p:cNvSpPr>
          <p:nvPr/>
        </p:nvSpPr>
        <p:spPr bwMode="auto">
          <a:xfrm>
            <a:off x="2688608" y="4863152"/>
            <a:ext cx="892791" cy="381000"/>
          </a:xfrm>
          <a:prstGeom prst="rect">
            <a:avLst/>
          </a:prstGeom>
          <a:noFill/>
          <a:ln w="28575">
            <a:solidFill>
              <a:srgbClr val="FF0000"/>
            </a:solidFill>
            <a:prstDash val="sysDot"/>
            <a:miter lim="800000"/>
            <a:headEnd/>
            <a:tailEnd/>
          </a:ln>
        </p:spPr>
        <p:txBody>
          <a:bodyPr wrap="none" anchor="ctr"/>
          <a:lstStyle/>
          <a:p>
            <a:endParaRPr lang="zh-CN" altLang="en-US"/>
          </a:p>
        </p:txBody>
      </p:sp>
      <p:pic>
        <p:nvPicPr>
          <p:cNvPr id="1026" name="Picture 2"/>
          <p:cNvPicPr>
            <a:picLocks noChangeAspect="1" noChangeArrowheads="1"/>
          </p:cNvPicPr>
          <p:nvPr/>
        </p:nvPicPr>
        <p:blipFill>
          <a:blip r:embed="rId5"/>
          <a:srcRect b="45029"/>
          <a:stretch>
            <a:fillRect/>
          </a:stretch>
        </p:blipFill>
        <p:spPr bwMode="auto">
          <a:xfrm>
            <a:off x="3858475" y="1037236"/>
            <a:ext cx="5108101" cy="2729553"/>
          </a:xfrm>
          <a:prstGeom prst="rect">
            <a:avLst/>
          </a:prstGeom>
          <a:ln>
            <a:solidFill>
              <a:srgbClr val="0039A6"/>
            </a:solidFill>
          </a:ln>
          <a:effectLst>
            <a:outerShdw blurRad="292100" dist="139700" dir="2700000" algn="tl" rotWithShape="0">
              <a:srgbClr val="333333">
                <a:alpha val="65000"/>
              </a:srgbClr>
            </a:outerShdw>
          </a:effectLst>
        </p:spPr>
      </p:pic>
      <p:cxnSp>
        <p:nvCxnSpPr>
          <p:cNvPr id="14" name="直接箭头连接符 13"/>
          <p:cNvCxnSpPr>
            <a:stCxn id="27651" idx="3"/>
          </p:cNvCxnSpPr>
          <p:nvPr/>
        </p:nvCxnSpPr>
        <p:spPr>
          <a:xfrm flipV="1">
            <a:off x="3581399" y="1323833"/>
            <a:ext cx="949658" cy="3729819"/>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8461611" y="1303368"/>
            <a:ext cx="458337" cy="266131"/>
          </a:xfrm>
          <a:prstGeom prst="rect">
            <a:avLst/>
          </a:prstGeom>
          <a:noFill/>
          <a:ln w="28575">
            <a:solidFill>
              <a:srgbClr val="FF0000"/>
            </a:solidFill>
            <a:prstDash val="sysDot"/>
            <a:miter lim="800000"/>
            <a:headEnd/>
            <a:tailEnd/>
          </a:ln>
        </p:spPr>
        <p:txBody>
          <a:bodyPr wrap="none" anchor="ctr"/>
          <a:lstStyle/>
          <a:p>
            <a:endParaRPr lang="zh-CN" altLang="en-US"/>
          </a:p>
        </p:txBody>
      </p:sp>
      <p:pic>
        <p:nvPicPr>
          <p:cNvPr id="1027" name="Picture 3"/>
          <p:cNvPicPr>
            <a:picLocks noChangeAspect="1" noChangeArrowheads="1"/>
          </p:cNvPicPr>
          <p:nvPr/>
        </p:nvPicPr>
        <p:blipFill>
          <a:blip r:embed="rId6"/>
          <a:srcRect b="44817"/>
          <a:stretch>
            <a:fillRect/>
          </a:stretch>
        </p:blipFill>
        <p:spPr bwMode="auto">
          <a:xfrm>
            <a:off x="3888256" y="3988615"/>
            <a:ext cx="5091968" cy="2139239"/>
          </a:xfrm>
          <a:prstGeom prst="rect">
            <a:avLst/>
          </a:prstGeom>
          <a:ln>
            <a:solidFill>
              <a:srgbClr val="0039A6"/>
            </a:solidFill>
          </a:ln>
          <a:effectLst>
            <a:outerShdw blurRad="292100" dist="139700" dir="2700000" algn="tl" rotWithShape="0">
              <a:srgbClr val="333333">
                <a:alpha val="65000"/>
              </a:srgbClr>
            </a:outerShdw>
          </a:effectLst>
        </p:spPr>
      </p:pic>
      <p:cxnSp>
        <p:nvCxnSpPr>
          <p:cNvPr id="18" name="直接箭头连接符 17"/>
          <p:cNvCxnSpPr/>
          <p:nvPr/>
        </p:nvCxnSpPr>
        <p:spPr>
          <a:xfrm rot="16200000" flipH="1">
            <a:off x="7341075" y="2932853"/>
            <a:ext cx="2729546" cy="2842"/>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6" name="AutoShape 7"/>
          <p:cNvSpPr>
            <a:spLocks noChangeArrowheads="1"/>
          </p:cNvSpPr>
          <p:nvPr/>
        </p:nvSpPr>
        <p:spPr bwMode="auto">
          <a:xfrm>
            <a:off x="4697091" y="5991368"/>
            <a:ext cx="2427029" cy="614149"/>
          </a:xfrm>
          <a:prstGeom prst="wedgeRoundRectCallout">
            <a:avLst>
              <a:gd name="adj1" fmla="val -22893"/>
              <a:gd name="adj2" fmla="val -337754"/>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nSpc>
                <a:spcPct val="100000"/>
              </a:lnSpc>
              <a:spcBef>
                <a:spcPts val="600"/>
              </a:spcBef>
            </a:pPr>
            <a:r>
              <a:rPr lang="zh-CN" altLang="en-US" sz="1600" dirty="0" smtClean="0">
                <a:solidFill>
                  <a:schemeClr val="tx1"/>
                </a:solidFill>
              </a:rPr>
              <a:t>选择一个月内或一年内被</a:t>
            </a:r>
            <a:r>
              <a:rPr lang="zh-CN" altLang="en-US" sz="1600" b="0" dirty="0" smtClean="0">
                <a:solidFill>
                  <a:schemeClr val="tx1"/>
                </a:solidFill>
              </a:rPr>
              <a:t>阅读次数最多的文章</a:t>
            </a:r>
            <a:endParaRPr lang="zh-CN" altLang="en-US" sz="1600" b="0" dirty="0">
              <a:solidFill>
                <a:schemeClr val="tx1"/>
              </a:solidFill>
            </a:endParaRPr>
          </a:p>
        </p:txBody>
      </p:sp>
      <p:sp>
        <p:nvSpPr>
          <p:cNvPr id="21" name="内容占位符 2"/>
          <p:cNvSpPr txBox="1">
            <a:spLocks/>
          </p:cNvSpPr>
          <p:nvPr/>
        </p:nvSpPr>
        <p:spPr bwMode="auto">
          <a:xfrm>
            <a:off x="1260475" y="360363"/>
            <a:ext cx="6477000" cy="609600"/>
          </a:xfrm>
          <a:prstGeom prst="rect">
            <a:avLst/>
          </a:prstGeom>
          <a:solidFill>
            <a:schemeClr val="bg1">
              <a:alpha val="0"/>
            </a:schemeClr>
          </a:solidFill>
          <a:ln w="9525">
            <a:noFill/>
            <a:miter lim="800000"/>
            <a:headEnd/>
            <a:tailEnd/>
          </a:ln>
        </p:spPr>
        <p:txBody>
          <a:bodyPr/>
          <a:lstStyle/>
          <a:p>
            <a:pPr marL="346075" indent="-346075" eaLnBrk="0" hangingPunct="0">
              <a:lnSpc>
                <a:spcPct val="100000"/>
              </a:lnSpc>
              <a:buClr>
                <a:srgbClr val="333399"/>
              </a:buClr>
              <a:defRPr/>
            </a:pP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期刊主页面：阅读次数最多的文章</a:t>
            </a:r>
            <a:endParaRPr lang="en-US"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a:p>
            <a:pPr marL="346075" indent="-346075" eaLnBrk="0" hangingPunct="0">
              <a:lnSpc>
                <a:spcPct val="100000"/>
              </a:lnSpc>
              <a:spcBef>
                <a:spcPct val="20000"/>
              </a:spcBef>
              <a:buClr>
                <a:srgbClr val="333399"/>
              </a:buClr>
              <a:defRPr/>
            </a:pPr>
            <a:endParaRPr lang="en-US" altLang="zh-CN" sz="1600" b="0" kern="0" dirty="0">
              <a:solidFill>
                <a:schemeClr val="tx1"/>
              </a:solidFill>
              <a:latin typeface="+mn-lt"/>
            </a:endParaRPr>
          </a:p>
          <a:p>
            <a:pPr marL="346075" indent="-346075" eaLnBrk="0" hangingPunct="0">
              <a:lnSpc>
                <a:spcPct val="100000"/>
              </a:lnSpc>
              <a:spcBef>
                <a:spcPct val="20000"/>
              </a:spcBef>
              <a:buClr>
                <a:srgbClr val="333399"/>
              </a:buClr>
              <a:buFont typeface="Wingdings" pitchFamily="2" charset="2"/>
              <a:buNone/>
              <a:defRPr/>
            </a:pPr>
            <a:endParaRPr lang="en-US" altLang="zh-CN" sz="2400" b="0" kern="0" dirty="0">
              <a:solidFill>
                <a:schemeClr val="tx1"/>
              </a:solidFill>
              <a:latin typeface="+mn-lt"/>
            </a:endParaRPr>
          </a:p>
          <a:p>
            <a:pPr marL="346075" indent="-346075" eaLnBrk="0" hangingPunct="0">
              <a:lnSpc>
                <a:spcPct val="100000"/>
              </a:lnSpc>
              <a:spcBef>
                <a:spcPct val="20000"/>
              </a:spcBef>
              <a:buClr>
                <a:srgbClr val="333399"/>
              </a:buClr>
              <a:buFont typeface="Wingdings" pitchFamily="2" charset="2"/>
              <a:buNone/>
              <a:defRPr/>
            </a:pPr>
            <a:endParaRPr lang="zh-CN" altLang="en-US" sz="3000" b="0" kern="0" dirty="0">
              <a:solidFill>
                <a:schemeClr val="tx1"/>
              </a:solidFill>
              <a:latin typeface="+mn-lt"/>
            </a:endParaRPr>
          </a:p>
        </p:txBody>
      </p:sp>
      <p:sp>
        <p:nvSpPr>
          <p:cNvPr id="24" name="矩形 23"/>
          <p:cNvSpPr/>
          <p:nvPr/>
        </p:nvSpPr>
        <p:spPr>
          <a:xfrm>
            <a:off x="6870840" y="473837"/>
            <a:ext cx="664360" cy="33855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zh-CN" altLang="en-US" sz="1600" b="1" i="1" dirty="0" smtClean="0">
                <a:solidFill>
                  <a:schemeClr val="bg1"/>
                </a:solidFill>
                <a:latin typeface="微软雅黑" pitchFamily="34" charset="-122"/>
                <a:ea typeface="微软雅黑" pitchFamily="34" charset="-122"/>
                <a:cs typeface="Arial" charset="0"/>
              </a:rPr>
              <a:t>推荐</a:t>
            </a:r>
            <a:endParaRPr lang="zh-CN" altLang="en-US" sz="1600"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wipe(left)">
                                      <p:cBhvr>
                                        <p:cTn id="7" dur="5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42"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par>
                                <p:cTn id="28" presetID="47" presetClass="entr" presetSubtype="0" fill="hold" nodeType="withEffect">
                                  <p:stCondLst>
                                    <p:cond delay="0"/>
                                  </p:stCondLst>
                                  <p:childTnLst>
                                    <p:set>
                                      <p:cBhvr>
                                        <p:cTn id="29" dur="1" fill="hold">
                                          <p:stCondLst>
                                            <p:cond delay="0"/>
                                          </p:stCondLst>
                                        </p:cTn>
                                        <p:tgtEl>
                                          <p:spTgt spid="1027"/>
                                        </p:tgtEl>
                                        <p:attrNameLst>
                                          <p:attrName>style.visibility</p:attrName>
                                        </p:attrNameLst>
                                      </p:cBhvr>
                                      <p:to>
                                        <p:strVal val="visible"/>
                                      </p:to>
                                    </p:set>
                                    <p:animEffect transition="in" filter="fade">
                                      <p:cBhvr>
                                        <p:cTn id="30" dur="1000"/>
                                        <p:tgtEl>
                                          <p:spTgt spid="1027"/>
                                        </p:tgtEl>
                                      </p:cBhvr>
                                    </p:animEffect>
                                    <p:anim calcmode="lin" valueType="num">
                                      <p:cBhvr>
                                        <p:cTn id="31" dur="1000" fill="hold"/>
                                        <p:tgtEl>
                                          <p:spTgt spid="1027"/>
                                        </p:tgtEl>
                                        <p:attrNameLst>
                                          <p:attrName>ppt_x</p:attrName>
                                        </p:attrNameLst>
                                      </p:cBhvr>
                                      <p:tavLst>
                                        <p:tav tm="0">
                                          <p:val>
                                            <p:strVal val="#ppt_x"/>
                                          </p:val>
                                        </p:tav>
                                        <p:tav tm="100000">
                                          <p:val>
                                            <p:strVal val="#ppt_x"/>
                                          </p:val>
                                        </p:tav>
                                      </p:tavLst>
                                    </p:anim>
                                    <p:anim calcmode="lin" valueType="num">
                                      <p:cBhvr>
                                        <p:cTn id="32"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7"/>
          <p:cNvPicPr>
            <a:picLocks noChangeAspect="1" noChangeArrowheads="1"/>
          </p:cNvPicPr>
          <p:nvPr/>
        </p:nvPicPr>
        <p:blipFill>
          <a:blip r:embed="rId3"/>
          <a:srcRect/>
          <a:stretch>
            <a:fillRect/>
          </a:stretch>
        </p:blipFill>
        <p:spPr bwMode="auto">
          <a:xfrm>
            <a:off x="1676400" y="1016000"/>
            <a:ext cx="7172325" cy="5670550"/>
          </a:xfrm>
          <a:prstGeom prst="rect">
            <a:avLst/>
          </a:prstGeom>
          <a:noFill/>
          <a:ln w="9525">
            <a:solidFill>
              <a:srgbClr val="92D050"/>
            </a:solidFill>
            <a:miter lim="800000"/>
            <a:headEnd/>
            <a:tailEnd/>
          </a:ln>
        </p:spPr>
      </p:pic>
      <p:sp>
        <p:nvSpPr>
          <p:cNvPr id="15" name="AutoShape 9"/>
          <p:cNvSpPr>
            <a:spLocks noChangeArrowheads="1"/>
          </p:cNvSpPr>
          <p:nvPr/>
        </p:nvSpPr>
        <p:spPr bwMode="auto">
          <a:xfrm>
            <a:off x="152400" y="3276600"/>
            <a:ext cx="1752600" cy="762000"/>
          </a:xfrm>
          <a:prstGeom prst="wedgeRoundRectCallout">
            <a:avLst>
              <a:gd name="adj1" fmla="val 114435"/>
              <a:gd name="adj2" fmla="val 127694"/>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lgn="ctr"/>
            <a:r>
              <a:rPr lang="zh-CN" altLang="en-US" sz="1600">
                <a:solidFill>
                  <a:schemeClr val="tx1"/>
                </a:solidFill>
              </a:rPr>
              <a:t>当年最早一期可免费试读一年</a:t>
            </a:r>
          </a:p>
        </p:txBody>
      </p:sp>
      <p:grpSp>
        <p:nvGrpSpPr>
          <p:cNvPr id="2" name="组合 23"/>
          <p:cNvGrpSpPr>
            <a:grpSpLocks/>
          </p:cNvGrpSpPr>
          <p:nvPr/>
        </p:nvGrpSpPr>
        <p:grpSpPr bwMode="auto">
          <a:xfrm>
            <a:off x="7467600" y="3794078"/>
            <a:ext cx="1295400" cy="1997122"/>
            <a:chOff x="4876800" y="1965278"/>
            <a:chExt cx="1295400" cy="1997122"/>
          </a:xfrm>
        </p:grpSpPr>
        <p:sp>
          <p:nvSpPr>
            <p:cNvPr id="31756" name="Rectangle 8"/>
            <p:cNvSpPr>
              <a:spLocks noChangeArrowheads="1"/>
            </p:cNvSpPr>
            <p:nvPr/>
          </p:nvSpPr>
          <p:spPr bwMode="auto">
            <a:xfrm>
              <a:off x="4953000" y="3562066"/>
              <a:ext cx="990600" cy="400334"/>
            </a:xfrm>
            <a:prstGeom prst="rect">
              <a:avLst/>
            </a:prstGeom>
            <a:noFill/>
            <a:ln w="28575" algn="ctr">
              <a:solidFill>
                <a:srgbClr val="FF0000"/>
              </a:solidFill>
              <a:prstDash val="sysDot"/>
              <a:miter lim="800000"/>
              <a:headEnd/>
              <a:tailEnd/>
            </a:ln>
          </p:spPr>
          <p:txBody>
            <a:bodyPr wrap="none" lIns="90000" tIns="46800" rIns="90000" bIns="46800" anchor="ctr"/>
            <a:lstStyle/>
            <a:p>
              <a:endParaRPr lang="zh-CN" altLang="en-US"/>
            </a:p>
          </p:txBody>
        </p:sp>
        <p:sp>
          <p:nvSpPr>
            <p:cNvPr id="31757" name="AutoShape 6"/>
            <p:cNvSpPr>
              <a:spLocks noChangeArrowheads="1"/>
            </p:cNvSpPr>
            <p:nvPr/>
          </p:nvSpPr>
          <p:spPr bwMode="auto">
            <a:xfrm>
              <a:off x="4876800" y="1965278"/>
              <a:ext cx="1295400" cy="668740"/>
            </a:xfrm>
            <a:prstGeom prst="wedgeRoundRectCallout">
              <a:avLst>
                <a:gd name="adj1" fmla="val 23595"/>
                <a:gd name="adj2" fmla="val 180034"/>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lstStyle/>
            <a:p>
              <a:pPr algn="ctr">
                <a:lnSpc>
                  <a:spcPct val="100000"/>
                </a:lnSpc>
              </a:pPr>
              <a:r>
                <a:rPr lang="zh-CN" altLang="en-US" sz="1600" dirty="0">
                  <a:solidFill>
                    <a:schemeClr val="tx1"/>
                  </a:solidFill>
                </a:rPr>
                <a:t>三种目录浏览模式</a:t>
              </a:r>
            </a:p>
          </p:txBody>
        </p:sp>
      </p:grpSp>
      <p:sp>
        <p:nvSpPr>
          <p:cNvPr id="30730" name="AutoShape 16"/>
          <p:cNvSpPr>
            <a:spLocks noChangeArrowheads="1"/>
          </p:cNvSpPr>
          <p:nvPr/>
        </p:nvSpPr>
        <p:spPr bwMode="auto">
          <a:xfrm>
            <a:off x="152400" y="4572000"/>
            <a:ext cx="1752600" cy="1219200"/>
          </a:xfrm>
          <a:prstGeom prst="wedgeRoundRectCallout">
            <a:avLst>
              <a:gd name="adj1" fmla="val 109394"/>
              <a:gd name="adj2" fmla="val 32662"/>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r>
              <a:rPr lang="zh-CN" altLang="en-US" sz="1400" dirty="0">
                <a:solidFill>
                  <a:schemeClr val="tx1"/>
                </a:solidFill>
              </a:rPr>
              <a:t>勾选感兴趣的文章，集中</a:t>
            </a:r>
            <a:r>
              <a:rPr lang="zh-CN" altLang="en-US" sz="1400" dirty="0" smtClean="0">
                <a:solidFill>
                  <a:schemeClr val="tx1"/>
                </a:solidFill>
              </a:rPr>
              <a:t>查看摘要</a:t>
            </a:r>
            <a:r>
              <a:rPr lang="zh-CN" altLang="en-US" sz="1400" dirty="0">
                <a:solidFill>
                  <a:schemeClr val="tx1"/>
                </a:solidFill>
              </a:rPr>
              <a:t>或</a:t>
            </a:r>
            <a:r>
              <a:rPr lang="zh-CN" altLang="en-US" sz="1400" dirty="0" smtClean="0">
                <a:solidFill>
                  <a:schemeClr val="tx1"/>
                </a:solidFill>
              </a:rPr>
              <a:t>将题</a:t>
            </a:r>
            <a:r>
              <a:rPr lang="zh-CN" altLang="en-US" sz="1400" dirty="0">
                <a:solidFill>
                  <a:schemeClr val="tx1"/>
                </a:solidFill>
              </a:rPr>
              <a:t>录信息导</a:t>
            </a:r>
            <a:r>
              <a:rPr lang="zh-CN" altLang="en-US" sz="1400" dirty="0" smtClean="0">
                <a:solidFill>
                  <a:schemeClr val="tx1"/>
                </a:solidFill>
              </a:rPr>
              <a:t>入</a:t>
            </a:r>
            <a:r>
              <a:rPr lang="en-US" altLang="zh-CN" sz="1400" dirty="0" smtClean="0">
                <a:solidFill>
                  <a:schemeClr val="tx1"/>
                </a:solidFill>
              </a:rPr>
              <a:t>ACS </a:t>
            </a:r>
            <a:r>
              <a:rPr lang="en-US" altLang="zh-CN" sz="1400" dirty="0" err="1" smtClean="0">
                <a:solidFill>
                  <a:schemeClr val="tx1"/>
                </a:solidFill>
              </a:rPr>
              <a:t>ChemWorx</a:t>
            </a:r>
            <a:endParaRPr lang="zh-CN" altLang="en-US" sz="1400" dirty="0">
              <a:solidFill>
                <a:schemeClr val="tx1"/>
              </a:solidFill>
            </a:endParaRPr>
          </a:p>
        </p:txBody>
      </p:sp>
      <p:grpSp>
        <p:nvGrpSpPr>
          <p:cNvPr id="3" name="组合 21"/>
          <p:cNvGrpSpPr>
            <a:grpSpLocks/>
          </p:cNvGrpSpPr>
          <p:nvPr/>
        </p:nvGrpSpPr>
        <p:grpSpPr bwMode="auto">
          <a:xfrm>
            <a:off x="1828800" y="5334000"/>
            <a:ext cx="4953000" cy="838200"/>
            <a:chOff x="1828800" y="5334000"/>
            <a:chExt cx="4953000" cy="838200"/>
          </a:xfrm>
        </p:grpSpPr>
        <p:sp>
          <p:nvSpPr>
            <p:cNvPr id="31753" name="Oval 14"/>
            <p:cNvSpPr>
              <a:spLocks noChangeArrowheads="1"/>
            </p:cNvSpPr>
            <p:nvPr/>
          </p:nvSpPr>
          <p:spPr bwMode="auto">
            <a:xfrm>
              <a:off x="1828800" y="5867400"/>
              <a:ext cx="304800" cy="304800"/>
            </a:xfrm>
            <a:prstGeom prst="ellipse">
              <a:avLst/>
            </a:prstGeom>
            <a:noFill/>
            <a:ln w="28575" algn="ctr">
              <a:solidFill>
                <a:srgbClr val="FF0000"/>
              </a:solidFill>
              <a:prstDash val="sysDot"/>
              <a:round/>
              <a:headEnd/>
              <a:tailEnd/>
            </a:ln>
          </p:spPr>
          <p:txBody>
            <a:bodyPr wrap="none" lIns="90000" tIns="46800" rIns="90000" bIns="46800" anchor="ctr"/>
            <a:lstStyle/>
            <a:p>
              <a:endParaRPr lang="zh-CN" altLang="en-US"/>
            </a:p>
          </p:txBody>
        </p:sp>
        <p:sp>
          <p:nvSpPr>
            <p:cNvPr id="31754" name="Oval 14"/>
            <p:cNvSpPr>
              <a:spLocks noChangeArrowheads="1"/>
            </p:cNvSpPr>
            <p:nvPr/>
          </p:nvSpPr>
          <p:spPr bwMode="auto">
            <a:xfrm>
              <a:off x="3048000" y="5334000"/>
              <a:ext cx="1066800" cy="457200"/>
            </a:xfrm>
            <a:prstGeom prst="ellipse">
              <a:avLst/>
            </a:prstGeom>
            <a:noFill/>
            <a:ln w="28575" algn="ctr">
              <a:solidFill>
                <a:srgbClr val="FF0000"/>
              </a:solidFill>
              <a:prstDash val="sysDot"/>
              <a:round/>
              <a:headEnd/>
              <a:tailEnd/>
            </a:ln>
          </p:spPr>
          <p:txBody>
            <a:bodyPr wrap="none" lIns="90000" tIns="46800" rIns="90000" bIns="46800" anchor="ctr"/>
            <a:lstStyle/>
            <a:p>
              <a:endParaRPr lang="zh-CN" altLang="en-US"/>
            </a:p>
          </p:txBody>
        </p:sp>
        <p:sp>
          <p:nvSpPr>
            <p:cNvPr id="31755" name="Oval 14"/>
            <p:cNvSpPr>
              <a:spLocks noChangeArrowheads="1"/>
            </p:cNvSpPr>
            <p:nvPr/>
          </p:nvSpPr>
          <p:spPr bwMode="auto">
            <a:xfrm>
              <a:off x="5486400" y="5334000"/>
              <a:ext cx="1295400" cy="457200"/>
            </a:xfrm>
            <a:prstGeom prst="ellipse">
              <a:avLst/>
            </a:prstGeom>
            <a:noFill/>
            <a:ln w="28575" algn="ctr">
              <a:solidFill>
                <a:srgbClr val="FF0000"/>
              </a:solidFill>
              <a:prstDash val="sysDot"/>
              <a:round/>
              <a:headEnd/>
              <a:tailEnd/>
            </a:ln>
          </p:spPr>
          <p:txBody>
            <a:bodyPr wrap="none" lIns="90000" tIns="46800" rIns="90000" bIns="46800" anchor="ctr"/>
            <a:lstStyle/>
            <a:p>
              <a:endParaRPr lang="zh-CN" altLang="en-US"/>
            </a:p>
          </p:txBody>
        </p:sp>
      </p:grpSp>
      <p:sp>
        <p:nvSpPr>
          <p:cNvPr id="20" name="AutoShape 9"/>
          <p:cNvSpPr>
            <a:spLocks noChangeArrowheads="1"/>
          </p:cNvSpPr>
          <p:nvPr/>
        </p:nvSpPr>
        <p:spPr bwMode="auto">
          <a:xfrm>
            <a:off x="152400" y="2362200"/>
            <a:ext cx="1752600" cy="457200"/>
          </a:xfrm>
          <a:prstGeom prst="wedgeRoundRectCallout">
            <a:avLst>
              <a:gd name="adj1" fmla="val 189995"/>
              <a:gd name="adj2" fmla="val 144935"/>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algn="ctr"/>
            <a:r>
              <a:rPr lang="zh-CN" altLang="en-US" sz="1600">
                <a:solidFill>
                  <a:schemeClr val="tx1"/>
                </a:solidFill>
              </a:rPr>
              <a:t>期刊的各个栏目</a:t>
            </a:r>
          </a:p>
        </p:txBody>
      </p:sp>
      <p:sp>
        <p:nvSpPr>
          <p:cNvPr id="16" name="内容占位符 2"/>
          <p:cNvSpPr txBox="1">
            <a:spLocks/>
          </p:cNvSpPr>
          <p:nvPr/>
        </p:nvSpPr>
        <p:spPr bwMode="auto">
          <a:xfrm>
            <a:off x="1260474" y="360363"/>
            <a:ext cx="4703597" cy="609600"/>
          </a:xfrm>
          <a:prstGeom prst="rect">
            <a:avLst/>
          </a:prstGeom>
          <a:solidFill>
            <a:schemeClr val="bg1">
              <a:alpha val="0"/>
            </a:schemeClr>
          </a:solidFill>
          <a:ln w="9525">
            <a:noFill/>
            <a:miter lim="800000"/>
            <a:headEnd/>
            <a:tailEnd/>
          </a:ln>
        </p:spPr>
        <p:txBody>
          <a:bodyPr/>
          <a:lstStyle/>
          <a:p>
            <a:pPr marL="346075" indent="-346075" eaLnBrk="0" hangingPunct="0">
              <a:buClr>
                <a:srgbClr val="333399"/>
              </a:buClr>
              <a:defRPr/>
            </a:pP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目录页面</a:t>
            </a:r>
            <a:endParaRPr lang="en-US" altLang="zh-CN"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a:p>
            <a:pPr marL="346075" indent="-346075" eaLnBrk="0" hangingPunct="0">
              <a:lnSpc>
                <a:spcPct val="100000"/>
              </a:lnSpc>
              <a:spcBef>
                <a:spcPct val="20000"/>
              </a:spcBef>
              <a:buClr>
                <a:srgbClr val="333399"/>
              </a:buClr>
              <a:buFont typeface="Wingdings" pitchFamily="2" charset="2"/>
              <a:buNone/>
              <a:defRPr/>
            </a:pPr>
            <a:endParaRPr lang="en-US" altLang="zh-CN" sz="2400" b="0" kern="0" dirty="0">
              <a:solidFill>
                <a:schemeClr val="tx1"/>
              </a:solidFill>
              <a:latin typeface="+mn-lt"/>
            </a:endParaRPr>
          </a:p>
          <a:p>
            <a:pPr marL="346075" indent="-346075" eaLnBrk="0" hangingPunct="0">
              <a:lnSpc>
                <a:spcPct val="100000"/>
              </a:lnSpc>
              <a:spcBef>
                <a:spcPct val="20000"/>
              </a:spcBef>
              <a:buClr>
                <a:srgbClr val="333399"/>
              </a:buClr>
              <a:buFont typeface="Wingdings" pitchFamily="2" charset="2"/>
              <a:buNone/>
              <a:defRPr/>
            </a:pPr>
            <a:endParaRPr lang="zh-CN" altLang="en-US" sz="3000" b="0" kern="0" dirty="0">
              <a:solidFill>
                <a:schemeClr val="tx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73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0730"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7"/>
          <p:cNvPicPr>
            <a:picLocks noChangeAspect="1" noChangeArrowheads="1"/>
          </p:cNvPicPr>
          <p:nvPr/>
        </p:nvPicPr>
        <p:blipFill>
          <a:blip r:embed="rId3"/>
          <a:srcRect l="1364" t="69449"/>
          <a:stretch>
            <a:fillRect/>
          </a:stretch>
        </p:blipFill>
        <p:spPr bwMode="auto">
          <a:xfrm>
            <a:off x="1774209" y="4954137"/>
            <a:ext cx="7074516" cy="1732413"/>
          </a:xfrm>
          <a:prstGeom prst="rect">
            <a:avLst/>
          </a:prstGeom>
          <a:noFill/>
          <a:ln w="9525">
            <a:solidFill>
              <a:srgbClr val="92D050"/>
            </a:solidFill>
            <a:miter lim="800000"/>
            <a:headEnd/>
            <a:tailEnd/>
          </a:ln>
        </p:spPr>
      </p:pic>
      <p:sp>
        <p:nvSpPr>
          <p:cNvPr id="31756" name="Rectangle 8"/>
          <p:cNvSpPr>
            <a:spLocks noChangeArrowheads="1"/>
          </p:cNvSpPr>
          <p:nvPr/>
        </p:nvSpPr>
        <p:spPr bwMode="auto">
          <a:xfrm>
            <a:off x="8188656" y="5390866"/>
            <a:ext cx="345743" cy="400334"/>
          </a:xfrm>
          <a:prstGeom prst="rect">
            <a:avLst/>
          </a:prstGeom>
          <a:noFill/>
          <a:ln w="28575" algn="ctr">
            <a:solidFill>
              <a:srgbClr val="FF0000"/>
            </a:solidFill>
            <a:prstDash val="sysDot"/>
            <a:miter lim="800000"/>
            <a:headEnd/>
            <a:tailEnd/>
          </a:ln>
        </p:spPr>
        <p:txBody>
          <a:bodyPr wrap="none" lIns="90000" tIns="46800" rIns="90000" bIns="46800" anchor="ctr"/>
          <a:lstStyle/>
          <a:p>
            <a:endParaRPr lang="zh-CN" altLang="en-US"/>
          </a:p>
        </p:txBody>
      </p:sp>
      <p:sp>
        <p:nvSpPr>
          <p:cNvPr id="16" name="内容占位符 2"/>
          <p:cNvSpPr txBox="1">
            <a:spLocks/>
          </p:cNvSpPr>
          <p:nvPr/>
        </p:nvSpPr>
        <p:spPr bwMode="auto">
          <a:xfrm>
            <a:off x="1260474" y="360363"/>
            <a:ext cx="4703597" cy="609600"/>
          </a:xfrm>
          <a:prstGeom prst="rect">
            <a:avLst/>
          </a:prstGeom>
          <a:solidFill>
            <a:schemeClr val="bg1">
              <a:alpha val="0"/>
            </a:schemeClr>
          </a:solidFill>
          <a:ln w="9525">
            <a:noFill/>
            <a:miter lim="800000"/>
            <a:headEnd/>
            <a:tailEnd/>
          </a:ln>
        </p:spPr>
        <p:txBody>
          <a:bodyPr/>
          <a:lstStyle/>
          <a:p>
            <a:pPr marL="346075" indent="-346075" eaLnBrk="0" hangingPunct="0">
              <a:buClr>
                <a:srgbClr val="333399"/>
              </a:buClr>
              <a:buFont typeface="Wingdings" pitchFamily="2" charset="2"/>
              <a:buNone/>
              <a:defRPr/>
            </a:pP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目录页面：用大纲模式查看</a:t>
            </a:r>
            <a:endParaRPr lang="en-US"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a:p>
            <a:pPr marL="346075" indent="-346075" eaLnBrk="0" hangingPunct="0">
              <a:lnSpc>
                <a:spcPct val="100000"/>
              </a:lnSpc>
              <a:spcBef>
                <a:spcPct val="20000"/>
              </a:spcBef>
              <a:buClr>
                <a:srgbClr val="333399"/>
              </a:buClr>
              <a:buFont typeface="Wingdings" pitchFamily="2" charset="2"/>
              <a:buNone/>
              <a:defRPr/>
            </a:pPr>
            <a:endParaRPr lang="zh-CN" altLang="en-US" sz="3000" b="0" kern="0" dirty="0">
              <a:solidFill>
                <a:schemeClr val="tx1"/>
              </a:solidFill>
              <a:latin typeface="+mn-lt"/>
            </a:endParaRPr>
          </a:p>
        </p:txBody>
      </p:sp>
      <p:pic>
        <p:nvPicPr>
          <p:cNvPr id="2050" name="Picture 2"/>
          <p:cNvPicPr>
            <a:picLocks noChangeAspect="1" noChangeArrowheads="1"/>
          </p:cNvPicPr>
          <p:nvPr/>
        </p:nvPicPr>
        <p:blipFill>
          <a:blip r:embed="rId4"/>
          <a:srcRect l="385" b="47212"/>
          <a:stretch>
            <a:fillRect/>
          </a:stretch>
        </p:blipFill>
        <p:spPr bwMode="auto">
          <a:xfrm>
            <a:off x="1787857" y="2124801"/>
            <a:ext cx="7057854" cy="2624621"/>
          </a:xfrm>
          <a:prstGeom prst="rect">
            <a:avLst/>
          </a:prstGeom>
          <a:noFill/>
          <a:ln w="9525">
            <a:solidFill>
              <a:srgbClr val="92D050"/>
            </a:solidFill>
            <a:miter lim="800000"/>
            <a:headEnd/>
            <a:tailEnd/>
          </a:ln>
          <a:effectLst/>
        </p:spPr>
      </p:pic>
      <p:cxnSp>
        <p:nvCxnSpPr>
          <p:cNvPr id="17" name="直接箭头连接符 16"/>
          <p:cNvCxnSpPr>
            <a:stCxn id="31756" idx="0"/>
          </p:cNvCxnSpPr>
          <p:nvPr/>
        </p:nvCxnSpPr>
        <p:spPr>
          <a:xfrm rot="5400000" flipH="1" flipV="1">
            <a:off x="7947546" y="4972334"/>
            <a:ext cx="832514" cy="455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5"/>
          <a:srcRect/>
          <a:stretch>
            <a:fillRect/>
          </a:stretch>
        </p:blipFill>
        <p:spPr bwMode="auto">
          <a:xfrm>
            <a:off x="215166" y="1070783"/>
            <a:ext cx="4930039" cy="3677066"/>
          </a:xfrm>
          <a:prstGeom prst="rect">
            <a:avLst/>
          </a:prstGeom>
          <a:noFill/>
          <a:ln w="9525">
            <a:noFill/>
            <a:miter lim="800000"/>
            <a:headEnd/>
            <a:tailEnd/>
          </a:ln>
          <a:effectLst/>
        </p:spPr>
      </p:pic>
      <p:sp>
        <p:nvSpPr>
          <p:cNvPr id="24" name="Rectangle 8"/>
          <p:cNvSpPr>
            <a:spLocks noChangeArrowheads="1"/>
          </p:cNvSpPr>
          <p:nvPr/>
        </p:nvSpPr>
        <p:spPr bwMode="auto">
          <a:xfrm>
            <a:off x="6673755" y="2499815"/>
            <a:ext cx="1965277" cy="557283"/>
          </a:xfrm>
          <a:prstGeom prst="rect">
            <a:avLst/>
          </a:prstGeom>
          <a:noFill/>
          <a:ln w="28575" algn="ctr">
            <a:solidFill>
              <a:srgbClr val="FF0000"/>
            </a:solidFill>
            <a:prstDash val="sysDot"/>
            <a:miter lim="800000"/>
            <a:headEnd/>
            <a:tailEnd/>
          </a:ln>
        </p:spPr>
        <p:txBody>
          <a:bodyPr wrap="none" lIns="90000" tIns="46800" rIns="90000" bIns="46800" anchor="ctr"/>
          <a:lstStyle/>
          <a:p>
            <a:endParaRPr lang="zh-CN" altLang="en-US"/>
          </a:p>
        </p:txBody>
      </p:sp>
      <p:cxnSp>
        <p:nvCxnSpPr>
          <p:cNvPr id="25" name="直接箭头连接符 24"/>
          <p:cNvCxnSpPr/>
          <p:nvPr/>
        </p:nvCxnSpPr>
        <p:spPr>
          <a:xfrm rot="10800000">
            <a:off x="4517410" y="2756849"/>
            <a:ext cx="2129051" cy="7963"/>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8" name="AutoShape 7"/>
          <p:cNvSpPr>
            <a:spLocks noChangeArrowheads="1"/>
          </p:cNvSpPr>
          <p:nvPr/>
        </p:nvSpPr>
        <p:spPr bwMode="auto">
          <a:xfrm>
            <a:off x="6293880" y="1091819"/>
            <a:ext cx="2358802" cy="887103"/>
          </a:xfrm>
          <a:prstGeom prst="wedgeRoundRectCallout">
            <a:avLst>
              <a:gd name="adj1" fmla="val -195734"/>
              <a:gd name="adj2" fmla="val -21514"/>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lstStyle/>
          <a:p>
            <a:pPr>
              <a:lnSpc>
                <a:spcPct val="100000"/>
              </a:lnSpc>
              <a:spcBef>
                <a:spcPts val="600"/>
              </a:spcBef>
            </a:pPr>
            <a:r>
              <a:rPr lang="zh-CN" altLang="en-US" sz="1600" b="0" dirty="0" smtClean="0">
                <a:solidFill>
                  <a:schemeClr val="tx1"/>
                </a:solidFill>
              </a:rPr>
              <a:t>用浮窗上的前后键快速翻看一期内不同文章的作者信息和摘要</a:t>
            </a:r>
            <a:endParaRPr lang="zh-CN" altLang="en-US" sz="1600" b="0" dirty="0">
              <a:solidFill>
                <a:schemeClr val="tx1"/>
              </a:solidFill>
            </a:endParaRPr>
          </a:p>
        </p:txBody>
      </p:sp>
      <p:sp>
        <p:nvSpPr>
          <p:cNvPr id="29" name="矩形 28"/>
          <p:cNvSpPr/>
          <p:nvPr/>
        </p:nvSpPr>
        <p:spPr>
          <a:xfrm>
            <a:off x="5792477" y="503251"/>
            <a:ext cx="664360" cy="33855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zh-CN" altLang="en-US" sz="1600" b="1" i="1" dirty="0" smtClean="0">
                <a:solidFill>
                  <a:schemeClr val="bg1"/>
                </a:solidFill>
                <a:latin typeface="微软雅黑" pitchFamily="34" charset="-122"/>
                <a:ea typeface="微软雅黑" pitchFamily="34" charset="-122"/>
                <a:cs typeface="Arial" charset="0"/>
              </a:rPr>
              <a:t>推荐</a:t>
            </a:r>
            <a:endParaRPr lang="zh-CN" alt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1756"/>
                                        </p:tgtEl>
                                        <p:attrNameLst>
                                          <p:attrName>style.visibility</p:attrName>
                                        </p:attrNameLst>
                                      </p:cBhvr>
                                      <p:to>
                                        <p:strVal val="visible"/>
                                      </p:to>
                                    </p:set>
                                    <p:animEffect transition="in" filter="wipe(right)">
                                      <p:cBhvr>
                                        <p:cTn id="7" dur="500"/>
                                        <p:tgtEl>
                                          <p:spTgt spid="317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42"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1000"/>
                                        <p:tgtEl>
                                          <p:spTgt spid="2050"/>
                                        </p:tgtEl>
                                      </p:cBhvr>
                                    </p:animEffect>
                                    <p:anim calcmode="lin" valueType="num">
                                      <p:cBhvr>
                                        <p:cTn id="16" dur="1000" fill="hold"/>
                                        <p:tgtEl>
                                          <p:spTgt spid="2050"/>
                                        </p:tgtEl>
                                        <p:attrNameLst>
                                          <p:attrName>ppt_x</p:attrName>
                                        </p:attrNameLst>
                                      </p:cBhvr>
                                      <p:tavLst>
                                        <p:tav tm="0">
                                          <p:val>
                                            <p:strVal val="#ppt_x"/>
                                          </p:val>
                                        </p:tav>
                                        <p:tav tm="100000">
                                          <p:val>
                                            <p:strVal val="#ppt_x"/>
                                          </p:val>
                                        </p:tav>
                                      </p:tavLst>
                                    </p:anim>
                                    <p:anim calcmode="lin" valueType="num">
                                      <p:cBhvr>
                                        <p:cTn id="1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righ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right)">
                                      <p:cBhvr>
                                        <p:cTn id="27" dur="500"/>
                                        <p:tgtEl>
                                          <p:spTgt spid="25"/>
                                        </p:tgtEl>
                                      </p:cBhvr>
                                    </p:animEffect>
                                  </p:childTnLst>
                                </p:cTn>
                              </p:par>
                              <p:par>
                                <p:cTn id="28" presetID="4" presetClass="entr" presetSubtype="32" fill="hold" nodeType="withEffect">
                                  <p:stCondLst>
                                    <p:cond delay="0"/>
                                  </p:stCondLst>
                                  <p:childTnLst>
                                    <p:set>
                                      <p:cBhvr>
                                        <p:cTn id="29" dur="1" fill="hold">
                                          <p:stCondLst>
                                            <p:cond delay="0"/>
                                          </p:stCondLst>
                                        </p:cTn>
                                        <p:tgtEl>
                                          <p:spTgt spid="2051"/>
                                        </p:tgtEl>
                                        <p:attrNameLst>
                                          <p:attrName>style.visibility</p:attrName>
                                        </p:attrNameLst>
                                      </p:cBhvr>
                                      <p:to>
                                        <p:strVal val="visible"/>
                                      </p:to>
                                    </p:set>
                                    <p:animEffect transition="in" filter="box(out)">
                                      <p:cBhvr>
                                        <p:cTn id="30" dur="500"/>
                                        <p:tgtEl>
                                          <p:spTgt spid="205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6" grpId="0" animBg="1"/>
      <p:bldP spid="24"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内容占位符 2"/>
          <p:cNvSpPr txBox="1">
            <a:spLocks/>
          </p:cNvSpPr>
          <p:nvPr/>
        </p:nvSpPr>
        <p:spPr bwMode="auto">
          <a:xfrm>
            <a:off x="1260475" y="360363"/>
            <a:ext cx="6477000" cy="609600"/>
          </a:xfrm>
          <a:prstGeom prst="rect">
            <a:avLst/>
          </a:prstGeom>
          <a:solidFill>
            <a:schemeClr val="bg1">
              <a:alpha val="0"/>
            </a:schemeClr>
          </a:solidFill>
          <a:ln w="9525">
            <a:noFill/>
            <a:miter lim="800000"/>
            <a:headEnd/>
            <a:tailEnd/>
          </a:ln>
        </p:spPr>
        <p:txBody>
          <a:bodyPr/>
          <a:lstStyle/>
          <a:p>
            <a:pPr marL="342900" indent="-342900" eaLnBrk="0" hangingPunct="0">
              <a:spcBef>
                <a:spcPct val="20000"/>
              </a:spcBef>
              <a:buClr>
                <a:srgbClr val="333399"/>
              </a:buClr>
              <a:defRPr/>
            </a:pPr>
            <a:r>
              <a:rPr lang="en-US" altLang="zh-CN"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HTML</a:t>
            </a: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全文页面：查看相关文章</a:t>
            </a:r>
            <a:endParaRPr lang="en-US"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a:p>
            <a:pPr marL="346075" indent="-346075" eaLnBrk="0" hangingPunct="0">
              <a:lnSpc>
                <a:spcPct val="100000"/>
              </a:lnSpc>
              <a:spcBef>
                <a:spcPct val="20000"/>
              </a:spcBef>
              <a:buClr>
                <a:srgbClr val="333399"/>
              </a:buClr>
              <a:buFont typeface="Wingdings" pitchFamily="2" charset="2"/>
              <a:buNone/>
              <a:defRPr/>
            </a:pPr>
            <a:endParaRPr lang="en-US" altLang="zh-CN" sz="2400" b="0" kern="0" dirty="0">
              <a:solidFill>
                <a:schemeClr val="tx1"/>
              </a:solidFill>
              <a:latin typeface="+mn-lt"/>
            </a:endParaRPr>
          </a:p>
          <a:p>
            <a:pPr marL="346075" indent="-346075" eaLnBrk="0" hangingPunct="0">
              <a:lnSpc>
                <a:spcPct val="100000"/>
              </a:lnSpc>
              <a:spcBef>
                <a:spcPct val="20000"/>
              </a:spcBef>
              <a:buClr>
                <a:srgbClr val="333399"/>
              </a:buClr>
              <a:buFont typeface="Wingdings" pitchFamily="2" charset="2"/>
              <a:buNone/>
              <a:defRPr/>
            </a:pPr>
            <a:endParaRPr lang="zh-CN" altLang="en-US" sz="3000" b="0" kern="0" dirty="0">
              <a:solidFill>
                <a:schemeClr val="tx1"/>
              </a:solidFill>
              <a:latin typeface="+mn-lt"/>
            </a:endParaRPr>
          </a:p>
        </p:txBody>
      </p:sp>
      <p:pic>
        <p:nvPicPr>
          <p:cNvPr id="4098" name="Picture 2"/>
          <p:cNvPicPr>
            <a:picLocks noChangeAspect="1" noChangeArrowheads="1"/>
          </p:cNvPicPr>
          <p:nvPr/>
        </p:nvPicPr>
        <p:blipFill>
          <a:blip r:embed="rId3"/>
          <a:srcRect/>
          <a:stretch>
            <a:fillRect/>
          </a:stretch>
        </p:blipFill>
        <p:spPr bwMode="auto">
          <a:xfrm>
            <a:off x="1317571" y="1106379"/>
            <a:ext cx="5153025" cy="4676775"/>
          </a:xfrm>
          <a:prstGeom prst="rect">
            <a:avLst/>
          </a:prstGeom>
          <a:noFill/>
          <a:ln w="9525">
            <a:solidFill>
              <a:srgbClr val="0039A6"/>
            </a:solidFill>
            <a:miter lim="800000"/>
            <a:headEnd/>
            <a:tailEnd/>
          </a:ln>
          <a:effectLst/>
        </p:spPr>
      </p:pic>
      <p:sp>
        <p:nvSpPr>
          <p:cNvPr id="12" name="AutoShape 5"/>
          <p:cNvSpPr>
            <a:spLocks noChangeArrowheads="1"/>
          </p:cNvSpPr>
          <p:nvPr/>
        </p:nvSpPr>
        <p:spPr bwMode="auto">
          <a:xfrm>
            <a:off x="6668578" y="1080996"/>
            <a:ext cx="2223174" cy="2229763"/>
          </a:xfrm>
          <a:prstGeom prst="wedgeRoundRectCallout">
            <a:avLst>
              <a:gd name="adj1" fmla="val -87971"/>
              <a:gd name="adj2" fmla="val -33460"/>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lstStyle/>
          <a:p>
            <a:pPr>
              <a:lnSpc>
                <a:spcPct val="100000"/>
              </a:lnSpc>
            </a:pPr>
            <a:r>
              <a:rPr lang="zh-CN" altLang="en-US" dirty="0" smtClean="0">
                <a:solidFill>
                  <a:schemeClr val="tx1"/>
                </a:solidFill>
              </a:rPr>
              <a:t>文章右栏列出与之相关的其他站内文章。将鼠标放到标题上，弹出浮窗，显示该文章题录信息和摘要。</a:t>
            </a:r>
            <a:endParaRPr lang="zh-CN" alt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534396" y="1093023"/>
            <a:ext cx="5497915" cy="5532822"/>
          </a:xfrm>
          <a:prstGeom prst="rect">
            <a:avLst/>
          </a:prstGeom>
          <a:noFill/>
          <a:ln w="9525">
            <a:solidFill>
              <a:srgbClr val="0039A6"/>
            </a:solidFill>
            <a:miter lim="800000"/>
            <a:headEnd/>
            <a:tailEnd/>
          </a:ln>
          <a:effectLst/>
        </p:spPr>
      </p:pic>
      <p:sp>
        <p:nvSpPr>
          <p:cNvPr id="34819" name="Rectangle 4"/>
          <p:cNvSpPr>
            <a:spLocks noChangeArrowheads="1"/>
          </p:cNvSpPr>
          <p:nvPr/>
        </p:nvSpPr>
        <p:spPr bwMode="auto">
          <a:xfrm>
            <a:off x="576618" y="1119117"/>
            <a:ext cx="1456898" cy="450376"/>
          </a:xfrm>
          <a:prstGeom prst="rect">
            <a:avLst/>
          </a:prstGeom>
          <a:noFill/>
          <a:ln w="28575">
            <a:solidFill>
              <a:srgbClr val="FF0000"/>
            </a:solidFill>
            <a:prstDash val="sysDot"/>
            <a:miter lim="800000"/>
            <a:headEnd/>
            <a:tailEnd/>
          </a:ln>
        </p:spPr>
        <p:txBody>
          <a:bodyPr wrap="none" anchor="ctr"/>
          <a:lstStyle/>
          <a:p>
            <a:endParaRPr lang="zh-CN" altLang="en-US"/>
          </a:p>
        </p:txBody>
      </p:sp>
      <p:sp>
        <p:nvSpPr>
          <p:cNvPr id="11" name="AutoShape 9"/>
          <p:cNvSpPr>
            <a:spLocks noChangeArrowheads="1"/>
          </p:cNvSpPr>
          <p:nvPr/>
        </p:nvSpPr>
        <p:spPr bwMode="auto">
          <a:xfrm>
            <a:off x="6523630" y="2615827"/>
            <a:ext cx="2511186" cy="1069070"/>
          </a:xfrm>
          <a:prstGeom prst="wedgeRoundRectCallout">
            <a:avLst>
              <a:gd name="adj1" fmla="val -158871"/>
              <a:gd name="adj2" fmla="val -119267"/>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lnSpc>
                <a:spcPct val="100000"/>
              </a:lnSpc>
            </a:pPr>
            <a:r>
              <a:rPr lang="zh-CN" altLang="en-US" b="0" dirty="0" smtClean="0">
                <a:solidFill>
                  <a:schemeClr val="tx1"/>
                </a:solidFill>
              </a:rPr>
              <a:t>被</a:t>
            </a:r>
            <a:r>
              <a:rPr lang="en-US" altLang="zh-CN" b="0" dirty="0" smtClean="0">
                <a:solidFill>
                  <a:schemeClr val="tx1"/>
                </a:solidFill>
              </a:rPr>
              <a:t>ACS</a:t>
            </a:r>
            <a:r>
              <a:rPr lang="zh-CN" altLang="en-US" b="0" dirty="0" smtClean="0">
                <a:solidFill>
                  <a:schemeClr val="tx1"/>
                </a:solidFill>
              </a:rPr>
              <a:t>数据库外的文章引用，可通过</a:t>
            </a:r>
            <a:r>
              <a:rPr lang="en-US" altLang="zh-CN" b="0" dirty="0" err="1" smtClean="0">
                <a:solidFill>
                  <a:schemeClr val="tx1"/>
                </a:solidFill>
              </a:rPr>
              <a:t>CrossRef</a:t>
            </a:r>
            <a:r>
              <a:rPr lang="zh-CN" altLang="en-US" b="0" dirty="0" smtClean="0">
                <a:solidFill>
                  <a:schemeClr val="tx1"/>
                </a:solidFill>
              </a:rPr>
              <a:t>链接查看</a:t>
            </a:r>
            <a:endParaRPr lang="en-US" altLang="zh-CN" b="0" dirty="0">
              <a:solidFill>
                <a:schemeClr val="tx1"/>
              </a:solidFill>
            </a:endParaRPr>
          </a:p>
        </p:txBody>
      </p:sp>
      <p:sp>
        <p:nvSpPr>
          <p:cNvPr id="12" name="AutoShape 10"/>
          <p:cNvSpPr>
            <a:spLocks noChangeArrowheads="1"/>
          </p:cNvSpPr>
          <p:nvPr/>
        </p:nvSpPr>
        <p:spPr bwMode="auto">
          <a:xfrm>
            <a:off x="6509982" y="1295400"/>
            <a:ext cx="2524837" cy="806355"/>
          </a:xfrm>
          <a:prstGeom prst="wedgeRoundRectCallout">
            <a:avLst>
              <a:gd name="adj1" fmla="val -222560"/>
              <a:gd name="adj2" fmla="val -47814"/>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nchor="ctr" anchorCtr="0"/>
          <a:lstStyle/>
          <a:p>
            <a:pPr algn="ctr">
              <a:lnSpc>
                <a:spcPct val="100000"/>
              </a:lnSpc>
            </a:pPr>
            <a:r>
              <a:rPr lang="zh-CN" altLang="en-US" dirty="0" smtClean="0">
                <a:solidFill>
                  <a:schemeClr val="tx1"/>
                </a:solidFill>
              </a:rPr>
              <a:t>摘要和</a:t>
            </a:r>
            <a:r>
              <a:rPr lang="en-US" altLang="zh-CN" dirty="0" smtClean="0">
                <a:solidFill>
                  <a:schemeClr val="tx1"/>
                </a:solidFill>
              </a:rPr>
              <a:t>HTML</a:t>
            </a:r>
            <a:r>
              <a:rPr lang="zh-CN" altLang="en-US" dirty="0" smtClean="0">
                <a:solidFill>
                  <a:schemeClr val="tx1"/>
                </a:solidFill>
              </a:rPr>
              <a:t>全文页面下方都有</a:t>
            </a:r>
            <a:r>
              <a:rPr lang="zh-CN" altLang="en-US" b="0" dirty="0" smtClean="0">
                <a:solidFill>
                  <a:schemeClr val="tx1"/>
                </a:solidFill>
              </a:rPr>
              <a:t>被引情况</a:t>
            </a:r>
            <a:endParaRPr lang="zh-CN" altLang="en-US" b="0" dirty="0">
              <a:solidFill>
                <a:schemeClr val="tx1"/>
              </a:solidFill>
            </a:endParaRPr>
          </a:p>
        </p:txBody>
      </p:sp>
      <p:sp>
        <p:nvSpPr>
          <p:cNvPr id="10" name="AutoShape 5"/>
          <p:cNvSpPr>
            <a:spLocks noChangeArrowheads="1"/>
          </p:cNvSpPr>
          <p:nvPr/>
        </p:nvSpPr>
        <p:spPr bwMode="auto">
          <a:xfrm>
            <a:off x="6537279" y="3998794"/>
            <a:ext cx="2483894" cy="466300"/>
          </a:xfrm>
          <a:prstGeom prst="wedgeRoundRectCallout">
            <a:avLst>
              <a:gd name="adj1" fmla="val -140874"/>
              <a:gd name="adj2" fmla="val 10038"/>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nchor="ctr" anchorCtr="0"/>
          <a:lstStyle/>
          <a:p>
            <a:pPr algn="ctr">
              <a:lnSpc>
                <a:spcPct val="100000"/>
              </a:lnSpc>
              <a:spcBef>
                <a:spcPts val="600"/>
              </a:spcBef>
            </a:pPr>
            <a:r>
              <a:rPr lang="en-US" altLang="zh-CN" dirty="0" smtClean="0">
                <a:solidFill>
                  <a:schemeClr val="tx1"/>
                </a:solidFill>
              </a:rPr>
              <a:t>ACS</a:t>
            </a:r>
            <a:r>
              <a:rPr lang="zh-CN" altLang="en-US" dirty="0" smtClean="0">
                <a:solidFill>
                  <a:schemeClr val="tx1"/>
                </a:solidFill>
              </a:rPr>
              <a:t>数据库内的文章</a:t>
            </a:r>
            <a:endParaRPr lang="zh-CN" altLang="en-US" b="0" dirty="0">
              <a:solidFill>
                <a:schemeClr val="tx1"/>
              </a:solidFill>
            </a:endParaRPr>
          </a:p>
        </p:txBody>
      </p:sp>
      <p:sp>
        <p:nvSpPr>
          <p:cNvPr id="15" name="内容占位符 2"/>
          <p:cNvSpPr txBox="1">
            <a:spLocks/>
          </p:cNvSpPr>
          <p:nvPr/>
        </p:nvSpPr>
        <p:spPr bwMode="auto">
          <a:xfrm>
            <a:off x="1260474" y="360363"/>
            <a:ext cx="5629057" cy="609600"/>
          </a:xfrm>
          <a:prstGeom prst="rect">
            <a:avLst/>
          </a:prstGeom>
          <a:solidFill>
            <a:schemeClr val="bg1">
              <a:alpha val="0"/>
            </a:schemeClr>
          </a:solidFill>
          <a:ln w="9525">
            <a:noFill/>
            <a:miter lim="800000"/>
            <a:headEnd/>
            <a:tailEnd/>
          </a:ln>
        </p:spPr>
        <p:txBody>
          <a:bodyPr/>
          <a:lstStyle/>
          <a:p>
            <a:pPr marL="346075" indent="-346075" eaLnBrk="0" hangingPunct="0">
              <a:buClr>
                <a:srgbClr val="333399"/>
              </a:buClr>
              <a:defRPr/>
            </a:pPr>
            <a:r>
              <a:rPr lang="en-US" altLang="zh-CN"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HTML</a:t>
            </a: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全文页面：文章被引用情况</a:t>
            </a:r>
            <a:endParaRPr lang="en-US" altLang="zh-CN"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a:p>
            <a:pPr marL="346075" indent="-346075" eaLnBrk="0" hangingPunct="0">
              <a:lnSpc>
                <a:spcPct val="100000"/>
              </a:lnSpc>
              <a:spcBef>
                <a:spcPct val="20000"/>
              </a:spcBef>
              <a:buClr>
                <a:srgbClr val="333399"/>
              </a:buClr>
              <a:buFont typeface="Wingdings" pitchFamily="2" charset="2"/>
              <a:buNone/>
              <a:defRPr/>
            </a:pPr>
            <a:endParaRPr lang="en-US" altLang="zh-CN" sz="2400" b="0" kern="0" dirty="0">
              <a:solidFill>
                <a:schemeClr val="tx1"/>
              </a:solidFill>
              <a:latin typeface="+mn-lt"/>
            </a:endParaRPr>
          </a:p>
          <a:p>
            <a:pPr marL="346075" indent="-346075" eaLnBrk="0" hangingPunct="0">
              <a:lnSpc>
                <a:spcPct val="100000"/>
              </a:lnSpc>
              <a:spcBef>
                <a:spcPct val="20000"/>
              </a:spcBef>
              <a:buClr>
                <a:srgbClr val="333399"/>
              </a:buClr>
              <a:buFont typeface="Wingdings" pitchFamily="2" charset="2"/>
              <a:buNone/>
              <a:defRPr/>
            </a:pPr>
            <a:endParaRPr lang="zh-CN" altLang="en-US" sz="3000" b="0" kern="0" dirty="0">
              <a:solidFill>
                <a:schemeClr val="tx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wipe(down)">
                                      <p:cBhvr>
                                        <p:cTn id="7" dur="500"/>
                                        <p:tgtEl>
                                          <p:spTgt spid="348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11" grpId="0" animBg="1"/>
      <p:bldP spid="12"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517306" y="1066965"/>
            <a:ext cx="4540158" cy="4041063"/>
          </a:xfrm>
          <a:prstGeom prst="rect">
            <a:avLst/>
          </a:prstGeom>
          <a:noFill/>
          <a:ln w="9525">
            <a:noFill/>
            <a:miter lim="800000"/>
            <a:headEnd/>
            <a:tailEnd/>
          </a:ln>
          <a:effectLst/>
        </p:spPr>
      </p:pic>
      <p:sp>
        <p:nvSpPr>
          <p:cNvPr id="34819" name="Rectangle 4"/>
          <p:cNvSpPr>
            <a:spLocks noChangeArrowheads="1"/>
          </p:cNvSpPr>
          <p:nvPr/>
        </p:nvSpPr>
        <p:spPr bwMode="auto">
          <a:xfrm>
            <a:off x="592382" y="2159641"/>
            <a:ext cx="4452583" cy="450376"/>
          </a:xfrm>
          <a:prstGeom prst="rect">
            <a:avLst/>
          </a:prstGeom>
          <a:noFill/>
          <a:ln w="28575">
            <a:solidFill>
              <a:srgbClr val="FF0000"/>
            </a:solidFill>
            <a:prstDash val="sysDot"/>
            <a:miter lim="800000"/>
            <a:headEnd/>
            <a:tailEnd/>
          </a:ln>
        </p:spPr>
        <p:txBody>
          <a:bodyPr wrap="none" anchor="ctr"/>
          <a:lstStyle/>
          <a:p>
            <a:endParaRPr lang="zh-CN" altLang="en-US"/>
          </a:p>
        </p:txBody>
      </p:sp>
      <p:sp>
        <p:nvSpPr>
          <p:cNvPr id="11" name="AutoShape 9"/>
          <p:cNvSpPr>
            <a:spLocks noChangeArrowheads="1"/>
          </p:cNvSpPr>
          <p:nvPr/>
        </p:nvSpPr>
        <p:spPr bwMode="auto">
          <a:xfrm>
            <a:off x="6353503" y="2615827"/>
            <a:ext cx="2681313" cy="1069070"/>
          </a:xfrm>
          <a:prstGeom prst="wedgeRoundRectCallout">
            <a:avLst>
              <a:gd name="adj1" fmla="val -160826"/>
              <a:gd name="adj2" fmla="val 159450"/>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lnSpc>
                <a:spcPct val="100000"/>
              </a:lnSpc>
            </a:pPr>
            <a:r>
              <a:rPr lang="zh-CN" altLang="en-US" b="0" dirty="0" smtClean="0">
                <a:solidFill>
                  <a:schemeClr val="tx1"/>
                </a:solidFill>
              </a:rPr>
              <a:t>在</a:t>
            </a:r>
            <a:r>
              <a:rPr lang="en-US" altLang="zh-CN" b="0" dirty="0" err="1" smtClean="0">
                <a:solidFill>
                  <a:schemeClr val="tx1"/>
                </a:solidFill>
              </a:rPr>
              <a:t>Scifinder</a:t>
            </a:r>
            <a:r>
              <a:rPr lang="zh-CN" altLang="en-US" b="0" dirty="0" smtClean="0">
                <a:solidFill>
                  <a:schemeClr val="tx1"/>
                </a:solidFill>
              </a:rPr>
              <a:t>中查找该文章合著者的其他文献</a:t>
            </a:r>
            <a:endParaRPr lang="en-US" altLang="zh-CN" b="0" dirty="0">
              <a:solidFill>
                <a:schemeClr val="tx1"/>
              </a:solidFill>
            </a:endParaRPr>
          </a:p>
        </p:txBody>
      </p:sp>
      <p:sp>
        <p:nvSpPr>
          <p:cNvPr id="12" name="AutoShape 10"/>
          <p:cNvSpPr>
            <a:spLocks noChangeArrowheads="1"/>
          </p:cNvSpPr>
          <p:nvPr/>
        </p:nvSpPr>
        <p:spPr bwMode="auto">
          <a:xfrm>
            <a:off x="6400800" y="1295400"/>
            <a:ext cx="2634019" cy="806355"/>
          </a:xfrm>
          <a:prstGeom prst="wedgeRoundRectCallout">
            <a:avLst>
              <a:gd name="adj1" fmla="val -125151"/>
              <a:gd name="adj2" fmla="val 79271"/>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nchor="ctr" anchorCtr="0"/>
          <a:lstStyle/>
          <a:p>
            <a:pPr algn="ctr">
              <a:lnSpc>
                <a:spcPct val="100000"/>
              </a:lnSpc>
            </a:pPr>
            <a:r>
              <a:rPr lang="zh-CN" altLang="en-US" b="0" dirty="0" smtClean="0">
                <a:solidFill>
                  <a:schemeClr val="tx1"/>
                </a:solidFill>
              </a:rPr>
              <a:t>在</a:t>
            </a:r>
            <a:r>
              <a:rPr lang="en-US" altLang="zh-CN" b="0" dirty="0" err="1" smtClean="0">
                <a:solidFill>
                  <a:schemeClr val="tx1"/>
                </a:solidFill>
              </a:rPr>
              <a:t>Scifinder</a:t>
            </a:r>
            <a:r>
              <a:rPr lang="zh-CN" altLang="en-US" b="0" dirty="0" smtClean="0">
                <a:solidFill>
                  <a:schemeClr val="tx1"/>
                </a:solidFill>
              </a:rPr>
              <a:t>中寻找该文章所涉及的化学物质</a:t>
            </a:r>
            <a:endParaRPr lang="zh-CN" altLang="en-US" b="0" dirty="0">
              <a:solidFill>
                <a:schemeClr val="tx1"/>
              </a:solidFill>
            </a:endParaRPr>
          </a:p>
        </p:txBody>
      </p:sp>
      <p:sp>
        <p:nvSpPr>
          <p:cNvPr id="15" name="内容占位符 2"/>
          <p:cNvSpPr txBox="1">
            <a:spLocks/>
          </p:cNvSpPr>
          <p:nvPr/>
        </p:nvSpPr>
        <p:spPr bwMode="auto">
          <a:xfrm>
            <a:off x="1260474" y="360363"/>
            <a:ext cx="7016423" cy="609600"/>
          </a:xfrm>
          <a:prstGeom prst="rect">
            <a:avLst/>
          </a:prstGeom>
          <a:solidFill>
            <a:schemeClr val="bg1">
              <a:alpha val="0"/>
            </a:schemeClr>
          </a:solidFill>
          <a:ln w="9525">
            <a:noFill/>
            <a:miter lim="800000"/>
            <a:headEnd/>
            <a:tailEnd/>
          </a:ln>
        </p:spPr>
        <p:txBody>
          <a:bodyPr/>
          <a:lstStyle/>
          <a:p>
            <a:pPr marL="346075" indent="-346075" eaLnBrk="0" hangingPunct="0">
              <a:buClr>
                <a:srgbClr val="333399"/>
              </a:buClr>
              <a:defRPr/>
            </a:pPr>
            <a:r>
              <a:rPr lang="en-US" altLang="zh-CN"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HTML</a:t>
            </a: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全文页面：文章被</a:t>
            </a:r>
            <a:r>
              <a:rPr lang="en-US" altLang="zh-CN" sz="2800" b="1" dirty="0" err="1"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Scifinder</a:t>
            </a: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索引</a:t>
            </a:r>
            <a:endParaRPr lang="en-US" altLang="zh-CN"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a:p>
            <a:pPr marL="346075" indent="-346075" eaLnBrk="0" hangingPunct="0">
              <a:lnSpc>
                <a:spcPct val="100000"/>
              </a:lnSpc>
              <a:spcBef>
                <a:spcPct val="20000"/>
              </a:spcBef>
              <a:buClr>
                <a:srgbClr val="333399"/>
              </a:buClr>
              <a:buFont typeface="Wingdings" pitchFamily="2" charset="2"/>
              <a:buNone/>
              <a:defRPr/>
            </a:pPr>
            <a:endParaRPr lang="en-US" altLang="zh-CN" sz="2400" b="0" kern="0" dirty="0">
              <a:solidFill>
                <a:schemeClr val="tx1"/>
              </a:solidFill>
              <a:latin typeface="+mn-lt"/>
            </a:endParaRPr>
          </a:p>
          <a:p>
            <a:pPr marL="346075" indent="-346075" eaLnBrk="0" hangingPunct="0">
              <a:lnSpc>
                <a:spcPct val="100000"/>
              </a:lnSpc>
              <a:spcBef>
                <a:spcPct val="20000"/>
              </a:spcBef>
              <a:buClr>
                <a:srgbClr val="333399"/>
              </a:buClr>
              <a:buFont typeface="Wingdings" pitchFamily="2" charset="2"/>
              <a:buNone/>
              <a:defRPr/>
            </a:pPr>
            <a:endParaRPr lang="zh-CN" altLang="en-US" sz="3000" b="0" kern="0" dirty="0">
              <a:solidFill>
                <a:schemeClr val="tx1"/>
              </a:solidFill>
              <a:latin typeface="+mn-lt"/>
            </a:endParaRPr>
          </a:p>
        </p:txBody>
      </p:sp>
      <p:sp>
        <p:nvSpPr>
          <p:cNvPr id="9" name="Rectangle 4"/>
          <p:cNvSpPr>
            <a:spLocks noChangeArrowheads="1"/>
          </p:cNvSpPr>
          <p:nvPr/>
        </p:nvSpPr>
        <p:spPr bwMode="auto">
          <a:xfrm>
            <a:off x="650189" y="4550744"/>
            <a:ext cx="2219135" cy="450376"/>
          </a:xfrm>
          <a:prstGeom prst="rect">
            <a:avLst/>
          </a:prstGeom>
          <a:noFill/>
          <a:ln w="28575">
            <a:solidFill>
              <a:srgbClr val="FF0000"/>
            </a:solidFill>
            <a:prstDash val="sysDot"/>
            <a:miter lim="800000"/>
            <a:headEnd/>
            <a:tailEnd/>
          </a:ln>
        </p:spPr>
        <p:txBody>
          <a:bodyPr wrap="none" anchor="ct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wipe(down)">
                                      <p:cBhvr>
                                        <p:cTn id="12" dur="500"/>
                                        <p:tgtEl>
                                          <p:spTgt spid="348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11" grpId="0" animBg="1"/>
      <p:bldP spid="12"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2160588" y="533580"/>
            <a:ext cx="6145212" cy="1800225"/>
          </a:xfrm>
          <a:noFill/>
          <a:ln>
            <a:miter lim="800000"/>
            <a:headEnd/>
            <a:tailEnd/>
          </a:ln>
        </p:spPr>
        <p:txBody>
          <a:bodyPr vert="horz" wrap="square" lIns="91440" tIns="45720" rIns="91440" bIns="45720" numCol="1" anchor="t" anchorCtr="0" compatLnSpc="1">
            <a:prstTxWarp prst="textNoShape">
              <a:avLst/>
            </a:prstTxWarp>
            <a:normAutofit/>
          </a:bodyPr>
          <a:lstStyle/>
          <a:p>
            <a:pPr algn="l" eaLnBrk="1" fontAlgn="base" hangingPunct="1">
              <a:spcAft>
                <a:spcPct val="0"/>
              </a:spcAft>
            </a:pP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学会简介</a:t>
            </a:r>
          </a:p>
        </p:txBody>
      </p:sp>
      <p:pic>
        <p:nvPicPr>
          <p:cNvPr id="8195" name="Picture 2"/>
          <p:cNvPicPr>
            <a:picLocks noChangeAspect="1" noChangeArrowheads="1"/>
          </p:cNvPicPr>
          <p:nvPr/>
        </p:nvPicPr>
        <p:blipFill>
          <a:blip r:embed="rId3">
            <a:lum contrast="10000"/>
          </a:blip>
          <a:srcRect/>
          <a:stretch>
            <a:fillRect/>
          </a:stretch>
        </p:blipFill>
        <p:spPr bwMode="auto">
          <a:xfrm>
            <a:off x="0" y="5486400"/>
            <a:ext cx="3074988" cy="1073150"/>
          </a:xfrm>
          <a:prstGeom prst="rect">
            <a:avLst/>
          </a:prstGeom>
          <a:noFill/>
          <a:ln w="9525">
            <a:noFill/>
            <a:miter lim="800000"/>
            <a:headEnd/>
            <a:tailEnd/>
          </a:ln>
        </p:spPr>
      </p:pic>
      <p:sp>
        <p:nvSpPr>
          <p:cNvPr id="6" name="TextBox 5"/>
          <p:cNvSpPr txBox="1"/>
          <p:nvPr/>
        </p:nvSpPr>
        <p:spPr>
          <a:xfrm>
            <a:off x="2133599" y="1555930"/>
            <a:ext cx="6177888" cy="3046988"/>
          </a:xfrm>
          <a:prstGeom prst="rect">
            <a:avLst/>
          </a:prstGeom>
          <a:noFill/>
        </p:spPr>
        <p:txBody>
          <a:bodyPr wrap="square">
            <a:spAutoFit/>
          </a:bodyPr>
          <a:lstStyle/>
          <a:p>
            <a:pPr>
              <a:defRPr/>
            </a:pPr>
            <a:r>
              <a:rPr lang="zh-CN" altLang="en-US" sz="2400" b="0" dirty="0">
                <a:solidFill>
                  <a:schemeClr val="tx1"/>
                </a:solidFill>
                <a:latin typeface="微软雅黑" pitchFamily="34" charset="-122"/>
                <a:ea typeface="微软雅黑" pitchFamily="34" charset="-122"/>
              </a:rPr>
              <a:t>美国化学学会 </a:t>
            </a:r>
            <a:r>
              <a:rPr lang="en-US" altLang="zh-CN" sz="2000" b="0" dirty="0">
                <a:solidFill>
                  <a:schemeClr val="tx1"/>
                </a:solidFill>
                <a:latin typeface="微软雅黑" pitchFamily="34" charset="-122"/>
                <a:ea typeface="微软雅黑" pitchFamily="34" charset="-122"/>
              </a:rPr>
              <a:t>(American Chemical Society) </a:t>
            </a:r>
            <a:r>
              <a:rPr lang="zh-CN" altLang="en-US" sz="2000" b="0" dirty="0" smtClean="0">
                <a:solidFill>
                  <a:schemeClr val="tx1"/>
                </a:solidFill>
                <a:latin typeface="微软雅黑" pitchFamily="34" charset="-122"/>
                <a:ea typeface="微软雅黑" pitchFamily="34" charset="-122"/>
              </a:rPr>
              <a:t>简称</a:t>
            </a:r>
            <a:r>
              <a:rPr lang="en-US" altLang="zh-CN" sz="2000" b="0" dirty="0" smtClean="0">
                <a:solidFill>
                  <a:schemeClr val="tx1"/>
                </a:solidFill>
                <a:latin typeface="微软雅黑" pitchFamily="34" charset="-122"/>
                <a:ea typeface="微软雅黑" pitchFamily="34" charset="-122"/>
              </a:rPr>
              <a:t>ACS</a:t>
            </a:r>
            <a:r>
              <a:rPr lang="zh-CN" altLang="en-US" sz="2000" b="0" dirty="0" smtClean="0">
                <a:solidFill>
                  <a:schemeClr val="tx1"/>
                </a:solidFill>
                <a:latin typeface="微软雅黑" pitchFamily="34" charset="-122"/>
                <a:ea typeface="微软雅黑" pitchFamily="34" charset="-122"/>
              </a:rPr>
              <a:t>，</a:t>
            </a:r>
            <a:r>
              <a:rPr lang="zh-CN" altLang="en-US" sz="2400" b="0" dirty="0" smtClean="0">
                <a:solidFill>
                  <a:schemeClr val="tx1"/>
                </a:solidFill>
                <a:latin typeface="微软雅黑" pitchFamily="34" charset="-122"/>
                <a:ea typeface="微软雅黑" pitchFamily="34" charset="-122"/>
              </a:rPr>
              <a:t>成立</a:t>
            </a:r>
            <a:r>
              <a:rPr lang="zh-CN" altLang="en-US" sz="2400" b="0" dirty="0">
                <a:solidFill>
                  <a:schemeClr val="tx1"/>
                </a:solidFill>
                <a:latin typeface="微软雅黑" pitchFamily="34" charset="-122"/>
                <a:ea typeface="微软雅黑" pitchFamily="34" charset="-122"/>
              </a:rPr>
              <a:t>于</a:t>
            </a:r>
            <a:r>
              <a:rPr lang="en-US" altLang="zh-CN" sz="2400" b="0" dirty="0">
                <a:solidFill>
                  <a:schemeClr val="tx1"/>
                </a:solidFill>
                <a:latin typeface="微软雅黑" pitchFamily="34" charset="-122"/>
                <a:ea typeface="微软雅黑" pitchFamily="34" charset="-122"/>
              </a:rPr>
              <a:t>1876</a:t>
            </a:r>
            <a:r>
              <a:rPr lang="zh-CN" altLang="en-US" sz="2400" b="0" dirty="0">
                <a:solidFill>
                  <a:schemeClr val="tx1"/>
                </a:solidFill>
                <a:latin typeface="微软雅黑" pitchFamily="34" charset="-122"/>
                <a:ea typeface="微软雅黑" pitchFamily="34" charset="-122"/>
              </a:rPr>
              <a:t>年</a:t>
            </a:r>
            <a:r>
              <a:rPr lang="zh-CN" altLang="en-US" sz="2400" b="0" dirty="0" smtClean="0">
                <a:solidFill>
                  <a:schemeClr val="tx1"/>
                </a:solidFill>
                <a:latin typeface="微软雅黑" pitchFamily="34" charset="-122"/>
                <a:ea typeface="微软雅黑" pitchFamily="34" charset="-122"/>
              </a:rPr>
              <a:t>，拥有超过</a:t>
            </a:r>
            <a:r>
              <a:rPr lang="en-US" altLang="zh-CN" sz="2400" b="0" dirty="0" smtClean="0">
                <a:solidFill>
                  <a:srgbClr val="FFC000"/>
                </a:solidFill>
                <a:latin typeface="微软雅黑" pitchFamily="34" charset="-122"/>
                <a:ea typeface="微软雅黑" pitchFamily="34" charset="-122"/>
              </a:rPr>
              <a:t>16</a:t>
            </a:r>
            <a:r>
              <a:rPr lang="zh-CN" altLang="en-US" sz="2400" b="0" dirty="0" smtClean="0">
                <a:solidFill>
                  <a:srgbClr val="FFC000"/>
                </a:solidFill>
                <a:latin typeface="微软雅黑" pitchFamily="34" charset="-122"/>
                <a:ea typeface="微软雅黑" pitchFamily="34" charset="-122"/>
              </a:rPr>
              <a:t>万</a:t>
            </a:r>
            <a:r>
              <a:rPr lang="zh-CN" altLang="en-US" sz="2400" b="0" dirty="0" smtClean="0">
                <a:solidFill>
                  <a:schemeClr val="tx1"/>
                </a:solidFill>
                <a:latin typeface="微软雅黑" pitchFamily="34" charset="-122"/>
                <a:ea typeface="微软雅黑" pitchFamily="34" charset="-122"/>
              </a:rPr>
              <a:t>全球会员，是</a:t>
            </a:r>
            <a:r>
              <a:rPr lang="zh-CN" altLang="en-US" sz="2400" b="0" dirty="0">
                <a:solidFill>
                  <a:schemeClr val="tx1"/>
                </a:solidFill>
                <a:latin typeface="微软雅黑" pitchFamily="34" charset="-122"/>
                <a:ea typeface="微软雅黑" pitchFamily="34" charset="-122"/>
              </a:rPr>
              <a:t>世界上最大的科技学会之一，其权威性和影响力受到全球化学界人士认可和推崇</a:t>
            </a:r>
            <a:r>
              <a:rPr lang="zh-CN" altLang="en-US" sz="2400" b="0" dirty="0">
                <a:solidFill>
                  <a:schemeClr val="accent6">
                    <a:lumMod val="75000"/>
                  </a:schemeClr>
                </a:solidFill>
                <a:latin typeface="微软雅黑" pitchFamily="34" charset="-122"/>
                <a:ea typeface="微软雅黑" pitchFamily="34" charset="-122"/>
              </a:rPr>
              <a:t>。</a:t>
            </a:r>
            <a:r>
              <a:rPr lang="en-US" altLang="zh-CN" sz="2400" b="0" dirty="0">
                <a:solidFill>
                  <a:schemeClr val="accent6">
                    <a:lumMod val="75000"/>
                  </a:schemeClr>
                </a:solidFill>
                <a:latin typeface="微软雅黑" pitchFamily="34" charset="-122"/>
                <a:ea typeface="微软雅黑" pitchFamily="34" charset="-122"/>
              </a:rPr>
              <a:t/>
            </a:r>
            <a:br>
              <a:rPr lang="en-US" altLang="zh-CN" sz="2400" b="0" dirty="0">
                <a:solidFill>
                  <a:schemeClr val="accent6">
                    <a:lumMod val="75000"/>
                  </a:schemeClr>
                </a:solidFill>
                <a:latin typeface="微软雅黑" pitchFamily="34" charset="-122"/>
                <a:ea typeface="微软雅黑" pitchFamily="34" charset="-122"/>
              </a:rPr>
            </a:br>
            <a:r>
              <a:rPr lang="en-US" altLang="zh-CN" sz="2400" b="0" dirty="0">
                <a:solidFill>
                  <a:schemeClr val="accent6">
                    <a:lumMod val="75000"/>
                  </a:schemeClr>
                </a:solidFill>
                <a:latin typeface="微软雅黑" pitchFamily="34" charset="-122"/>
                <a:ea typeface="微软雅黑" pitchFamily="34" charset="-122"/>
              </a:rPr>
              <a:t/>
            </a:r>
            <a:br>
              <a:rPr lang="en-US" altLang="zh-CN" sz="2400" b="0" dirty="0">
                <a:solidFill>
                  <a:schemeClr val="accent6">
                    <a:lumMod val="75000"/>
                  </a:schemeClr>
                </a:solidFill>
                <a:latin typeface="微软雅黑" pitchFamily="34" charset="-122"/>
                <a:ea typeface="微软雅黑" pitchFamily="34" charset="-122"/>
              </a:rPr>
            </a:br>
            <a:r>
              <a:rPr lang="en-US" altLang="zh-CN" sz="2400" b="0" dirty="0" err="1">
                <a:solidFill>
                  <a:schemeClr val="tx1"/>
                </a:solidFill>
                <a:latin typeface="微软雅黑" pitchFamily="34" charset="-122"/>
                <a:ea typeface="微软雅黑" pitchFamily="34" charset="-122"/>
              </a:rPr>
              <a:t>iGroup</a:t>
            </a:r>
            <a:r>
              <a:rPr lang="en-US" altLang="zh-CN" sz="2400" b="0" dirty="0">
                <a:solidFill>
                  <a:schemeClr val="tx1"/>
                </a:solidFill>
                <a:latin typeface="微软雅黑" pitchFamily="34" charset="-122"/>
                <a:ea typeface="微软雅黑" pitchFamily="34" charset="-122"/>
              </a:rPr>
              <a:t> </a:t>
            </a:r>
            <a:r>
              <a:rPr lang="zh-CN" altLang="en-US" sz="2400" b="0" dirty="0">
                <a:solidFill>
                  <a:srgbClr val="FFC000"/>
                </a:solidFill>
                <a:latin typeface="微软雅黑" pitchFamily="34" charset="-122"/>
                <a:ea typeface="微软雅黑" pitchFamily="34" charset="-122"/>
              </a:rPr>
              <a:t>独家</a:t>
            </a:r>
            <a:r>
              <a:rPr lang="zh-CN" altLang="en-US" sz="2400" b="0" dirty="0">
                <a:solidFill>
                  <a:schemeClr val="tx1"/>
                </a:solidFill>
                <a:latin typeface="微软雅黑" pitchFamily="34" charset="-122"/>
                <a:ea typeface="微软雅黑" pitchFamily="34" charset="-122"/>
              </a:rPr>
              <a:t>代理 </a:t>
            </a:r>
            <a:r>
              <a:rPr lang="en-US" altLang="zh-CN" sz="2400" b="0" dirty="0">
                <a:solidFill>
                  <a:schemeClr val="tx1"/>
                </a:solidFill>
                <a:latin typeface="微软雅黑" pitchFamily="34" charset="-122"/>
                <a:ea typeface="微软雅黑" pitchFamily="34" charset="-122"/>
              </a:rPr>
              <a:t>ACS</a:t>
            </a:r>
            <a:r>
              <a:rPr lang="zh-CN" altLang="en-US" sz="2400" b="0" dirty="0">
                <a:solidFill>
                  <a:schemeClr val="tx1"/>
                </a:solidFill>
                <a:latin typeface="微软雅黑" pitchFamily="34" charset="-122"/>
                <a:ea typeface="微软雅黑" pitchFamily="34" charset="-122"/>
              </a:rPr>
              <a:t>出版的期刊、电子书和会议录，及其下属美国化学文摘社 </a:t>
            </a:r>
            <a:r>
              <a:rPr lang="en-US" altLang="zh-CN" sz="2400" b="0" dirty="0">
                <a:solidFill>
                  <a:schemeClr val="tx1"/>
                </a:solidFill>
                <a:latin typeface="微软雅黑" pitchFamily="34" charset="-122"/>
                <a:ea typeface="微软雅黑" pitchFamily="34" charset="-122"/>
              </a:rPr>
              <a:t>(CAS) </a:t>
            </a:r>
            <a:r>
              <a:rPr lang="zh-CN" altLang="en-US" sz="2400" b="0" dirty="0">
                <a:solidFill>
                  <a:schemeClr val="tx1"/>
                </a:solidFill>
                <a:latin typeface="微软雅黑" pitchFamily="34" charset="-122"/>
                <a:ea typeface="微软雅黑" pitchFamily="34" charset="-122"/>
              </a:rPr>
              <a:t>数据库</a:t>
            </a:r>
            <a:r>
              <a:rPr lang="zh-CN" altLang="en-US" sz="2400" b="0" dirty="0" smtClean="0">
                <a:solidFill>
                  <a:schemeClr val="tx1"/>
                </a:solidFill>
                <a:latin typeface="微软雅黑" pitchFamily="34" charset="-122"/>
                <a:ea typeface="微软雅黑" pitchFamily="34" charset="-122"/>
              </a:rPr>
              <a:t>。</a:t>
            </a:r>
            <a:endParaRPr lang="zh-CN" altLang="en-US" sz="2400" b="0" dirty="0">
              <a:ea typeface="宋体" charset="-122"/>
            </a:endParaRP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2"/>
          <p:cNvSpPr txBox="1">
            <a:spLocks/>
          </p:cNvSpPr>
          <p:nvPr/>
        </p:nvSpPr>
        <p:spPr bwMode="auto">
          <a:xfrm>
            <a:off x="1412874" y="512763"/>
            <a:ext cx="4703597" cy="609600"/>
          </a:xfrm>
          <a:prstGeom prst="rect">
            <a:avLst/>
          </a:prstGeom>
          <a:solidFill>
            <a:schemeClr val="bg1">
              <a:alpha val="0"/>
            </a:schemeClr>
          </a:solidFill>
          <a:ln w="9525">
            <a:noFill/>
            <a:miter lim="800000"/>
            <a:headEnd/>
            <a:tailEnd/>
          </a:ln>
        </p:spPr>
        <p:txBody>
          <a:bodyPr/>
          <a:lstStyle/>
          <a:p>
            <a:pPr marL="342900" indent="-342900" eaLnBrk="0" hangingPunct="0">
              <a:spcBef>
                <a:spcPct val="20000"/>
              </a:spcBef>
              <a:buClr>
                <a:srgbClr val="333399"/>
              </a:buClr>
              <a:defRPr/>
            </a:pP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文献以外。。。</a:t>
            </a:r>
            <a:endParaRPr lang="en-US" altLang="zh-CN"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a:p>
            <a:pPr marL="342900" indent="-342900" eaLnBrk="0" hangingPunct="0">
              <a:spcBef>
                <a:spcPct val="20000"/>
              </a:spcBef>
              <a:buClr>
                <a:srgbClr val="333399"/>
              </a:buClr>
              <a:buFont typeface="Wingdings" pitchFamily="2" charset="2"/>
              <a:buNone/>
              <a:defRPr/>
            </a:pPr>
            <a:endParaRPr lang="en-US" altLang="zh-CN" sz="3600" dirty="0">
              <a:latin typeface="+mj-lt"/>
              <a:ea typeface="+mj-ea"/>
              <a:cs typeface="+mj-cs"/>
            </a:endParaRPr>
          </a:p>
          <a:p>
            <a:pPr marL="346075" indent="-346075" eaLnBrk="0" hangingPunct="0">
              <a:lnSpc>
                <a:spcPct val="100000"/>
              </a:lnSpc>
              <a:spcBef>
                <a:spcPct val="20000"/>
              </a:spcBef>
              <a:buClr>
                <a:srgbClr val="333399"/>
              </a:buClr>
              <a:buFont typeface="Wingdings" pitchFamily="2" charset="2"/>
              <a:buNone/>
              <a:defRPr/>
            </a:pPr>
            <a:endParaRPr lang="zh-CN" altLang="en-US" sz="3000" b="0" kern="0" dirty="0">
              <a:solidFill>
                <a:schemeClr val="tx1"/>
              </a:solidFill>
              <a:latin typeface="+mn-lt"/>
            </a:endParaRPr>
          </a:p>
        </p:txBody>
      </p:sp>
      <p:pic>
        <p:nvPicPr>
          <p:cNvPr id="6146" name="Picture 2"/>
          <p:cNvPicPr>
            <a:picLocks noChangeAspect="1" noChangeArrowheads="1"/>
          </p:cNvPicPr>
          <p:nvPr/>
        </p:nvPicPr>
        <p:blipFill>
          <a:blip r:embed="rId3"/>
          <a:srcRect/>
          <a:stretch>
            <a:fillRect/>
          </a:stretch>
        </p:blipFill>
        <p:spPr bwMode="auto">
          <a:xfrm>
            <a:off x="1520552" y="1166651"/>
            <a:ext cx="5019733" cy="5337120"/>
          </a:xfrm>
          <a:prstGeom prst="rect">
            <a:avLst/>
          </a:prstGeom>
          <a:noFill/>
          <a:ln w="9525">
            <a:solidFill>
              <a:schemeClr val="accent3">
                <a:lumMod val="60000"/>
                <a:lumOff val="40000"/>
              </a:schemeClr>
            </a:solidFill>
            <a:miter lim="800000"/>
            <a:headEnd/>
            <a:tailEnd/>
          </a:ln>
          <a:effectLst/>
        </p:spPr>
      </p:pic>
      <p:sp>
        <p:nvSpPr>
          <p:cNvPr id="16" name="AutoShape 5"/>
          <p:cNvSpPr>
            <a:spLocks noChangeArrowheads="1"/>
          </p:cNvSpPr>
          <p:nvPr/>
        </p:nvSpPr>
        <p:spPr bwMode="auto">
          <a:xfrm>
            <a:off x="6416566" y="2594487"/>
            <a:ext cx="2424282" cy="1063113"/>
          </a:xfrm>
          <a:prstGeom prst="wedgeRoundRectCallout">
            <a:avLst>
              <a:gd name="adj1" fmla="val -53806"/>
              <a:gd name="adj2" fmla="val -118853"/>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lstStyle/>
          <a:p>
            <a:pPr>
              <a:lnSpc>
                <a:spcPct val="100000"/>
              </a:lnSpc>
              <a:spcBef>
                <a:spcPts val="600"/>
              </a:spcBef>
            </a:pPr>
            <a:r>
              <a:rPr lang="en-US" altLang="zh-CN" dirty="0" smtClean="0"/>
              <a:t>《ACS</a:t>
            </a:r>
            <a:r>
              <a:rPr lang="zh-CN" altLang="en-US" dirty="0" smtClean="0"/>
              <a:t>纳米</a:t>
            </a:r>
            <a:r>
              <a:rPr lang="en-US" altLang="zh-CN" dirty="0" smtClean="0"/>
              <a:t>》</a:t>
            </a:r>
            <a:r>
              <a:rPr lang="zh-CN" altLang="en-US" dirty="0" smtClean="0"/>
              <a:t>与</a:t>
            </a:r>
            <a:r>
              <a:rPr lang="en-US" altLang="zh-CN" dirty="0" smtClean="0"/>
              <a:t>《</a:t>
            </a:r>
            <a:r>
              <a:rPr lang="zh-CN" altLang="en-US" dirty="0" smtClean="0"/>
              <a:t>纳米快报</a:t>
            </a:r>
            <a:r>
              <a:rPr lang="en-US" altLang="zh-CN" dirty="0" smtClean="0"/>
              <a:t>》</a:t>
            </a:r>
            <a:r>
              <a:rPr lang="zh-CN" altLang="en-US" dirty="0" smtClean="0"/>
              <a:t>精选的作者自述视频</a:t>
            </a:r>
            <a:endParaRPr lang="zh-CN" altLang="en-US" b="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3"/>
          <a:srcRect/>
          <a:stretch>
            <a:fillRect/>
          </a:stretch>
        </p:blipFill>
        <p:spPr bwMode="auto">
          <a:xfrm>
            <a:off x="347663" y="1187668"/>
            <a:ext cx="5137738" cy="4803227"/>
          </a:xfrm>
          <a:prstGeom prst="rect">
            <a:avLst/>
          </a:prstGeom>
          <a:noFill/>
          <a:ln w="9525">
            <a:solidFill>
              <a:srgbClr val="0039A6"/>
            </a:solidFill>
            <a:miter lim="800000"/>
            <a:headEnd/>
            <a:tailEnd/>
          </a:ln>
          <a:effectLst/>
        </p:spPr>
      </p:pic>
      <p:sp>
        <p:nvSpPr>
          <p:cNvPr id="15" name="内容占位符 2"/>
          <p:cNvSpPr txBox="1">
            <a:spLocks/>
          </p:cNvSpPr>
          <p:nvPr/>
        </p:nvSpPr>
        <p:spPr bwMode="auto">
          <a:xfrm>
            <a:off x="1412874" y="512763"/>
            <a:ext cx="4703597" cy="609600"/>
          </a:xfrm>
          <a:prstGeom prst="rect">
            <a:avLst/>
          </a:prstGeom>
          <a:solidFill>
            <a:schemeClr val="bg1">
              <a:alpha val="0"/>
            </a:schemeClr>
          </a:solidFill>
          <a:ln w="9525">
            <a:noFill/>
            <a:miter lim="800000"/>
            <a:headEnd/>
            <a:tailEnd/>
          </a:ln>
        </p:spPr>
        <p:txBody>
          <a:bodyPr/>
          <a:lstStyle/>
          <a:p>
            <a:pPr marL="342900" indent="-342900" eaLnBrk="0" hangingPunct="0">
              <a:spcBef>
                <a:spcPct val="20000"/>
              </a:spcBef>
              <a:buClr>
                <a:srgbClr val="333399"/>
              </a:buClr>
              <a:defRPr/>
            </a:pP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文献以外。。。</a:t>
            </a:r>
            <a:endParaRPr lang="en-US" altLang="zh-CN"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a:p>
            <a:pPr marL="342900" indent="-342900" eaLnBrk="0" hangingPunct="0">
              <a:spcBef>
                <a:spcPct val="20000"/>
              </a:spcBef>
              <a:buClr>
                <a:srgbClr val="333399"/>
              </a:buClr>
              <a:buFont typeface="Wingdings" pitchFamily="2" charset="2"/>
              <a:buNone/>
              <a:defRPr/>
            </a:pPr>
            <a:endParaRPr lang="en-US" altLang="zh-CN" sz="3600" dirty="0">
              <a:latin typeface="+mj-lt"/>
              <a:ea typeface="+mj-ea"/>
              <a:cs typeface="+mj-cs"/>
            </a:endParaRPr>
          </a:p>
          <a:p>
            <a:pPr marL="346075" indent="-346075" eaLnBrk="0" hangingPunct="0">
              <a:lnSpc>
                <a:spcPct val="100000"/>
              </a:lnSpc>
              <a:spcBef>
                <a:spcPct val="20000"/>
              </a:spcBef>
              <a:buClr>
                <a:srgbClr val="333399"/>
              </a:buClr>
              <a:buFont typeface="Wingdings" pitchFamily="2" charset="2"/>
              <a:buNone/>
              <a:defRPr/>
            </a:pPr>
            <a:endParaRPr lang="zh-CN" altLang="en-US" sz="3000" b="0" kern="0" dirty="0">
              <a:solidFill>
                <a:schemeClr val="tx1"/>
              </a:solidFill>
              <a:latin typeface="+mn-lt"/>
            </a:endParaRPr>
          </a:p>
        </p:txBody>
      </p:sp>
      <p:sp>
        <p:nvSpPr>
          <p:cNvPr id="16" name="AutoShape 5"/>
          <p:cNvSpPr>
            <a:spLocks noChangeArrowheads="1"/>
          </p:cNvSpPr>
          <p:nvPr/>
        </p:nvSpPr>
        <p:spPr bwMode="auto">
          <a:xfrm>
            <a:off x="5691353" y="1128293"/>
            <a:ext cx="3058510" cy="1094646"/>
          </a:xfrm>
          <a:prstGeom prst="wedgeRoundRectCallout">
            <a:avLst>
              <a:gd name="adj1" fmla="val -78957"/>
              <a:gd name="adj2" fmla="val 52520"/>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lstStyle/>
          <a:p>
            <a:pPr>
              <a:lnSpc>
                <a:spcPct val="100000"/>
              </a:lnSpc>
              <a:spcBef>
                <a:spcPts val="600"/>
              </a:spcBef>
            </a:pPr>
            <a:r>
              <a:rPr lang="zh-CN" altLang="en-US" dirty="0" smtClean="0"/>
              <a:t>在</a:t>
            </a:r>
            <a:r>
              <a:rPr lang="en-US" altLang="zh-CN" dirty="0" smtClean="0"/>
              <a:t>《</a:t>
            </a:r>
            <a:r>
              <a:rPr lang="zh-CN" altLang="en-US" dirty="0" smtClean="0"/>
              <a:t>美国化学学会会志</a:t>
            </a:r>
            <a:r>
              <a:rPr lang="en-US" altLang="zh-CN" dirty="0" smtClean="0"/>
              <a:t>》</a:t>
            </a:r>
            <a:r>
              <a:rPr lang="zh-CN" altLang="en-US" dirty="0" smtClean="0"/>
              <a:t>的</a:t>
            </a:r>
            <a:r>
              <a:rPr lang="en-US" altLang="zh-CN" dirty="0" smtClean="0"/>
              <a:t>SPOTLIGHTS</a:t>
            </a:r>
            <a:r>
              <a:rPr lang="zh-CN" altLang="en-US" dirty="0" smtClean="0"/>
              <a:t>栏目查看热点研究、译文并收听博客</a:t>
            </a:r>
            <a:endParaRPr lang="zh-CN" altLang="en-US" b="0" dirty="0">
              <a:solidFill>
                <a:schemeClr val="tx1"/>
              </a:solidFill>
            </a:endParaRPr>
          </a:p>
        </p:txBody>
      </p:sp>
      <p:pic>
        <p:nvPicPr>
          <p:cNvPr id="7173" name="Picture 5"/>
          <p:cNvPicPr>
            <a:picLocks noChangeAspect="1" noChangeArrowheads="1"/>
          </p:cNvPicPr>
          <p:nvPr/>
        </p:nvPicPr>
        <p:blipFill>
          <a:blip r:embed="rId4"/>
          <a:srcRect r="5728"/>
          <a:stretch>
            <a:fillRect/>
          </a:stretch>
        </p:blipFill>
        <p:spPr bwMode="auto">
          <a:xfrm>
            <a:off x="5764104" y="2484712"/>
            <a:ext cx="2954227" cy="3648075"/>
          </a:xfrm>
          <a:prstGeom prst="rect">
            <a:avLst/>
          </a:prstGeom>
          <a:noFill/>
          <a:ln w="9525">
            <a:solidFill>
              <a:srgbClr val="0039A6"/>
            </a:solid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7173"/>
                                        </p:tgtEl>
                                        <p:attrNameLst>
                                          <p:attrName>style.visibility</p:attrName>
                                        </p:attrNameLst>
                                      </p:cBhvr>
                                      <p:to>
                                        <p:strVal val="visible"/>
                                      </p:to>
                                    </p:set>
                                    <p:animEffect transition="in" filter="fade">
                                      <p:cBhvr>
                                        <p:cTn id="11" dur="1000"/>
                                        <p:tgtEl>
                                          <p:spTgt spid="7173"/>
                                        </p:tgtEl>
                                      </p:cBhvr>
                                    </p:animEffect>
                                    <p:anim calcmode="lin" valueType="num">
                                      <p:cBhvr>
                                        <p:cTn id="12" dur="1000" fill="hold"/>
                                        <p:tgtEl>
                                          <p:spTgt spid="7173"/>
                                        </p:tgtEl>
                                        <p:attrNameLst>
                                          <p:attrName>ppt_x</p:attrName>
                                        </p:attrNameLst>
                                      </p:cBhvr>
                                      <p:tavLst>
                                        <p:tav tm="0">
                                          <p:val>
                                            <p:strVal val="#ppt_x"/>
                                          </p:val>
                                        </p:tav>
                                        <p:tav tm="100000">
                                          <p:val>
                                            <p:strVal val="#ppt_x"/>
                                          </p:val>
                                        </p:tav>
                                      </p:tavLst>
                                    </p:anim>
                                    <p:anim calcmode="lin" valueType="num">
                                      <p:cBhvr>
                                        <p:cTn id="13"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2"/>
          <p:cNvSpPr txBox="1">
            <a:spLocks/>
          </p:cNvSpPr>
          <p:nvPr/>
        </p:nvSpPr>
        <p:spPr bwMode="auto">
          <a:xfrm>
            <a:off x="1412874" y="512763"/>
            <a:ext cx="4703597" cy="609600"/>
          </a:xfrm>
          <a:prstGeom prst="rect">
            <a:avLst/>
          </a:prstGeom>
          <a:solidFill>
            <a:schemeClr val="bg1">
              <a:alpha val="0"/>
            </a:schemeClr>
          </a:solidFill>
          <a:ln w="9525">
            <a:noFill/>
            <a:miter lim="800000"/>
            <a:headEnd/>
            <a:tailEnd/>
          </a:ln>
        </p:spPr>
        <p:txBody>
          <a:bodyPr/>
          <a:lstStyle/>
          <a:p>
            <a:pPr marL="342900" indent="-342900" eaLnBrk="0" hangingPunct="0">
              <a:spcBef>
                <a:spcPct val="20000"/>
              </a:spcBef>
              <a:buClr>
                <a:srgbClr val="333399"/>
              </a:buClr>
              <a:defRPr/>
            </a:pP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文献以外。。。</a:t>
            </a:r>
            <a:endParaRPr lang="en-US" altLang="zh-CN"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a:p>
            <a:pPr marL="342900" indent="-342900" eaLnBrk="0" hangingPunct="0">
              <a:spcBef>
                <a:spcPct val="20000"/>
              </a:spcBef>
              <a:buClr>
                <a:srgbClr val="333399"/>
              </a:buClr>
              <a:buFont typeface="Wingdings" pitchFamily="2" charset="2"/>
              <a:buNone/>
              <a:defRPr/>
            </a:pPr>
            <a:endParaRPr lang="en-US" altLang="zh-CN" sz="3600" dirty="0">
              <a:latin typeface="+mj-lt"/>
              <a:ea typeface="+mj-ea"/>
              <a:cs typeface="+mj-cs"/>
            </a:endParaRPr>
          </a:p>
          <a:p>
            <a:pPr marL="346075" indent="-346075" eaLnBrk="0" hangingPunct="0">
              <a:lnSpc>
                <a:spcPct val="100000"/>
              </a:lnSpc>
              <a:spcBef>
                <a:spcPct val="20000"/>
              </a:spcBef>
              <a:buClr>
                <a:srgbClr val="333399"/>
              </a:buClr>
              <a:buFont typeface="Wingdings" pitchFamily="2" charset="2"/>
              <a:buNone/>
              <a:defRPr/>
            </a:pPr>
            <a:endParaRPr lang="zh-CN" altLang="en-US" sz="3000" b="0" kern="0" dirty="0">
              <a:solidFill>
                <a:schemeClr val="tx1"/>
              </a:solidFill>
              <a:latin typeface="+mn-lt"/>
            </a:endParaRPr>
          </a:p>
        </p:txBody>
      </p:sp>
      <p:pic>
        <p:nvPicPr>
          <p:cNvPr id="8194" name="Picture 2"/>
          <p:cNvPicPr>
            <a:picLocks noChangeAspect="1" noChangeArrowheads="1"/>
          </p:cNvPicPr>
          <p:nvPr/>
        </p:nvPicPr>
        <p:blipFill>
          <a:blip r:embed="rId3">
            <a:lum/>
          </a:blip>
          <a:srcRect/>
          <a:stretch>
            <a:fillRect/>
          </a:stretch>
        </p:blipFill>
        <p:spPr bwMode="auto">
          <a:xfrm>
            <a:off x="1333994" y="1345653"/>
            <a:ext cx="6728857" cy="3904264"/>
          </a:xfrm>
          <a:prstGeom prst="roundRect">
            <a:avLst>
              <a:gd name="adj" fmla="val 8594"/>
            </a:avLst>
          </a:prstGeom>
          <a:solidFill>
            <a:srgbClr val="FFFFFF">
              <a:shade val="85000"/>
            </a:srgbClr>
          </a:solidFill>
          <a:ln>
            <a:solidFill>
              <a:srgbClr val="0039A6"/>
            </a:solidFill>
          </a:ln>
          <a:effectLst>
            <a:reflection blurRad="12700" stA="38000" endPos="28000" dist="5000" dir="5400000" sy="-100000" algn="bl" rotWithShape="0"/>
          </a:effectLst>
        </p:spPr>
      </p:pic>
      <p:sp>
        <p:nvSpPr>
          <p:cNvPr id="7" name="AutoShape 5"/>
          <p:cNvSpPr>
            <a:spLocks noChangeArrowheads="1"/>
          </p:cNvSpPr>
          <p:nvPr/>
        </p:nvSpPr>
        <p:spPr bwMode="auto">
          <a:xfrm>
            <a:off x="5659822" y="5407571"/>
            <a:ext cx="3058510" cy="1103588"/>
          </a:xfrm>
          <a:prstGeom prst="wedgeRoundRectCallout">
            <a:avLst>
              <a:gd name="adj1" fmla="val -129988"/>
              <a:gd name="adj2" fmla="val -114623"/>
              <a:gd name="adj3" fmla="val 16667"/>
            </a:avLst>
          </a:prstGeom>
          <a:noFill/>
          <a:ln>
            <a:headEnd/>
            <a:tailEnd/>
          </a:ln>
        </p:spPr>
        <p:style>
          <a:lnRef idx="1">
            <a:schemeClr val="accent2"/>
          </a:lnRef>
          <a:fillRef idx="2">
            <a:schemeClr val="accent2"/>
          </a:fillRef>
          <a:effectRef idx="1">
            <a:schemeClr val="accent2"/>
          </a:effectRef>
          <a:fontRef idx="minor">
            <a:schemeClr val="dk1"/>
          </a:fontRef>
        </p:style>
        <p:txBody>
          <a:bodyPr/>
          <a:lstStyle/>
          <a:p>
            <a:pPr>
              <a:lnSpc>
                <a:spcPct val="100000"/>
              </a:lnSpc>
              <a:spcBef>
                <a:spcPts val="600"/>
              </a:spcBef>
            </a:pPr>
            <a:r>
              <a:rPr lang="zh-CN" altLang="en-US" b="0" dirty="0" smtClean="0">
                <a:solidFill>
                  <a:schemeClr val="tx1"/>
                </a:solidFill>
              </a:rPr>
              <a:t>点击每种期刊主页导航栏上的</a:t>
            </a:r>
            <a:r>
              <a:rPr lang="en-US" altLang="zh-CN" b="0" dirty="0" smtClean="0">
                <a:solidFill>
                  <a:schemeClr val="tx1"/>
                </a:solidFill>
              </a:rPr>
              <a:t>Browse the Journal</a:t>
            </a:r>
            <a:r>
              <a:rPr lang="zh-CN" altLang="en-US" b="0" dirty="0" smtClean="0">
                <a:solidFill>
                  <a:schemeClr val="tx1"/>
                </a:solidFill>
              </a:rPr>
              <a:t>，探索专题卷期或学科特色</a:t>
            </a:r>
            <a:endParaRPr lang="zh-CN" altLang="en-US" b="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484188" y="2155825"/>
            <a:ext cx="8229600" cy="2617788"/>
          </a:xfrm>
          <a:prstGeom prst="rect">
            <a:avLst/>
          </a:prstGeom>
          <a:noFill/>
          <a:ln w="9525">
            <a:noFill/>
            <a:miter lim="800000"/>
            <a:headEnd/>
            <a:tailEnd/>
          </a:ln>
        </p:spPr>
        <p:txBody>
          <a:bodyPr/>
          <a:lstStyle/>
          <a:p>
            <a:pPr algn="ctr" eaLnBrk="0" hangingPunct="0">
              <a:spcBef>
                <a:spcPct val="20000"/>
              </a:spcBef>
            </a:pPr>
            <a:r>
              <a:rPr lang="zh-CN" altLang="en-US" sz="2800" b="1" dirty="0" smtClean="0">
                <a:solidFill>
                  <a:srgbClr val="0039A6"/>
                </a:solidFill>
                <a:ea typeface="宋体" pitchFamily="2" charset="-122"/>
                <a:cs typeface="Arial" charset="0"/>
              </a:rPr>
              <a:t>感谢观看</a:t>
            </a:r>
            <a:endParaRPr lang="en-US" altLang="zh-CN" sz="2800" b="1" dirty="0">
              <a:solidFill>
                <a:srgbClr val="0039A6"/>
              </a:solidFill>
              <a:ea typeface="宋体" pitchFamily="2" charset="-122"/>
              <a:cs typeface="Arial" charset="0"/>
            </a:endParaRPr>
          </a:p>
          <a:p>
            <a:pPr algn="ctr" eaLnBrk="0" hangingPunct="0">
              <a:spcBef>
                <a:spcPct val="20000"/>
              </a:spcBef>
            </a:pPr>
            <a:endParaRPr lang="en-US" altLang="zh-CN" sz="2000" b="1" dirty="0">
              <a:solidFill>
                <a:srgbClr val="0039A6"/>
              </a:solidFill>
              <a:ea typeface="宋体" pitchFamily="2" charset="-122"/>
              <a:cs typeface="Arial" charset="0"/>
            </a:endParaRPr>
          </a:p>
          <a:p>
            <a:pPr algn="ctr" eaLnBrk="0" hangingPunct="0">
              <a:spcBef>
                <a:spcPct val="20000"/>
              </a:spcBef>
            </a:pPr>
            <a:endParaRPr lang="en-US" altLang="zh-CN" sz="2000" b="1" dirty="0">
              <a:solidFill>
                <a:srgbClr val="0039A6"/>
              </a:solidFill>
              <a:ea typeface="宋体" pitchFamily="2" charset="-122"/>
              <a:cs typeface="Arial" charset="0"/>
            </a:endParaRPr>
          </a:p>
          <a:p>
            <a:pPr algn="ctr" eaLnBrk="0" hangingPunct="0">
              <a:spcBef>
                <a:spcPct val="20000"/>
              </a:spcBef>
            </a:pPr>
            <a:endParaRPr lang="en-US" altLang="zh-CN" sz="2000" b="1" dirty="0">
              <a:solidFill>
                <a:srgbClr val="0039A6"/>
              </a:solidFill>
              <a:latin typeface="宋体" pitchFamily="2" charset="-122"/>
              <a:ea typeface="宋体" pitchFamily="2" charset="-122"/>
              <a:cs typeface="Arial" charset="0"/>
            </a:endParaRPr>
          </a:p>
          <a:p>
            <a:pPr algn="r" eaLnBrk="0" hangingPunct="0">
              <a:spcBef>
                <a:spcPct val="20000"/>
              </a:spcBef>
            </a:pPr>
            <a:endParaRPr lang="en-US" altLang="zh-CN" sz="2000" dirty="0" smtClean="0">
              <a:solidFill>
                <a:srgbClr val="FFC000"/>
              </a:solidFill>
              <a:ea typeface="宋体" pitchFamily="2" charset="-122"/>
              <a:cs typeface="Arial" charset="0"/>
            </a:endParaRPr>
          </a:p>
          <a:p>
            <a:pPr algn="r" eaLnBrk="0" hangingPunct="0">
              <a:spcBef>
                <a:spcPct val="20000"/>
              </a:spcBef>
            </a:pPr>
            <a:endParaRPr lang="en-US" altLang="zh-CN" dirty="0" smtClean="0">
              <a:solidFill>
                <a:srgbClr val="FFC000"/>
              </a:solidFill>
              <a:effectLst>
                <a:outerShdw blurRad="38100" dist="38100" dir="2700000" algn="tl">
                  <a:srgbClr val="000000">
                    <a:alpha val="43137"/>
                  </a:srgbClr>
                </a:outerShdw>
              </a:effectLst>
              <a:ea typeface="宋体" pitchFamily="2" charset="-122"/>
              <a:cs typeface="Arial" charset="0"/>
            </a:endParaRPr>
          </a:p>
          <a:p>
            <a:pPr algn="r" eaLnBrk="0" hangingPunct="0">
              <a:spcBef>
                <a:spcPct val="20000"/>
              </a:spcBef>
            </a:pPr>
            <a:r>
              <a:rPr lang="en-US" altLang="zh-CN" dirty="0" smtClean="0">
                <a:solidFill>
                  <a:srgbClr val="FFC000"/>
                </a:solidFill>
                <a:effectLst>
                  <a:outerShdw blurRad="38100" dist="38100" dir="2700000" algn="tl">
                    <a:srgbClr val="000000">
                      <a:alpha val="43137"/>
                    </a:srgbClr>
                  </a:outerShdw>
                </a:effectLst>
                <a:latin typeface="+mj-lt"/>
                <a:ea typeface="宋体" pitchFamily="2" charset="-122"/>
                <a:cs typeface="Arial" charset="0"/>
              </a:rPr>
              <a:t>iGroup</a:t>
            </a:r>
            <a:r>
              <a:rPr lang="zh-CN" altLang="en-US" dirty="0" smtClean="0">
                <a:solidFill>
                  <a:srgbClr val="FFC000"/>
                </a:solidFill>
                <a:effectLst>
                  <a:outerShdw blurRad="38100" dist="38100" dir="2700000" algn="tl">
                    <a:srgbClr val="000000">
                      <a:alpha val="43137"/>
                    </a:srgbClr>
                  </a:outerShdw>
                </a:effectLst>
                <a:latin typeface="+mj-lt"/>
                <a:ea typeface="宋体" pitchFamily="2" charset="-122"/>
                <a:cs typeface="Arial" charset="0"/>
              </a:rPr>
              <a:t> </a:t>
            </a:r>
            <a:r>
              <a:rPr lang="en-US" altLang="zh-CN" dirty="0" smtClean="0">
                <a:solidFill>
                  <a:srgbClr val="FFC000"/>
                </a:solidFill>
                <a:effectLst>
                  <a:outerShdw blurRad="38100" dist="38100" dir="2700000" algn="tl">
                    <a:srgbClr val="000000">
                      <a:alpha val="43137"/>
                    </a:srgbClr>
                  </a:outerShdw>
                </a:effectLst>
                <a:latin typeface="+mj-lt"/>
                <a:ea typeface="宋体" pitchFamily="2" charset="-122"/>
                <a:cs typeface="Arial" charset="0"/>
              </a:rPr>
              <a:t>China</a:t>
            </a:r>
            <a:endParaRPr lang="en-US" altLang="zh-CN" dirty="0">
              <a:solidFill>
                <a:srgbClr val="FFC000"/>
              </a:solidFill>
              <a:effectLst>
                <a:outerShdw blurRad="38100" dist="38100" dir="2700000" algn="tl">
                  <a:srgbClr val="000000">
                    <a:alpha val="43137"/>
                  </a:srgbClr>
                </a:outerShdw>
              </a:effectLst>
              <a:latin typeface="+mj-lt"/>
              <a:ea typeface="宋体" pitchFamily="2" charset="-122"/>
              <a:cs typeface="Arial" charset="0"/>
            </a:endParaRPr>
          </a:p>
          <a:p>
            <a:pPr algn="r" eaLnBrk="0" hangingPunct="0">
              <a:spcBef>
                <a:spcPct val="20000"/>
              </a:spcBef>
            </a:pPr>
            <a:r>
              <a:rPr lang="en-US" altLang="zh-CN" dirty="0" smtClean="0">
                <a:solidFill>
                  <a:srgbClr val="FFC000"/>
                </a:solidFill>
                <a:effectLst>
                  <a:outerShdw blurRad="38100" dist="38100" dir="2700000" algn="tl">
                    <a:srgbClr val="000000">
                      <a:alpha val="43137"/>
                    </a:srgbClr>
                  </a:outerShdw>
                </a:effectLst>
                <a:latin typeface="+mj-lt"/>
                <a:ea typeface="宋体" pitchFamily="2" charset="-122"/>
                <a:cs typeface="Arial" charset="0"/>
              </a:rPr>
              <a:t>maryann@igroup.com.cn</a:t>
            </a:r>
            <a:endParaRPr lang="en-US" altLang="zh-CN" dirty="0">
              <a:solidFill>
                <a:srgbClr val="FFC000"/>
              </a:solidFill>
              <a:effectLst>
                <a:outerShdw blurRad="38100" dist="38100" dir="2700000" algn="tl">
                  <a:srgbClr val="000000">
                    <a:alpha val="43137"/>
                  </a:srgbClr>
                </a:outerShdw>
              </a:effectLst>
              <a:latin typeface="+mj-lt"/>
              <a:ea typeface="宋体" pitchFamily="2" charset="-122"/>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图示 11"/>
          <p:cNvGraphicFramePr/>
          <p:nvPr/>
        </p:nvGraphicFramePr>
        <p:xfrm>
          <a:off x="-228600" y="1370456"/>
          <a:ext cx="4495800" cy="452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5" name="直接连接符 14"/>
          <p:cNvCxnSpPr>
            <a:endCxn id="13" idx="1"/>
          </p:cNvCxnSpPr>
          <p:nvPr/>
        </p:nvCxnSpPr>
        <p:spPr>
          <a:xfrm rot="5400000" flipH="1" flipV="1">
            <a:off x="2893566" y="3012986"/>
            <a:ext cx="630727" cy="440139"/>
          </a:xfrm>
          <a:prstGeom prst="line">
            <a:avLst/>
          </a:prstGeom>
          <a:ln w="12700"/>
        </p:spPr>
        <p:style>
          <a:lnRef idx="2">
            <a:schemeClr val="accent2"/>
          </a:lnRef>
          <a:fillRef idx="1">
            <a:schemeClr val="lt1"/>
          </a:fillRef>
          <a:effectRef idx="0">
            <a:schemeClr val="accent2"/>
          </a:effectRef>
          <a:fontRef idx="minor">
            <a:schemeClr val="dk1"/>
          </a:fontRef>
        </p:style>
      </p:cxnSp>
      <p:sp>
        <p:nvSpPr>
          <p:cNvPr id="13" name="圆角矩形 12"/>
          <p:cNvSpPr/>
          <p:nvPr/>
        </p:nvSpPr>
        <p:spPr>
          <a:xfrm>
            <a:off x="3428999" y="2558579"/>
            <a:ext cx="3654188" cy="718223"/>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zh-CN" altLang="en-US" b="0" dirty="0" smtClean="0">
                <a:solidFill>
                  <a:schemeClr val="tx1"/>
                </a:solidFill>
                <a:latin typeface="微软雅黑" pitchFamily="34" charset="-122"/>
                <a:ea typeface="微软雅黑" pitchFamily="34" charset="-122"/>
              </a:rPr>
              <a:t>普通会员：</a:t>
            </a:r>
            <a:r>
              <a:rPr lang="en-US" altLang="zh-CN" b="0" dirty="0" smtClean="0">
                <a:solidFill>
                  <a:schemeClr val="tx1"/>
                </a:solidFill>
                <a:latin typeface="微软雅黑" pitchFamily="34" charset="-122"/>
                <a:ea typeface="微软雅黑" pitchFamily="34" charset="-122"/>
              </a:rPr>
              <a:t>16000</a:t>
            </a:r>
            <a:r>
              <a:rPr lang="en-US" altLang="zh-CN" b="0" dirty="0">
                <a:solidFill>
                  <a:schemeClr val="tx1"/>
                </a:solidFill>
                <a:latin typeface="微软雅黑" pitchFamily="34" charset="-122"/>
                <a:ea typeface="微软雅黑" pitchFamily="34" charset="-122"/>
              </a:rPr>
              <a:t>+</a:t>
            </a:r>
          </a:p>
          <a:p>
            <a:pPr algn="ctr">
              <a:defRPr/>
            </a:pPr>
            <a:r>
              <a:rPr lang="zh-CN" altLang="en-US" b="0" dirty="0">
                <a:solidFill>
                  <a:schemeClr val="tx1"/>
                </a:solidFill>
                <a:latin typeface="微软雅黑" pitchFamily="34" charset="-122"/>
                <a:ea typeface="微软雅黑" pitchFamily="34" charset="-122"/>
              </a:rPr>
              <a:t>化学从业者、教师、学生</a:t>
            </a:r>
            <a:r>
              <a:rPr lang="zh-CN" altLang="en-US" b="0" dirty="0" smtClean="0">
                <a:solidFill>
                  <a:schemeClr val="tx1"/>
                </a:solidFill>
                <a:latin typeface="微软雅黑" pitchFamily="34" charset="-122"/>
                <a:ea typeface="微软雅黑" pitchFamily="34" charset="-122"/>
              </a:rPr>
              <a:t>、机构</a:t>
            </a:r>
            <a:endParaRPr lang="zh-CN" altLang="en-US" b="0" dirty="0">
              <a:solidFill>
                <a:schemeClr val="tx1"/>
              </a:solidFill>
              <a:latin typeface="微软雅黑" pitchFamily="34" charset="-122"/>
              <a:ea typeface="微软雅黑" pitchFamily="34" charset="-122"/>
            </a:endParaRPr>
          </a:p>
        </p:txBody>
      </p:sp>
      <p:cxnSp>
        <p:nvCxnSpPr>
          <p:cNvPr id="19" name="直接连接符 18"/>
          <p:cNvCxnSpPr>
            <a:endCxn id="24" idx="1"/>
          </p:cNvCxnSpPr>
          <p:nvPr/>
        </p:nvCxnSpPr>
        <p:spPr>
          <a:xfrm>
            <a:off x="2971800" y="4968853"/>
            <a:ext cx="457200" cy="395287"/>
          </a:xfrm>
          <a:prstGeom prst="line">
            <a:avLst/>
          </a:prstGeom>
          <a:ln w="12700"/>
        </p:spPr>
        <p:style>
          <a:lnRef idx="2">
            <a:schemeClr val="accent2"/>
          </a:lnRef>
          <a:fillRef idx="1">
            <a:schemeClr val="lt1"/>
          </a:fillRef>
          <a:effectRef idx="0">
            <a:schemeClr val="accent2"/>
          </a:effectRef>
          <a:fontRef idx="minor">
            <a:schemeClr val="dk1"/>
          </a:fontRef>
        </p:style>
      </p:cxnSp>
      <p:sp>
        <p:nvSpPr>
          <p:cNvPr id="24" name="圆角矩形 23"/>
          <p:cNvSpPr/>
          <p:nvPr/>
        </p:nvSpPr>
        <p:spPr>
          <a:xfrm>
            <a:off x="3429000" y="5021240"/>
            <a:ext cx="2057400" cy="685800"/>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altLang="zh-CN" sz="2000" b="0" dirty="0">
                <a:solidFill>
                  <a:schemeClr val="tx1"/>
                </a:solidFill>
                <a:latin typeface="微软雅黑" pitchFamily="34" charset="-122"/>
                <a:ea typeface="微软雅黑" pitchFamily="34" charset="-122"/>
              </a:rPr>
              <a:t>ERP</a:t>
            </a:r>
          </a:p>
          <a:p>
            <a:pPr algn="ctr">
              <a:defRPr/>
            </a:pPr>
            <a:r>
              <a:rPr lang="zh-CN" altLang="en-US" sz="2000" b="0" dirty="0">
                <a:solidFill>
                  <a:schemeClr val="tx1"/>
                </a:solidFill>
                <a:latin typeface="微软雅黑" pitchFamily="34" charset="-122"/>
                <a:ea typeface="微软雅黑" pitchFamily="34" charset="-122"/>
              </a:rPr>
              <a:t>教育和参考内容</a:t>
            </a:r>
          </a:p>
        </p:txBody>
      </p:sp>
      <p:cxnSp>
        <p:nvCxnSpPr>
          <p:cNvPr id="31" name="直接连接符 30"/>
          <p:cNvCxnSpPr>
            <a:endCxn id="34" idx="1"/>
          </p:cNvCxnSpPr>
          <p:nvPr/>
        </p:nvCxnSpPr>
        <p:spPr>
          <a:xfrm rot="16200000" flipH="1">
            <a:off x="2650225" y="5347365"/>
            <a:ext cx="1076468" cy="481081"/>
          </a:xfrm>
          <a:prstGeom prst="line">
            <a:avLst/>
          </a:prstGeom>
          <a:ln w="12700"/>
        </p:spPr>
        <p:style>
          <a:lnRef idx="2">
            <a:schemeClr val="accent2"/>
          </a:lnRef>
          <a:fillRef idx="1">
            <a:schemeClr val="lt1"/>
          </a:fillRef>
          <a:effectRef idx="0">
            <a:schemeClr val="accent2"/>
          </a:effectRef>
          <a:fontRef idx="minor">
            <a:schemeClr val="dk1"/>
          </a:fontRef>
        </p:style>
      </p:cxnSp>
      <p:sp>
        <p:nvSpPr>
          <p:cNvPr id="34" name="圆角矩形 33"/>
          <p:cNvSpPr/>
          <p:nvPr/>
        </p:nvSpPr>
        <p:spPr>
          <a:xfrm>
            <a:off x="3429000" y="5783240"/>
            <a:ext cx="2057400" cy="685800"/>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zh-CN" altLang="en-US" sz="2000" b="0" dirty="0">
                <a:solidFill>
                  <a:schemeClr val="tx1"/>
                </a:solidFill>
                <a:latin typeface="微软雅黑" pitchFamily="34" charset="-122"/>
                <a:ea typeface="微软雅黑" pitchFamily="34" charset="-122"/>
              </a:rPr>
              <a:t>会议录</a:t>
            </a:r>
          </a:p>
        </p:txBody>
      </p:sp>
      <p:sp>
        <p:nvSpPr>
          <p:cNvPr id="18" name="圆角矩形 17"/>
          <p:cNvSpPr/>
          <p:nvPr/>
        </p:nvSpPr>
        <p:spPr>
          <a:xfrm>
            <a:off x="3429000" y="3489280"/>
            <a:ext cx="2057400" cy="685800"/>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altLang="zh-CN" sz="2000" b="0" dirty="0" smtClean="0">
                <a:solidFill>
                  <a:schemeClr val="tx1"/>
                </a:solidFill>
                <a:latin typeface="微软雅黑" pitchFamily="34" charset="-122"/>
                <a:ea typeface="微软雅黑" pitchFamily="34" charset="-122"/>
              </a:rPr>
              <a:t>43 </a:t>
            </a:r>
            <a:r>
              <a:rPr lang="zh-CN" altLang="en-US" sz="2000" b="0" dirty="0" smtClean="0">
                <a:solidFill>
                  <a:schemeClr val="tx1"/>
                </a:solidFill>
                <a:latin typeface="微软雅黑" pitchFamily="34" charset="-122"/>
                <a:ea typeface="微软雅黑" pitchFamily="34" charset="-122"/>
              </a:rPr>
              <a:t>种</a:t>
            </a:r>
            <a:r>
              <a:rPr lang="zh-CN" altLang="en-US" sz="2000" b="0" dirty="0">
                <a:solidFill>
                  <a:schemeClr val="tx1"/>
                </a:solidFill>
                <a:latin typeface="微软雅黑" pitchFamily="34" charset="-122"/>
                <a:ea typeface="微软雅黑" pitchFamily="34" charset="-122"/>
              </a:rPr>
              <a:t>期刊</a:t>
            </a:r>
          </a:p>
        </p:txBody>
      </p:sp>
      <p:cxnSp>
        <p:nvCxnSpPr>
          <p:cNvPr id="23" name="直接连接符 22"/>
          <p:cNvCxnSpPr>
            <a:endCxn id="18" idx="1"/>
          </p:cNvCxnSpPr>
          <p:nvPr/>
        </p:nvCxnSpPr>
        <p:spPr>
          <a:xfrm rot="5400000" flipH="1" flipV="1">
            <a:off x="2723014" y="4098026"/>
            <a:ext cx="971832" cy="440140"/>
          </a:xfrm>
          <a:prstGeom prst="line">
            <a:avLst/>
          </a:prstGeom>
          <a:ln w="12700"/>
        </p:spPr>
        <p:style>
          <a:lnRef idx="2">
            <a:schemeClr val="accent2"/>
          </a:lnRef>
          <a:fillRef idx="1">
            <a:schemeClr val="lt1"/>
          </a:fillRef>
          <a:effectRef idx="0">
            <a:schemeClr val="accent2"/>
          </a:effectRef>
          <a:fontRef idx="minor">
            <a:schemeClr val="dk1"/>
          </a:fontRef>
        </p:style>
      </p:cxnSp>
      <p:sp>
        <p:nvSpPr>
          <p:cNvPr id="36" name="圆角矩形 35"/>
          <p:cNvSpPr/>
          <p:nvPr/>
        </p:nvSpPr>
        <p:spPr>
          <a:xfrm>
            <a:off x="3429000" y="4251280"/>
            <a:ext cx="2057400" cy="685800"/>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altLang="zh-CN" sz="2000" b="0" dirty="0" smtClean="0">
                <a:solidFill>
                  <a:schemeClr val="tx1"/>
                </a:solidFill>
                <a:latin typeface="微软雅黑" pitchFamily="34" charset="-122"/>
                <a:ea typeface="微软雅黑" pitchFamily="34" charset="-122"/>
              </a:rPr>
              <a:t>1400</a:t>
            </a:r>
            <a:r>
              <a:rPr lang="en-US" altLang="zh-CN" sz="2000" b="0" dirty="0">
                <a:solidFill>
                  <a:schemeClr val="tx1"/>
                </a:solidFill>
                <a:latin typeface="微软雅黑" pitchFamily="34" charset="-122"/>
                <a:ea typeface="微软雅黑" pitchFamily="34" charset="-122"/>
              </a:rPr>
              <a:t>+</a:t>
            </a:r>
            <a:r>
              <a:rPr lang="zh-CN" altLang="en-US" sz="2000" b="0" dirty="0" smtClean="0">
                <a:solidFill>
                  <a:schemeClr val="tx1"/>
                </a:solidFill>
                <a:latin typeface="微软雅黑" pitchFamily="34" charset="-122"/>
                <a:ea typeface="微软雅黑" pitchFamily="34" charset="-122"/>
              </a:rPr>
              <a:t>本图书</a:t>
            </a:r>
            <a:endParaRPr lang="zh-CN" altLang="en-US" sz="2000" b="0" dirty="0">
              <a:solidFill>
                <a:schemeClr val="tx1"/>
              </a:solidFill>
              <a:latin typeface="微软雅黑" pitchFamily="34" charset="-122"/>
              <a:ea typeface="微软雅黑" pitchFamily="34" charset="-122"/>
            </a:endParaRPr>
          </a:p>
        </p:txBody>
      </p:sp>
      <p:cxnSp>
        <p:nvCxnSpPr>
          <p:cNvPr id="38" name="直接连接符 37"/>
          <p:cNvCxnSpPr>
            <a:endCxn id="36" idx="1"/>
          </p:cNvCxnSpPr>
          <p:nvPr/>
        </p:nvCxnSpPr>
        <p:spPr>
          <a:xfrm flipV="1">
            <a:off x="2971800" y="4594180"/>
            <a:ext cx="457200" cy="342900"/>
          </a:xfrm>
          <a:prstGeom prst="line">
            <a:avLst/>
          </a:prstGeom>
          <a:ln w="12700"/>
        </p:spPr>
        <p:style>
          <a:lnRef idx="2">
            <a:schemeClr val="accent2"/>
          </a:lnRef>
          <a:fillRef idx="1">
            <a:schemeClr val="lt1"/>
          </a:fillRef>
          <a:effectRef idx="0">
            <a:schemeClr val="accent2"/>
          </a:effectRef>
          <a:fontRef idx="minor">
            <a:schemeClr val="dk1"/>
          </a:fontRef>
        </p:style>
      </p:cxnSp>
      <p:sp>
        <p:nvSpPr>
          <p:cNvPr id="22" name="圆角矩形 21"/>
          <p:cNvSpPr/>
          <p:nvPr/>
        </p:nvSpPr>
        <p:spPr>
          <a:xfrm>
            <a:off x="3431274" y="1741988"/>
            <a:ext cx="3654188" cy="718223"/>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zh-CN" altLang="en-US" b="0" dirty="0" smtClean="0">
                <a:solidFill>
                  <a:schemeClr val="tx1"/>
                </a:solidFill>
                <a:latin typeface="微软雅黑" pitchFamily="34" charset="-122"/>
                <a:ea typeface="微软雅黑" pitchFamily="34" charset="-122"/>
              </a:rPr>
              <a:t>高级会员：</a:t>
            </a:r>
            <a:r>
              <a:rPr lang="en-US" altLang="zh-CN" b="0" dirty="0" smtClean="0">
                <a:solidFill>
                  <a:schemeClr val="tx1"/>
                </a:solidFill>
                <a:latin typeface="微软雅黑" pitchFamily="34" charset="-122"/>
                <a:ea typeface="微软雅黑" pitchFamily="34" charset="-122"/>
              </a:rPr>
              <a:t>96</a:t>
            </a:r>
            <a:endParaRPr lang="en-US" altLang="zh-CN" b="0" dirty="0">
              <a:solidFill>
                <a:schemeClr val="tx1"/>
              </a:solidFill>
              <a:latin typeface="微软雅黑" pitchFamily="34" charset="-122"/>
              <a:ea typeface="微软雅黑" pitchFamily="34" charset="-122"/>
            </a:endParaRPr>
          </a:p>
          <a:p>
            <a:pPr algn="ctr">
              <a:defRPr/>
            </a:pPr>
            <a:r>
              <a:rPr lang="zh-CN" altLang="en-US" b="0" dirty="0" smtClean="0">
                <a:solidFill>
                  <a:schemeClr val="tx1"/>
                </a:solidFill>
                <a:latin typeface="微软雅黑" pitchFamily="34" charset="-122"/>
                <a:ea typeface="微软雅黑" pitchFamily="34" charset="-122"/>
              </a:rPr>
              <a:t>杰出的教授、科学家、领导人</a:t>
            </a:r>
            <a:endParaRPr lang="zh-CN" altLang="en-US" b="0" dirty="0">
              <a:solidFill>
                <a:schemeClr val="tx1"/>
              </a:solidFill>
              <a:latin typeface="微软雅黑" pitchFamily="34" charset="-122"/>
              <a:ea typeface="微软雅黑" pitchFamily="34" charset="-122"/>
            </a:endParaRPr>
          </a:p>
        </p:txBody>
      </p:sp>
      <p:cxnSp>
        <p:nvCxnSpPr>
          <p:cNvPr id="35" name="直接连接符 34"/>
          <p:cNvCxnSpPr>
            <a:endCxn id="22" idx="1"/>
          </p:cNvCxnSpPr>
          <p:nvPr/>
        </p:nvCxnSpPr>
        <p:spPr>
          <a:xfrm rot="5400000" flipH="1" flipV="1">
            <a:off x="2547823" y="2542137"/>
            <a:ext cx="1324488" cy="442414"/>
          </a:xfrm>
          <a:prstGeom prst="line">
            <a:avLst/>
          </a:prstGeom>
          <a:ln w="12700"/>
        </p:spPr>
        <p:style>
          <a:lnRef idx="2">
            <a:schemeClr val="accent2"/>
          </a:lnRef>
          <a:fillRef idx="1">
            <a:schemeClr val="lt1"/>
          </a:fillRef>
          <a:effectRef idx="0">
            <a:schemeClr val="accent2"/>
          </a:effectRef>
          <a:fontRef idx="minor">
            <a:schemeClr val="dk1"/>
          </a:fontRef>
        </p:style>
      </p:cxnSp>
      <p:sp>
        <p:nvSpPr>
          <p:cNvPr id="58" name="圆角矩形 57"/>
          <p:cNvSpPr/>
          <p:nvPr/>
        </p:nvSpPr>
        <p:spPr>
          <a:xfrm>
            <a:off x="5710450" y="4255828"/>
            <a:ext cx="2450910" cy="425734"/>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zh-CN" altLang="en-US" sz="1400" dirty="0" smtClean="0">
                <a:solidFill>
                  <a:schemeClr val="tx1"/>
                </a:solidFill>
                <a:latin typeface="微软雅黑" pitchFamily="34" charset="-122"/>
                <a:ea typeface="微软雅黑" pitchFamily="34" charset="-122"/>
              </a:rPr>
              <a:t>主编、编委、评审的一部分</a:t>
            </a:r>
            <a:endParaRPr lang="zh-CN" altLang="en-US" sz="1400" b="0" dirty="0">
              <a:solidFill>
                <a:schemeClr val="tx1"/>
              </a:solidFill>
              <a:latin typeface="微软雅黑" pitchFamily="34" charset="-122"/>
              <a:ea typeface="微软雅黑" pitchFamily="34" charset="-122"/>
            </a:endParaRPr>
          </a:p>
        </p:txBody>
      </p:sp>
      <p:sp>
        <p:nvSpPr>
          <p:cNvPr id="59" name="Rectangle 2"/>
          <p:cNvSpPr>
            <a:spLocks noGrp="1" noChangeArrowheads="1"/>
          </p:cNvSpPr>
          <p:nvPr>
            <p:ph type="title"/>
          </p:nvPr>
        </p:nvSpPr>
        <p:spPr bwMode="auto">
          <a:xfrm>
            <a:off x="2160588" y="533580"/>
            <a:ext cx="6145212" cy="803901"/>
          </a:xfrm>
          <a:noFill/>
          <a:ln>
            <a:miter lim="800000"/>
            <a:headEnd/>
            <a:tailEnd/>
          </a:ln>
        </p:spPr>
        <p:txBody>
          <a:bodyPr vert="horz" wrap="square" lIns="91440" tIns="45720" rIns="91440" bIns="45720" numCol="1" anchor="t" anchorCtr="0" compatLnSpc="1">
            <a:prstTxWarp prst="textNoShape">
              <a:avLst/>
            </a:prstTxWarp>
            <a:normAutofit/>
          </a:bodyPr>
          <a:lstStyle/>
          <a:p>
            <a:pPr algn="l" eaLnBrk="1" fontAlgn="base" hangingPunct="1">
              <a:spcAft>
                <a:spcPct val="0"/>
              </a:spcAft>
            </a:pP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学会构成 </a:t>
            </a:r>
            <a:r>
              <a:rPr lang="en-US" altLang="zh-CN"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 2013~2014</a:t>
            </a:r>
            <a:endPar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p:txBody>
      </p:sp>
      <p:grpSp>
        <p:nvGrpSpPr>
          <p:cNvPr id="90" name="组合 89"/>
          <p:cNvGrpSpPr/>
          <p:nvPr/>
        </p:nvGrpSpPr>
        <p:grpSpPr>
          <a:xfrm>
            <a:off x="5581934" y="2074460"/>
            <a:ext cx="2470243" cy="2074459"/>
            <a:chOff x="5643137" y="2074460"/>
            <a:chExt cx="2354452" cy="2074459"/>
          </a:xfrm>
        </p:grpSpPr>
        <p:cxnSp>
          <p:nvCxnSpPr>
            <p:cNvPr id="84" name="直接连接符 83"/>
            <p:cNvCxnSpPr/>
            <p:nvPr/>
          </p:nvCxnSpPr>
          <p:spPr>
            <a:xfrm flipV="1">
              <a:off x="7069540" y="2074460"/>
              <a:ext cx="928048" cy="13647"/>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87" name="直接连接符 86"/>
            <p:cNvCxnSpPr/>
            <p:nvPr/>
          </p:nvCxnSpPr>
          <p:spPr>
            <a:xfrm rot="16200000" flipH="1">
              <a:off x="6974006" y="3098041"/>
              <a:ext cx="2033517" cy="13648"/>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89" name="直接箭头连接符 88"/>
            <p:cNvCxnSpPr/>
            <p:nvPr/>
          </p:nvCxnSpPr>
          <p:spPr>
            <a:xfrm rot="10800000" flipV="1">
              <a:off x="5643137" y="4135271"/>
              <a:ext cx="2340804" cy="13648"/>
            </a:xfrm>
            <a:prstGeom prst="straightConnector1">
              <a:avLst/>
            </a:prstGeom>
            <a:ln w="12700">
              <a:tailEnd type="arrow"/>
            </a:ln>
          </p:spPr>
          <p:style>
            <a:lnRef idx="1">
              <a:schemeClr val="accent2"/>
            </a:lnRef>
            <a:fillRef idx="0">
              <a:schemeClr val="accent2"/>
            </a:fillRef>
            <a:effectRef idx="0">
              <a:schemeClr val="accent2"/>
            </a:effectRef>
            <a:fontRef idx="minor">
              <a:schemeClr val="tx1"/>
            </a:fontRef>
          </p:style>
        </p:cxn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4" fill="hold" grpId="1"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down)">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par>
                                <p:cTn id="31" presetID="22" presetClass="entr" presetSubtype="8"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par>
                                <p:cTn id="34" presetID="22" presetClass="entr" presetSubtype="8"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par>
                                <p:cTn id="40" presetID="22" presetClass="entr" presetSubtype="8"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right)">
                                      <p:cBhvr>
                                        <p:cTn id="47" dur="500"/>
                                        <p:tgtEl>
                                          <p:spTgt spid="58"/>
                                        </p:tgtEl>
                                      </p:cBhvr>
                                    </p:animEffect>
                                  </p:childTnLst>
                                </p:cTn>
                              </p:par>
                              <p:par>
                                <p:cTn id="48" presetID="22" presetClass="entr" presetSubtype="2" fill="hold" nodeType="with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wipe(right)">
                                      <p:cBhvr>
                                        <p:cTn id="5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24" grpId="0" animBg="1"/>
      <p:bldP spid="34" grpId="0" animBg="1"/>
      <p:bldP spid="18" grpId="0" animBg="1"/>
      <p:bldP spid="36" grpId="0" animBg="1"/>
      <p:bldP spid="22" grpId="1" animBg="1"/>
      <p:bldP spid="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页脚占位符 3"/>
          <p:cNvSpPr>
            <a:spLocks noGrp="1"/>
          </p:cNvSpPr>
          <p:nvPr>
            <p:ph type="ftr" sz="quarter" idx="11"/>
          </p:nvPr>
        </p:nvSpPr>
        <p:spPr bwMode="auto">
          <a:noFill/>
          <a:ln>
            <a:miter lim="800000"/>
            <a:headEnd/>
            <a:tailEnd/>
          </a:ln>
        </p:spPr>
        <p:txBody>
          <a:bodyPr/>
          <a:lstStyle/>
          <a:p>
            <a:r>
              <a:rPr lang="en-US" altLang="zh-CN" dirty="0" smtClean="0">
                <a:latin typeface="微软雅黑" pitchFamily="34" charset="-122"/>
                <a:ea typeface="微软雅黑" pitchFamily="34" charset="-122"/>
                <a:cs typeface="ＭＳ Ｐゴシック" pitchFamily="34" charset="-128"/>
              </a:rPr>
              <a:t>pubs.acs.org</a:t>
            </a:r>
          </a:p>
        </p:txBody>
      </p:sp>
      <p:sp>
        <p:nvSpPr>
          <p:cNvPr id="59395" name="Title 1"/>
          <p:cNvSpPr txBox="1">
            <a:spLocks/>
          </p:cNvSpPr>
          <p:nvPr/>
        </p:nvSpPr>
        <p:spPr bwMode="auto">
          <a:xfrm>
            <a:off x="564202" y="8710"/>
            <a:ext cx="6491288" cy="1470025"/>
          </a:xfrm>
          <a:prstGeom prst="rect">
            <a:avLst/>
          </a:prstGeom>
          <a:noFill/>
          <a:ln w="9525">
            <a:noFill/>
            <a:miter lim="800000"/>
            <a:headEnd/>
            <a:tailEnd/>
          </a:ln>
        </p:spPr>
        <p:txBody>
          <a:bodyPr anchor="ctr"/>
          <a:lstStyle/>
          <a:p>
            <a:r>
              <a:rPr lang="en-US"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ACS </a:t>
            </a:r>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rPr>
              <a:t>期刊概览</a:t>
            </a:r>
            <a:endParaRPr lang="zh-CN"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p:txBody>
      </p:sp>
      <p:sp>
        <p:nvSpPr>
          <p:cNvPr id="59417" name="TextBox 12"/>
          <p:cNvSpPr txBox="1">
            <a:spLocks noChangeArrowheads="1"/>
          </p:cNvSpPr>
          <p:nvPr/>
        </p:nvSpPr>
        <p:spPr bwMode="auto">
          <a:xfrm>
            <a:off x="587088" y="1514212"/>
            <a:ext cx="4053149" cy="4524315"/>
          </a:xfrm>
          <a:prstGeom prst="rect">
            <a:avLst/>
          </a:prstGeom>
          <a:noFill/>
          <a:ln w="9525">
            <a:noFill/>
            <a:miter lim="800000"/>
            <a:headEnd/>
            <a:tailEnd/>
          </a:ln>
        </p:spPr>
        <p:txBody>
          <a:bodyPr wrap="square">
            <a:spAutoFit/>
          </a:bodyPr>
          <a:lstStyle/>
          <a:p>
            <a:r>
              <a:rPr lang="en-US" altLang="zh-CN" sz="1600" dirty="0" smtClean="0">
                <a:latin typeface="微软雅黑" pitchFamily="34" charset="-122"/>
                <a:ea typeface="微软雅黑" pitchFamily="34" charset="-122"/>
              </a:rPr>
              <a:t>2014 </a:t>
            </a:r>
            <a:r>
              <a:rPr lang="zh-CN" altLang="en-US" sz="1600" dirty="0" smtClean="0">
                <a:latin typeface="微软雅黑" pitchFamily="34" charset="-122"/>
                <a:ea typeface="微软雅黑" pitchFamily="34" charset="-122"/>
              </a:rPr>
              <a:t>年最高 </a:t>
            </a:r>
            <a:r>
              <a:rPr lang="en-US" altLang="zh-CN" sz="1600" dirty="0" smtClean="0">
                <a:latin typeface="微软雅黑" pitchFamily="34" charset="-122"/>
                <a:ea typeface="微软雅黑" pitchFamily="34" charset="-122"/>
              </a:rPr>
              <a:t>IF - 46.568 </a:t>
            </a:r>
            <a:r>
              <a:rPr lang="zh-CN" altLang="en-US" sz="1600" dirty="0" smtClean="0">
                <a:latin typeface="微软雅黑" pitchFamily="34" charset="-122"/>
                <a:ea typeface="微软雅黑" pitchFamily="34" charset="-122"/>
              </a:rPr>
              <a:t>↑</a:t>
            </a:r>
            <a:endParaRPr lang="en-US" altLang="zh-CN" sz="1600" b="1" dirty="0" smtClean="0">
              <a:latin typeface="微软雅黑" pitchFamily="34" charset="-122"/>
              <a:ea typeface="微软雅黑" pitchFamily="34" charset="-122"/>
            </a:endParaRPr>
          </a:p>
          <a:p>
            <a:endParaRPr lang="en-US" altLang="zh-CN" sz="1600" dirty="0">
              <a:latin typeface="微软雅黑" pitchFamily="34" charset="-122"/>
              <a:ea typeface="微软雅黑" pitchFamily="34" charset="-122"/>
            </a:endParaRPr>
          </a:p>
          <a:p>
            <a:endParaRPr lang="en-US" altLang="zh-CN" sz="1600" dirty="0">
              <a:latin typeface="微软雅黑" pitchFamily="34" charset="-122"/>
              <a:ea typeface="微软雅黑" pitchFamily="34" charset="-122"/>
            </a:endParaRPr>
          </a:p>
          <a:p>
            <a:endParaRPr lang="en-US" altLang="zh-CN" sz="1600" dirty="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截至 </a:t>
            </a:r>
            <a:r>
              <a:rPr lang="en-US" altLang="zh-CN" sz="1600" dirty="0" smtClean="0">
                <a:latin typeface="微软雅黑" pitchFamily="34" charset="-122"/>
                <a:ea typeface="微软雅黑" pitchFamily="34" charset="-122"/>
              </a:rPr>
              <a:t>2014</a:t>
            </a:r>
            <a:r>
              <a:rPr lang="zh-CN" altLang="en-US" sz="1600" dirty="0" smtClean="0">
                <a:latin typeface="微软雅黑" pitchFamily="34" charset="-122"/>
                <a:ea typeface="微软雅黑" pitchFamily="34" charset="-122"/>
              </a:rPr>
              <a:t>年最高引用量 </a:t>
            </a:r>
            <a:r>
              <a:rPr lang="en-US" altLang="zh-CN" sz="1600" dirty="0" smtClean="0">
                <a:latin typeface="微软雅黑" pitchFamily="34" charset="-122"/>
                <a:ea typeface="微软雅黑" pitchFamily="34" charset="-122"/>
              </a:rPr>
              <a:t> - 489,761 </a:t>
            </a:r>
            <a:r>
              <a:rPr lang="zh-CN" altLang="en-US"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r>
              <a:rPr lang="en-US" altLang="zh-CN" sz="1600" dirty="0" smtClean="0">
                <a:latin typeface="微软雅黑" pitchFamily="34" charset="-122"/>
                <a:ea typeface="微软雅黑" pitchFamily="34" charset="-122"/>
              </a:rPr>
              <a:t>2013</a:t>
            </a:r>
            <a:r>
              <a:rPr lang="zh-CN" altLang="en-US" sz="1600" dirty="0" smtClean="0">
                <a:latin typeface="微软雅黑" pitchFamily="34" charset="-122"/>
                <a:ea typeface="微软雅黑" pitchFamily="34" charset="-122"/>
              </a:rPr>
              <a:t>年当年发文量最多 </a:t>
            </a:r>
            <a:r>
              <a:rPr lang="en-US" altLang="zh-CN" sz="1600" dirty="0" smtClean="0">
                <a:latin typeface="微软雅黑" pitchFamily="34" charset="-122"/>
                <a:ea typeface="微软雅黑" pitchFamily="34" charset="-122"/>
              </a:rPr>
              <a:t>- 3,411</a:t>
            </a: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p:txBody>
      </p:sp>
      <p:pic>
        <p:nvPicPr>
          <p:cNvPr id="59420" name="Picture 28" descr="D:\maryann\产品&amp;出版社\我的产品\ACS\参考\pic\logo-化学评论.gif"/>
          <p:cNvPicPr>
            <a:picLocks noChangeAspect="1" noChangeArrowheads="1"/>
          </p:cNvPicPr>
          <p:nvPr/>
        </p:nvPicPr>
        <p:blipFill>
          <a:blip r:embed="rId3"/>
          <a:srcRect/>
          <a:stretch>
            <a:fillRect/>
          </a:stretch>
        </p:blipFill>
        <p:spPr bwMode="auto">
          <a:xfrm>
            <a:off x="644560" y="1934877"/>
            <a:ext cx="3788844" cy="753727"/>
          </a:xfrm>
          <a:prstGeom prst="rect">
            <a:avLst/>
          </a:prstGeom>
          <a:noFill/>
        </p:spPr>
      </p:pic>
      <p:pic>
        <p:nvPicPr>
          <p:cNvPr id="59421" name="Picture 29" descr="D:\maryann\产品&amp;出版社\我的产品\ACS\参考\pic\logo-JACS.gif"/>
          <p:cNvPicPr>
            <a:picLocks noChangeAspect="1" noChangeArrowheads="1"/>
          </p:cNvPicPr>
          <p:nvPr/>
        </p:nvPicPr>
        <p:blipFill>
          <a:blip r:embed="rId4"/>
          <a:srcRect/>
          <a:stretch>
            <a:fillRect/>
          </a:stretch>
        </p:blipFill>
        <p:spPr bwMode="auto">
          <a:xfrm>
            <a:off x="647297" y="3529796"/>
            <a:ext cx="2696403" cy="772854"/>
          </a:xfrm>
          <a:prstGeom prst="rect">
            <a:avLst/>
          </a:prstGeom>
          <a:noFill/>
        </p:spPr>
      </p:pic>
      <p:sp>
        <p:nvSpPr>
          <p:cNvPr id="15" name="矩形 14"/>
          <p:cNvSpPr/>
          <p:nvPr/>
        </p:nvSpPr>
        <p:spPr>
          <a:xfrm>
            <a:off x="4918841" y="1513366"/>
            <a:ext cx="3703829" cy="2062103"/>
          </a:xfrm>
          <a:prstGeom prst="rect">
            <a:avLst/>
          </a:prstGeom>
        </p:spPr>
        <p:txBody>
          <a:bodyPr wrap="square">
            <a:spAutoFit/>
          </a:bodyPr>
          <a:lstStyle/>
          <a:p>
            <a:r>
              <a:rPr lang="en-US" altLang="zh-CN" sz="1600" dirty="0" smtClean="0">
                <a:latin typeface="微软雅黑" pitchFamily="34" charset="-122"/>
                <a:ea typeface="微软雅黑" pitchFamily="34" charset="-122"/>
              </a:rPr>
              <a:t>2015</a:t>
            </a:r>
            <a:r>
              <a:rPr lang="zh-CN" altLang="en-US" sz="1600" dirty="0" smtClean="0">
                <a:latin typeface="微软雅黑" pitchFamily="34" charset="-122"/>
                <a:ea typeface="微软雅黑" pitchFamily="34" charset="-122"/>
              </a:rPr>
              <a:t>年</a:t>
            </a:r>
            <a:r>
              <a:rPr lang="en-US" altLang="zh-CN" sz="1600" dirty="0" smtClean="0">
                <a:latin typeface="微软雅黑" pitchFamily="34" charset="-122"/>
                <a:ea typeface="微软雅黑" pitchFamily="34" charset="-122"/>
              </a:rPr>
              <a:t>ACS</a:t>
            </a:r>
            <a:r>
              <a:rPr lang="zh-CN" altLang="en-US" sz="1600" dirty="0" smtClean="0">
                <a:latin typeface="微软雅黑" pitchFamily="34" charset="-122"/>
                <a:ea typeface="微软雅黑" pitchFamily="34" charset="-122"/>
              </a:rPr>
              <a:t>期刊地位一览</a:t>
            </a:r>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r>
              <a:rPr lang="en-US" altLang="zh-CN" sz="1600" dirty="0" smtClean="0">
                <a:latin typeface="微软雅黑" pitchFamily="34" charset="-122"/>
                <a:ea typeface="微软雅黑" pitchFamily="34" charset="-122"/>
              </a:rPr>
              <a:t>2014</a:t>
            </a:r>
            <a:r>
              <a:rPr lang="zh-CN" altLang="en-US" sz="1600" dirty="0" smtClean="0">
                <a:latin typeface="微软雅黑" pitchFamily="34" charset="-122"/>
                <a:ea typeface="微软雅黑" pitchFamily="34" charset="-122"/>
              </a:rPr>
              <a:t>年</a:t>
            </a:r>
            <a:r>
              <a:rPr lang="en-US" altLang="zh-CN" sz="1600" dirty="0" smtClean="0">
                <a:latin typeface="微软雅黑" pitchFamily="34" charset="-122"/>
                <a:ea typeface="微软雅黑" pitchFamily="34" charset="-122"/>
              </a:rPr>
              <a:t>IF </a:t>
            </a:r>
            <a:r>
              <a:rPr lang="zh-CN" altLang="en-US" sz="1600" dirty="0" smtClean="0">
                <a:latin typeface="微软雅黑" pitchFamily="34" charset="-122"/>
                <a:ea typeface="微软雅黑" pitchFamily="34" charset="-122"/>
              </a:rPr>
              <a:t>较</a:t>
            </a:r>
            <a:r>
              <a:rPr lang="en-US" altLang="zh-CN" sz="1600" dirty="0" smtClean="0">
                <a:latin typeface="微软雅黑" pitchFamily="34" charset="-122"/>
                <a:ea typeface="微软雅黑" pitchFamily="34" charset="-122"/>
              </a:rPr>
              <a:t>2013</a:t>
            </a:r>
            <a:r>
              <a:rPr lang="zh-CN" altLang="en-US" sz="1600" dirty="0" smtClean="0">
                <a:latin typeface="微软雅黑" pitchFamily="34" charset="-122"/>
                <a:ea typeface="微软雅黑" pitchFamily="34" charset="-122"/>
              </a:rPr>
              <a:t>年平均上涨 </a:t>
            </a:r>
            <a:r>
              <a:rPr lang="zh-CN" altLang="en-US" sz="1600" b="1" dirty="0" smtClean="0">
                <a:solidFill>
                  <a:srgbClr val="FFC000"/>
                </a:solidFill>
                <a:latin typeface="黑体" pitchFamily="49" charset="-122"/>
                <a:ea typeface="黑体" pitchFamily="49" charset="-122"/>
              </a:rPr>
              <a:t>↑</a:t>
            </a:r>
            <a:r>
              <a:rPr lang="en-US" altLang="zh-CN" sz="1600" dirty="0" smtClean="0">
                <a:latin typeface="微软雅黑" pitchFamily="34" charset="-122"/>
                <a:ea typeface="微软雅黑" pitchFamily="34" charset="-122"/>
              </a:rPr>
              <a:t>0.63% </a:t>
            </a:r>
          </a:p>
        </p:txBody>
      </p:sp>
      <p:pic>
        <p:nvPicPr>
          <p:cNvPr id="11" name="图片 10" descr="logo-物理化学C.gif"/>
          <p:cNvPicPr>
            <a:picLocks noChangeAspect="1"/>
          </p:cNvPicPr>
          <p:nvPr/>
        </p:nvPicPr>
        <p:blipFill>
          <a:blip r:embed="rId5"/>
          <a:stretch>
            <a:fillRect/>
          </a:stretch>
        </p:blipFill>
        <p:spPr>
          <a:xfrm>
            <a:off x="678739" y="5283657"/>
            <a:ext cx="4161276" cy="496375"/>
          </a:xfrm>
          <a:prstGeom prst="rect">
            <a:avLst/>
          </a:prstGeom>
        </p:spPr>
      </p:pic>
      <p:graphicFrame>
        <p:nvGraphicFramePr>
          <p:cNvPr id="13" name="表格 12"/>
          <p:cNvGraphicFramePr>
            <a:graphicFrameLocks noGrp="1"/>
          </p:cNvGraphicFramePr>
          <p:nvPr/>
        </p:nvGraphicFramePr>
        <p:xfrm>
          <a:off x="4972885" y="1981211"/>
          <a:ext cx="3745445" cy="889000"/>
        </p:xfrm>
        <a:graphic>
          <a:graphicData uri="http://schemas.openxmlformats.org/drawingml/2006/table">
            <a:tbl>
              <a:tblPr firstRow="1" bandRow="1">
                <a:tableStyleId>{5940675A-B579-460E-94D1-54222C63F5DA}</a:tableStyleId>
              </a:tblPr>
              <a:tblGrid>
                <a:gridCol w="700567"/>
                <a:gridCol w="905323"/>
                <a:gridCol w="950914"/>
                <a:gridCol w="1188641"/>
              </a:tblGrid>
              <a:tr h="370840">
                <a:tc>
                  <a:txBody>
                    <a:bodyPr/>
                    <a:lstStyle/>
                    <a:p>
                      <a:pPr algn="ctr"/>
                      <a:endParaRPr lang="zh-CN" altLang="en-US" sz="1400"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zh-CN" altLang="en-US" sz="1400" dirty="0" smtClean="0">
                          <a:solidFill>
                            <a:schemeClr val="bg1"/>
                          </a:solidFill>
                        </a:rPr>
                        <a:t>期刊种数</a:t>
                      </a:r>
                      <a:endParaRPr lang="en-US" altLang="zh-CN" sz="1400" dirty="0" smtClean="0">
                        <a:solidFill>
                          <a:schemeClr val="bg1"/>
                        </a:solidFill>
                      </a:endParaRPr>
                    </a:p>
                  </a:txBody>
                  <a:tcPr anchor="ctr">
                    <a:lnT w="12700" cap="flat" cmpd="sng" algn="ctr">
                      <a:noFill/>
                      <a:prstDash val="solid"/>
                      <a:round/>
                      <a:headEnd type="none" w="med" len="med"/>
                      <a:tailEnd type="none" w="med" len="med"/>
                    </a:lnT>
                    <a:solidFill>
                      <a:schemeClr val="accent1">
                        <a:lumMod val="75000"/>
                      </a:schemeClr>
                    </a:solidFill>
                  </a:tcPr>
                </a:tc>
                <a:tc>
                  <a:txBody>
                    <a:bodyPr/>
                    <a:lstStyle/>
                    <a:p>
                      <a:pPr algn="ctr"/>
                      <a:r>
                        <a:rPr lang="zh-CN" altLang="en-US" sz="1400" dirty="0" smtClean="0">
                          <a:solidFill>
                            <a:schemeClr val="bg1"/>
                          </a:solidFill>
                        </a:rPr>
                        <a:t>被</a:t>
                      </a:r>
                      <a:r>
                        <a:rPr lang="en-US" altLang="zh-CN" sz="1400" dirty="0" smtClean="0">
                          <a:solidFill>
                            <a:schemeClr val="bg1"/>
                          </a:solidFill>
                        </a:rPr>
                        <a:t>SCI</a:t>
                      </a:r>
                    </a:p>
                    <a:p>
                      <a:pPr algn="ctr"/>
                      <a:r>
                        <a:rPr lang="zh-CN" altLang="en-US" sz="1400" dirty="0" smtClean="0">
                          <a:solidFill>
                            <a:schemeClr val="bg1"/>
                          </a:solidFill>
                        </a:rPr>
                        <a:t>收录</a:t>
                      </a:r>
                      <a:endParaRPr lang="zh-CN" altLang="en-US" sz="1400" dirty="0">
                        <a:solidFill>
                          <a:schemeClr val="bg1"/>
                        </a:solidFill>
                      </a:endParaRPr>
                    </a:p>
                  </a:txBody>
                  <a:tcPr anchor="ctr">
                    <a:lnT w="12700" cap="flat" cmpd="sng" algn="ctr">
                      <a:noFill/>
                      <a:prstDash val="solid"/>
                      <a:round/>
                      <a:headEnd type="none" w="med" len="med"/>
                      <a:tailEnd type="none" w="med" len="med"/>
                    </a:lnT>
                    <a:solidFill>
                      <a:schemeClr val="accent1">
                        <a:lumMod val="75000"/>
                      </a:schemeClr>
                    </a:solidFill>
                  </a:tcPr>
                </a:tc>
                <a:tc>
                  <a:txBody>
                    <a:bodyPr/>
                    <a:lstStyle/>
                    <a:p>
                      <a:pPr algn="ctr"/>
                      <a:r>
                        <a:rPr lang="zh-CN" altLang="en-US" sz="1400" dirty="0" smtClean="0">
                          <a:solidFill>
                            <a:schemeClr val="bg1"/>
                          </a:solidFill>
                        </a:rPr>
                        <a:t>影响因子＞</a:t>
                      </a:r>
                      <a:r>
                        <a:rPr lang="en-US" altLang="zh-CN" sz="1400" dirty="0" smtClean="0">
                          <a:solidFill>
                            <a:schemeClr val="bg1"/>
                          </a:solidFill>
                        </a:rPr>
                        <a:t>5</a:t>
                      </a:r>
                      <a:endParaRPr lang="zh-CN" altLang="en-US" sz="1400" dirty="0">
                        <a:solidFill>
                          <a:schemeClr val="bg1"/>
                        </a:solidFill>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1">
                        <a:lumMod val="75000"/>
                      </a:schemeClr>
                    </a:solidFill>
                  </a:tcPr>
                </a:tc>
              </a:tr>
              <a:tr h="370840">
                <a:tc>
                  <a:txBody>
                    <a:bodyPr/>
                    <a:lstStyle/>
                    <a:p>
                      <a:pPr algn="ctr"/>
                      <a:r>
                        <a:rPr lang="zh-CN" altLang="en-US" sz="1400" dirty="0" smtClean="0"/>
                        <a:t>数量</a:t>
                      </a:r>
                      <a:endParaRPr lang="zh-CN" altLang="en-US" sz="1400" dirty="0"/>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r>
                        <a:rPr lang="en-US" altLang="zh-CN" sz="1400" dirty="0" smtClean="0"/>
                        <a:t>46</a:t>
                      </a:r>
                      <a:r>
                        <a:rPr lang="zh-CN" altLang="en-US" sz="1400" dirty="0" smtClean="0"/>
                        <a:t>种</a:t>
                      </a:r>
                      <a:endParaRPr lang="zh-CN" altLang="en-US" sz="1400" dirty="0"/>
                    </a:p>
                  </a:txBody>
                  <a:tcPr anchor="ctr">
                    <a:lnB w="12700" cap="flat" cmpd="sng" algn="ctr">
                      <a:noFill/>
                      <a:prstDash val="solid"/>
                      <a:round/>
                      <a:headEnd type="none" w="med" len="med"/>
                      <a:tailEnd type="none" w="med" len="med"/>
                    </a:lnB>
                  </a:tcPr>
                </a:tc>
                <a:tc>
                  <a:txBody>
                    <a:bodyPr/>
                    <a:lstStyle/>
                    <a:p>
                      <a:pPr algn="ctr"/>
                      <a:r>
                        <a:rPr lang="en-US" altLang="zh-CN" sz="1400" dirty="0" smtClean="0"/>
                        <a:t>43</a:t>
                      </a:r>
                      <a:r>
                        <a:rPr lang="zh-CN" altLang="en-US" sz="1400" dirty="0" smtClean="0"/>
                        <a:t>种</a:t>
                      </a:r>
                      <a:endParaRPr lang="zh-CN" altLang="en-US" sz="1400" dirty="0"/>
                    </a:p>
                  </a:txBody>
                  <a:tcPr anchor="ctr">
                    <a:lnB w="12700" cap="flat" cmpd="sng" algn="ctr">
                      <a:noFill/>
                      <a:prstDash val="solid"/>
                      <a:round/>
                      <a:headEnd type="none" w="med" len="med"/>
                      <a:tailEnd type="none" w="med" len="med"/>
                    </a:lnB>
                  </a:tcPr>
                </a:tc>
                <a:tc>
                  <a:txBody>
                    <a:bodyPr/>
                    <a:lstStyle/>
                    <a:p>
                      <a:pPr algn="ctr"/>
                      <a:r>
                        <a:rPr lang="en-US" altLang="zh-CN" sz="1400" dirty="0" smtClean="0"/>
                        <a:t>18</a:t>
                      </a:r>
                      <a:r>
                        <a:rPr lang="zh-CN" altLang="en-US" sz="1400" dirty="0" smtClean="0"/>
                        <a:t>种</a:t>
                      </a:r>
                      <a:endParaRPr lang="zh-CN" altLang="en-US" sz="1400" dirty="0"/>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9420"/>
                                        </p:tgtEl>
                                        <p:attrNameLst>
                                          <p:attrName>style.visibility</p:attrName>
                                        </p:attrNameLst>
                                      </p:cBhvr>
                                      <p:to>
                                        <p:strVal val="visible"/>
                                      </p:to>
                                    </p:set>
                                    <p:animEffect transition="in" filter="dissolve">
                                      <p:cBhvr>
                                        <p:cTn id="7" dur="500"/>
                                        <p:tgtEl>
                                          <p:spTgt spid="594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9421"/>
                                        </p:tgtEl>
                                        <p:attrNameLst>
                                          <p:attrName>style.visibility</p:attrName>
                                        </p:attrNameLst>
                                      </p:cBhvr>
                                      <p:to>
                                        <p:strVal val="visible"/>
                                      </p:to>
                                    </p:set>
                                    <p:animEffect transition="in" filter="dissolve">
                                      <p:cBhvr>
                                        <p:cTn id="12" dur="500"/>
                                        <p:tgtEl>
                                          <p:spTgt spid="594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bwMode="auto">
          <a:xfrm>
            <a:off x="2160588" y="1079500"/>
            <a:ext cx="6629400" cy="9144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altLang="zh-CN" sz="3600" dirty="0" smtClean="0"/>
              <a:t>2014 </a:t>
            </a:r>
            <a:r>
              <a:rPr lang="zh-CN" altLang="en-US" sz="3600" dirty="0" smtClean="0"/>
              <a:t>年新刊</a:t>
            </a:r>
          </a:p>
        </p:txBody>
      </p:sp>
      <p:sp>
        <p:nvSpPr>
          <p:cNvPr id="10242" name="Rectangle 3"/>
          <p:cNvSpPr>
            <a:spLocks noGrp="1" noChangeArrowheads="1"/>
          </p:cNvSpPr>
          <p:nvPr>
            <p:ph idx="1"/>
          </p:nvPr>
        </p:nvSpPr>
        <p:spPr>
          <a:xfrm>
            <a:off x="2209800" y="2133600"/>
            <a:ext cx="4191000" cy="2819400"/>
          </a:xfrm>
        </p:spPr>
        <p:txBody>
          <a:bodyPr>
            <a:noAutofit/>
          </a:bodyPr>
          <a:lstStyle/>
          <a:p>
            <a:pPr marL="347472" indent="-347472" eaLnBrk="1" hangingPunct="1">
              <a:spcBef>
                <a:spcPts val="672"/>
              </a:spcBef>
              <a:spcAft>
                <a:spcPts val="0"/>
              </a:spcAft>
              <a:buSzPts val="2800"/>
              <a:buFont typeface="Arial"/>
              <a:buChar char="•"/>
              <a:defRPr/>
            </a:pPr>
            <a:r>
              <a:rPr lang="en-US" altLang="en-US" sz="1600" kern="1200" dirty="0" smtClean="0">
                <a:solidFill>
                  <a:schemeClr val="accent6">
                    <a:lumMod val="75000"/>
                  </a:schemeClr>
                </a:solidFill>
                <a:latin typeface="Calibri"/>
              </a:rPr>
              <a:t>2014 </a:t>
            </a:r>
            <a:r>
              <a:rPr lang="zh-CN" altLang="en-US" sz="1600" kern="1200" dirty="0" smtClean="0">
                <a:solidFill>
                  <a:schemeClr val="accent6">
                    <a:lumMod val="75000"/>
                  </a:schemeClr>
                </a:solidFill>
                <a:latin typeface="Calibri"/>
              </a:rPr>
              <a:t>年，</a:t>
            </a:r>
            <a:r>
              <a:rPr lang="en-US" altLang="en-US" sz="1600" kern="1200" dirty="0" smtClean="0">
                <a:solidFill>
                  <a:schemeClr val="accent6">
                    <a:lumMod val="75000"/>
                  </a:schemeClr>
                </a:solidFill>
                <a:latin typeface="Calibri"/>
              </a:rPr>
              <a:t>ACS </a:t>
            </a:r>
            <a:r>
              <a:rPr lang="zh-CN" altLang="en-US" sz="1600" kern="1200" dirty="0" smtClean="0">
                <a:solidFill>
                  <a:schemeClr val="accent6">
                    <a:lumMod val="75000"/>
                  </a:schemeClr>
                </a:solidFill>
                <a:latin typeface="Calibri"/>
              </a:rPr>
              <a:t>将推出新刊《环境科学和技术快报》</a:t>
            </a:r>
            <a:r>
              <a:rPr lang="en-US" altLang="en-US" sz="1600" kern="1200" dirty="0" smtClean="0">
                <a:solidFill>
                  <a:schemeClr val="accent6">
                    <a:lumMod val="75000"/>
                  </a:schemeClr>
                </a:solidFill>
                <a:latin typeface="Calibri"/>
              </a:rPr>
              <a:t>(Environmental Science &amp; Technology Letters</a:t>
            </a:r>
            <a:r>
              <a:rPr lang="zh-CN" altLang="en-US" sz="1600" kern="1200" dirty="0" smtClean="0">
                <a:solidFill>
                  <a:schemeClr val="accent6">
                    <a:lumMod val="75000"/>
                  </a:schemeClr>
                </a:solidFill>
                <a:latin typeface="Calibri"/>
              </a:rPr>
              <a:t>，简称</a:t>
            </a:r>
            <a:r>
              <a:rPr lang="en-US" altLang="en-US" sz="1600" kern="1200" dirty="0" smtClean="0">
                <a:solidFill>
                  <a:schemeClr val="accent6">
                    <a:lumMod val="75000"/>
                  </a:schemeClr>
                </a:solidFill>
                <a:latin typeface="Calibri"/>
              </a:rPr>
              <a:t>ES&amp;T Letters</a:t>
            </a:r>
            <a:r>
              <a:rPr lang="zh-CN" altLang="en-US" sz="1600" kern="1200" dirty="0" smtClean="0">
                <a:solidFill>
                  <a:schemeClr val="accent6">
                    <a:lumMod val="75000"/>
                  </a:schemeClr>
                </a:solidFill>
                <a:latin typeface="Calibri"/>
              </a:rPr>
              <a:t>，仅出版电子刊</a:t>
            </a:r>
            <a:r>
              <a:rPr lang="en-US" altLang="en-US" sz="1600" kern="1200" dirty="0" smtClean="0">
                <a:solidFill>
                  <a:schemeClr val="accent6">
                    <a:lumMod val="75000"/>
                  </a:schemeClr>
                </a:solidFill>
                <a:latin typeface="Calibri"/>
              </a:rPr>
              <a:t>)</a:t>
            </a:r>
            <a:endParaRPr lang="en-US" altLang="zh-CN" sz="1600" kern="1200" dirty="0" smtClean="0">
              <a:solidFill>
                <a:schemeClr val="accent6">
                  <a:lumMod val="75000"/>
                </a:schemeClr>
              </a:solidFill>
              <a:latin typeface="Calibri"/>
            </a:endParaRPr>
          </a:p>
          <a:p>
            <a:pPr marL="347472" indent="-347472" eaLnBrk="1" hangingPunct="1">
              <a:spcBef>
                <a:spcPts val="672"/>
              </a:spcBef>
              <a:spcAft>
                <a:spcPts val="0"/>
              </a:spcAft>
              <a:buSzPts val="2800"/>
              <a:buFont typeface="Arial"/>
              <a:buChar char="•"/>
              <a:defRPr/>
            </a:pPr>
            <a:r>
              <a:rPr lang="zh-CN" altLang="en-US" sz="1600" kern="1200" dirty="0" smtClean="0">
                <a:solidFill>
                  <a:schemeClr val="accent6">
                    <a:lumMod val="75000"/>
                  </a:schemeClr>
                </a:solidFill>
                <a:latin typeface="Calibri"/>
              </a:rPr>
              <a:t>由宾夕法尼亚州立大学土木与环境工程系主任 </a:t>
            </a:r>
            <a:r>
              <a:rPr lang="en-US" altLang="en-US" sz="1600" kern="1200" dirty="0" smtClean="0">
                <a:solidFill>
                  <a:schemeClr val="accent6">
                    <a:lumMod val="75000"/>
                  </a:schemeClr>
                </a:solidFill>
                <a:latin typeface="Calibri"/>
              </a:rPr>
              <a:t>Bruce Logan </a:t>
            </a:r>
            <a:r>
              <a:rPr lang="zh-CN" altLang="en-US" sz="1600" kern="1200" dirty="0" smtClean="0">
                <a:solidFill>
                  <a:schemeClr val="accent6">
                    <a:lumMod val="75000"/>
                  </a:schemeClr>
                </a:solidFill>
                <a:latin typeface="Calibri"/>
              </a:rPr>
              <a:t>担任主编</a:t>
            </a:r>
            <a:endParaRPr lang="en-US" altLang="zh-CN" sz="1600" kern="1200" dirty="0" smtClean="0">
              <a:solidFill>
                <a:schemeClr val="accent6">
                  <a:lumMod val="75000"/>
                </a:schemeClr>
              </a:solidFill>
              <a:latin typeface="Calibri"/>
            </a:endParaRPr>
          </a:p>
          <a:p>
            <a:pPr marL="347472" indent="-347472" eaLnBrk="1" hangingPunct="1">
              <a:spcBef>
                <a:spcPts val="672"/>
              </a:spcBef>
              <a:spcAft>
                <a:spcPts val="0"/>
              </a:spcAft>
              <a:buSzPts val="2800"/>
              <a:buFont typeface="Arial"/>
              <a:buChar char="•"/>
              <a:defRPr/>
            </a:pPr>
            <a:r>
              <a:rPr lang="zh-CN" altLang="en-US" sz="1600" kern="1200" dirty="0" smtClean="0">
                <a:solidFill>
                  <a:schemeClr val="accent6">
                    <a:lumMod val="75000"/>
                  </a:schemeClr>
                </a:solidFill>
                <a:latin typeface="Calibri"/>
              </a:rPr>
              <a:t>以快报形式，为全球跨学科化学的研究者提供了一个发布新颖和重要成果的便捷途径，以求推动整个环境科学领域的发展进程</a:t>
            </a:r>
            <a:endParaRPr lang="en-US" altLang="zh-CN" sz="1600" kern="1200" dirty="0" smtClean="0">
              <a:solidFill>
                <a:schemeClr val="accent6">
                  <a:lumMod val="75000"/>
                </a:schemeClr>
              </a:solidFill>
              <a:latin typeface="Calibri"/>
            </a:endParaRPr>
          </a:p>
          <a:p>
            <a:pPr marL="347472" indent="-347472" eaLnBrk="1" hangingPunct="1">
              <a:spcBef>
                <a:spcPts val="672"/>
              </a:spcBef>
              <a:spcAft>
                <a:spcPts val="0"/>
              </a:spcAft>
              <a:buSzPts val="2800"/>
              <a:buFont typeface="Arial"/>
              <a:buChar char="•"/>
              <a:defRPr/>
            </a:pPr>
            <a:r>
              <a:rPr lang="en-US" altLang="en-US" sz="1600" kern="1200" dirty="0" smtClean="0">
                <a:solidFill>
                  <a:schemeClr val="accent6">
                    <a:lumMod val="75000"/>
                  </a:schemeClr>
                </a:solidFill>
                <a:latin typeface="Calibri"/>
              </a:rPr>
              <a:t>ASAP</a:t>
            </a:r>
            <a:r>
              <a:rPr lang="zh-CN" altLang="en-US" sz="1600" kern="1200" dirty="0" smtClean="0">
                <a:solidFill>
                  <a:schemeClr val="accent6">
                    <a:lumMod val="75000"/>
                  </a:schemeClr>
                </a:solidFill>
                <a:latin typeface="Calibri"/>
              </a:rPr>
              <a:t>文章现已上线！</a:t>
            </a:r>
            <a:r>
              <a:rPr lang="en-US" altLang="zh-CN" sz="1600" dirty="0" smtClean="0">
                <a:solidFill>
                  <a:schemeClr val="accent6">
                    <a:lumMod val="75000"/>
                  </a:schemeClr>
                </a:solidFill>
                <a:latin typeface="Calibri"/>
                <a:hlinkClick r:id="rId2"/>
              </a:rPr>
              <a:t>http://pubs.acs.org/journal/estlcu</a:t>
            </a:r>
            <a:endParaRPr lang="en-US" altLang="zh-CN" sz="1600" dirty="0" smtClean="0">
              <a:solidFill>
                <a:schemeClr val="accent6">
                  <a:lumMod val="75000"/>
                </a:schemeClr>
              </a:solidFill>
              <a:latin typeface="Calibri"/>
            </a:endParaRPr>
          </a:p>
        </p:txBody>
      </p:sp>
      <p:pic>
        <p:nvPicPr>
          <p:cNvPr id="111618" name="Picture 2" descr="D:\maryann\产品&amp;出版社\我的产品\ACS\参考\pic\封面-ACS环境科学和技术快报.jpg"/>
          <p:cNvPicPr>
            <a:picLocks noChangeAspect="1" noChangeArrowheads="1"/>
          </p:cNvPicPr>
          <p:nvPr/>
        </p:nvPicPr>
        <p:blipFill>
          <a:blip r:embed="rId3"/>
          <a:srcRect/>
          <a:stretch>
            <a:fillRect/>
          </a:stretch>
        </p:blipFill>
        <p:spPr bwMode="auto">
          <a:xfrm>
            <a:off x="7189787" y="0"/>
            <a:ext cx="1954213" cy="2514600"/>
          </a:xfrm>
          <a:prstGeom prst="rect">
            <a:avLst/>
          </a:prstGeom>
          <a:ln>
            <a:noFill/>
          </a:ln>
          <a:effectLst>
            <a:outerShdw blurRad="292100" dist="139700" dir="2700000" algn="tl" rotWithShape="0">
              <a:srgbClr val="333333">
                <a:alpha val="65000"/>
              </a:srgbClr>
            </a:outerShdw>
          </a:effectLst>
        </p:spPr>
      </p:pic>
      <p:sp>
        <p:nvSpPr>
          <p:cNvPr id="5" name="矩形 4"/>
          <p:cNvSpPr/>
          <p:nvPr/>
        </p:nvSpPr>
        <p:spPr>
          <a:xfrm>
            <a:off x="223924" y="5673649"/>
            <a:ext cx="2720488" cy="830997"/>
          </a:xfrm>
          <a:prstGeom prst="rect">
            <a:avLst/>
          </a:prstGeom>
        </p:spPr>
        <p:txBody>
          <a:bodyPr wrap="none">
            <a:spAutoFit/>
          </a:bodyPr>
          <a:lstStyle/>
          <a:p>
            <a:r>
              <a:rPr lang="zh-CN" altLang="en-US" sz="1600" b="1" dirty="0" smtClean="0">
                <a:latin typeface="微软雅黑" pitchFamily="34" charset="-122"/>
                <a:ea typeface="微软雅黑" pitchFamily="34" charset="-122"/>
              </a:rPr>
              <a:t>互补刊</a:t>
            </a:r>
            <a:endParaRPr lang="en-US" altLang="zh-CN" sz="1600" b="1" dirty="0" smtClean="0">
              <a:latin typeface="微软雅黑" pitchFamily="34" charset="-122"/>
              <a:ea typeface="微软雅黑" pitchFamily="34" charset="-122"/>
            </a:endParaRPr>
          </a:p>
          <a:p>
            <a:pPr>
              <a:buFont typeface="Arial" pitchFamily="34" charset="0"/>
              <a:buChar char="•"/>
            </a:pP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环境科学和技术</a:t>
            </a:r>
            <a:r>
              <a:rPr lang="en-US" altLang="zh-CN" sz="1600" b="1" dirty="0" smtClean="0">
                <a:latin typeface="微软雅黑" pitchFamily="34" charset="-122"/>
                <a:ea typeface="微软雅黑" pitchFamily="34" charset="-122"/>
              </a:rPr>
              <a:t>》</a:t>
            </a:r>
          </a:p>
          <a:p>
            <a:pPr>
              <a:buFont typeface="Arial" pitchFamily="34" charset="0"/>
              <a:buChar char="•"/>
            </a:pPr>
            <a:r>
              <a:rPr lang="en-US" altLang="zh-CN" sz="1600" b="1" dirty="0" smtClean="0">
                <a:latin typeface="微软雅黑" pitchFamily="34" charset="-122"/>
                <a:ea typeface="微软雅黑" pitchFamily="34" charset="-122"/>
              </a:rPr>
              <a:t>《ACS</a:t>
            </a:r>
            <a:r>
              <a:rPr lang="zh-CN" altLang="en-US" sz="1600" b="1" dirty="0" smtClean="0">
                <a:latin typeface="微软雅黑" pitchFamily="34" charset="-122"/>
                <a:ea typeface="微软雅黑" pitchFamily="34" charset="-122"/>
              </a:rPr>
              <a:t>可持续化学和化工</a:t>
            </a:r>
            <a:r>
              <a:rPr lang="en-US" altLang="zh-CN" sz="1600" b="1" dirty="0" smtClean="0">
                <a:latin typeface="微软雅黑" pitchFamily="34" charset="-122"/>
                <a:ea typeface="微软雅黑" pitchFamily="34" charset="-122"/>
              </a:rPr>
              <a:t>》</a:t>
            </a:r>
            <a:endParaRPr lang="zh-CN" altLang="en-US" sz="1600" b="1" dirty="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bwMode="auto">
          <a:xfrm>
            <a:off x="2160588" y="1079500"/>
            <a:ext cx="6629400" cy="9144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altLang="zh-CN" sz="3600" dirty="0" smtClean="0"/>
              <a:t>2014 </a:t>
            </a:r>
            <a:r>
              <a:rPr lang="zh-CN" altLang="en-US" sz="3600" dirty="0" smtClean="0"/>
              <a:t>年新刊</a:t>
            </a:r>
          </a:p>
        </p:txBody>
      </p:sp>
      <p:sp>
        <p:nvSpPr>
          <p:cNvPr id="10242" name="Rectangle 3"/>
          <p:cNvSpPr>
            <a:spLocks noGrp="1" noChangeArrowheads="1"/>
          </p:cNvSpPr>
          <p:nvPr>
            <p:ph idx="1"/>
          </p:nvPr>
        </p:nvSpPr>
        <p:spPr>
          <a:xfrm>
            <a:off x="2209800" y="2133600"/>
            <a:ext cx="4191000" cy="2819400"/>
          </a:xfrm>
        </p:spPr>
        <p:txBody>
          <a:bodyPr>
            <a:noAutofit/>
          </a:bodyPr>
          <a:lstStyle/>
          <a:p>
            <a:pPr marL="347472" indent="-347472" eaLnBrk="1" hangingPunct="1">
              <a:spcBef>
                <a:spcPts val="672"/>
              </a:spcBef>
              <a:spcAft>
                <a:spcPts val="0"/>
              </a:spcAft>
              <a:buSzPts val="2800"/>
              <a:buFont typeface="Arial"/>
              <a:buChar char="•"/>
              <a:defRPr/>
            </a:pPr>
            <a:r>
              <a:rPr lang="zh-CN" altLang="en-US" sz="1600" kern="1200" dirty="0" smtClean="0">
                <a:solidFill>
                  <a:schemeClr val="accent6">
                    <a:lumMod val="75000"/>
                  </a:schemeClr>
                </a:solidFill>
                <a:latin typeface="Calibri"/>
              </a:rPr>
              <a:t>《</a:t>
            </a:r>
            <a:r>
              <a:rPr lang="en-US" altLang="en-US" sz="1600" kern="1200" dirty="0" smtClean="0">
                <a:solidFill>
                  <a:schemeClr val="accent6">
                    <a:lumMod val="75000"/>
                  </a:schemeClr>
                </a:solidFill>
                <a:latin typeface="Calibri"/>
              </a:rPr>
              <a:t>ACS </a:t>
            </a:r>
            <a:r>
              <a:rPr lang="zh-CN" altLang="en-US" sz="1600" kern="1200" dirty="0" smtClean="0">
                <a:solidFill>
                  <a:schemeClr val="accent6">
                    <a:lumMod val="75000"/>
                  </a:schemeClr>
                </a:solidFill>
                <a:latin typeface="Calibri"/>
              </a:rPr>
              <a:t>光子学》主要研究光学现象与物质性能的相互作用</a:t>
            </a:r>
            <a:endParaRPr lang="en-US" altLang="zh-CN" sz="1600" kern="1200" dirty="0" smtClean="0">
              <a:solidFill>
                <a:schemeClr val="accent6">
                  <a:lumMod val="75000"/>
                </a:schemeClr>
              </a:solidFill>
              <a:latin typeface="Calibri"/>
            </a:endParaRPr>
          </a:p>
          <a:p>
            <a:pPr marL="347472" indent="-347472" eaLnBrk="1" hangingPunct="1">
              <a:spcBef>
                <a:spcPts val="672"/>
              </a:spcBef>
              <a:spcAft>
                <a:spcPts val="0"/>
              </a:spcAft>
              <a:buSzPts val="2800"/>
              <a:buFont typeface="Arial"/>
              <a:buChar char="•"/>
              <a:defRPr/>
            </a:pPr>
            <a:r>
              <a:rPr lang="zh-CN" altLang="en-US" sz="1600" kern="1200" dirty="0" smtClean="0">
                <a:solidFill>
                  <a:schemeClr val="accent6">
                    <a:lumMod val="75000"/>
                  </a:schemeClr>
                </a:solidFill>
                <a:latin typeface="Calibri"/>
              </a:rPr>
              <a:t>主编</a:t>
            </a:r>
            <a:r>
              <a:rPr lang="en-US" altLang="en-US" sz="1600" kern="1200" dirty="0" smtClean="0">
                <a:solidFill>
                  <a:schemeClr val="accent6">
                    <a:lumMod val="75000"/>
                  </a:schemeClr>
                </a:solidFill>
                <a:latin typeface="Calibri"/>
              </a:rPr>
              <a:t>Harry A. Atwater</a:t>
            </a:r>
            <a:r>
              <a:rPr lang="zh-CN" altLang="en-US" sz="1600" kern="1200" dirty="0" smtClean="0">
                <a:solidFill>
                  <a:schemeClr val="accent6">
                    <a:lumMod val="75000"/>
                  </a:schemeClr>
                </a:solidFill>
                <a:latin typeface="Calibri"/>
              </a:rPr>
              <a:t>为加州理工大学应用物理学教授，在太阳能电池方面有深入的研究，</a:t>
            </a:r>
            <a:r>
              <a:rPr lang="en-US" altLang="en-US" sz="1600" kern="1200" dirty="0" smtClean="0">
                <a:solidFill>
                  <a:schemeClr val="accent6">
                    <a:lumMod val="75000"/>
                  </a:schemeClr>
                </a:solidFill>
                <a:latin typeface="Calibri"/>
              </a:rPr>
              <a:t>2012 </a:t>
            </a:r>
            <a:r>
              <a:rPr lang="zh-CN" altLang="en-US" sz="1600" kern="1200" dirty="0" smtClean="0">
                <a:solidFill>
                  <a:schemeClr val="accent6">
                    <a:lumMod val="75000"/>
                  </a:schemeClr>
                </a:solidFill>
                <a:latin typeface="Calibri"/>
              </a:rPr>
              <a:t>年获得了国际光学工程学会的绿色光学奖</a:t>
            </a:r>
            <a:r>
              <a:rPr lang="en-US" altLang="en-US" sz="1600" kern="1200" dirty="0" smtClean="0">
                <a:solidFill>
                  <a:schemeClr val="accent6">
                    <a:lumMod val="75000"/>
                  </a:schemeClr>
                </a:solidFill>
                <a:latin typeface="Calibri"/>
              </a:rPr>
              <a:t> (SPIE Green Photonics Award)</a:t>
            </a:r>
            <a:endParaRPr lang="en-US" altLang="zh-CN" sz="1600" kern="1200" dirty="0" smtClean="0">
              <a:solidFill>
                <a:schemeClr val="accent6">
                  <a:lumMod val="75000"/>
                </a:schemeClr>
              </a:solidFill>
              <a:latin typeface="Calibri"/>
            </a:endParaRPr>
          </a:p>
          <a:p>
            <a:pPr marL="347472" indent="-347472" eaLnBrk="1" hangingPunct="1">
              <a:spcBef>
                <a:spcPts val="672"/>
              </a:spcBef>
              <a:spcAft>
                <a:spcPts val="0"/>
              </a:spcAft>
              <a:buSzPts val="2800"/>
              <a:buFont typeface="Arial"/>
              <a:buChar char="•"/>
              <a:defRPr/>
            </a:pPr>
            <a:r>
              <a:rPr lang="zh-CN" altLang="en-US" sz="1600" kern="1200" dirty="0" smtClean="0">
                <a:solidFill>
                  <a:schemeClr val="accent6">
                    <a:lumMod val="75000"/>
                  </a:schemeClr>
                </a:solidFill>
                <a:latin typeface="Calibri"/>
              </a:rPr>
              <a:t>研究对象包括高分子光电材料、等离子体超级材料、光学晶体、光学交换和光学储存、量子光学作用</a:t>
            </a:r>
            <a:r>
              <a:rPr lang="en-US" altLang="zh-CN" sz="1600" kern="1200" dirty="0" smtClean="0">
                <a:solidFill>
                  <a:schemeClr val="accent6">
                    <a:lumMod val="75000"/>
                  </a:schemeClr>
                </a:solidFill>
                <a:latin typeface="Calibri"/>
              </a:rPr>
              <a:t>…</a:t>
            </a:r>
            <a:endParaRPr lang="zh-CN" altLang="en-US" sz="1600" kern="1200" dirty="0" smtClean="0">
              <a:solidFill>
                <a:schemeClr val="accent6">
                  <a:lumMod val="75000"/>
                </a:schemeClr>
              </a:solidFill>
              <a:latin typeface="Calibri"/>
            </a:endParaRPr>
          </a:p>
          <a:p>
            <a:pPr marL="347472" indent="-347472" eaLnBrk="1" hangingPunct="1">
              <a:spcBef>
                <a:spcPts val="672"/>
              </a:spcBef>
              <a:spcAft>
                <a:spcPts val="0"/>
              </a:spcAft>
              <a:buSzPts val="2800"/>
              <a:buFont typeface="Arial"/>
              <a:buChar char="•"/>
              <a:defRPr/>
            </a:pPr>
            <a:r>
              <a:rPr lang="en-US" altLang="en-US" sz="1600" kern="1200" dirty="0" smtClean="0">
                <a:solidFill>
                  <a:schemeClr val="accent6">
                    <a:lumMod val="75000"/>
                  </a:schemeClr>
                </a:solidFill>
                <a:latin typeface="Calibri"/>
              </a:rPr>
              <a:t>ASAP</a:t>
            </a:r>
            <a:r>
              <a:rPr lang="zh-CN" altLang="en-US" sz="1600" kern="1200" dirty="0" smtClean="0">
                <a:solidFill>
                  <a:schemeClr val="accent6">
                    <a:lumMod val="75000"/>
                  </a:schemeClr>
                </a:solidFill>
                <a:latin typeface="Calibri"/>
              </a:rPr>
              <a:t>文章现已上线！</a:t>
            </a:r>
            <a:r>
              <a:rPr lang="en-US" altLang="zh-CN" sz="1600" dirty="0" smtClean="0">
                <a:solidFill>
                  <a:schemeClr val="accent6">
                    <a:lumMod val="75000"/>
                  </a:schemeClr>
                </a:solidFill>
                <a:latin typeface="Calibri"/>
                <a:hlinkClick r:id="rId2"/>
              </a:rPr>
              <a:t>http://pubs.acs.org/journal/apchd5</a:t>
            </a:r>
          </a:p>
        </p:txBody>
      </p:sp>
      <p:pic>
        <p:nvPicPr>
          <p:cNvPr id="15364" name="图片 4"/>
          <p:cNvPicPr>
            <a:picLocks noChangeAspect="1" noChangeArrowheads="1"/>
          </p:cNvPicPr>
          <p:nvPr/>
        </p:nvPicPr>
        <p:blipFill>
          <a:blip r:embed="rId3"/>
          <a:srcRect/>
          <a:stretch>
            <a:fillRect/>
          </a:stretch>
        </p:blipFill>
        <p:spPr bwMode="auto">
          <a:xfrm>
            <a:off x="7217038" y="0"/>
            <a:ext cx="1926962" cy="2555543"/>
          </a:xfrm>
          <a:prstGeom prst="rect">
            <a:avLst/>
          </a:prstGeom>
          <a:ln>
            <a:noFill/>
          </a:ln>
          <a:effectLst>
            <a:outerShdw blurRad="292100" dist="139700" dir="2700000" algn="tl" rotWithShape="0">
              <a:srgbClr val="333333">
                <a:alpha val="65000"/>
              </a:srgbClr>
            </a:outerShdw>
          </a:effectLst>
        </p:spPr>
      </p:pic>
      <p:sp>
        <p:nvSpPr>
          <p:cNvPr id="5" name="矩形 4"/>
          <p:cNvSpPr/>
          <p:nvPr/>
        </p:nvSpPr>
        <p:spPr>
          <a:xfrm>
            <a:off x="223924" y="5673649"/>
            <a:ext cx="1898277" cy="830997"/>
          </a:xfrm>
          <a:prstGeom prst="rect">
            <a:avLst/>
          </a:prstGeom>
        </p:spPr>
        <p:txBody>
          <a:bodyPr wrap="none">
            <a:spAutoFit/>
          </a:bodyPr>
          <a:lstStyle/>
          <a:p>
            <a:r>
              <a:rPr lang="zh-CN" altLang="en-US" sz="1600" b="1" dirty="0" smtClean="0">
                <a:latin typeface="微软雅黑" pitchFamily="34" charset="-122"/>
                <a:ea typeface="微软雅黑" pitchFamily="34" charset="-122"/>
              </a:rPr>
              <a:t>互补刊</a:t>
            </a:r>
            <a:endParaRPr lang="en-US" altLang="zh-CN" sz="1600" b="1" dirty="0" smtClean="0">
              <a:latin typeface="微软雅黑" pitchFamily="34" charset="-122"/>
              <a:ea typeface="微软雅黑" pitchFamily="34" charset="-122"/>
            </a:endParaRPr>
          </a:p>
          <a:p>
            <a:pPr>
              <a:buFont typeface="Arial" pitchFamily="34" charset="0"/>
              <a:buChar char="•"/>
            </a:pP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物理化学</a:t>
            </a:r>
            <a:r>
              <a:rPr lang="en-US" altLang="zh-CN" sz="1600" b="1" dirty="0" smtClean="0">
                <a:latin typeface="微软雅黑" pitchFamily="34" charset="-122"/>
                <a:ea typeface="微软雅黑" pitchFamily="34" charset="-122"/>
              </a:rPr>
              <a:t>A》</a:t>
            </a:r>
          </a:p>
          <a:p>
            <a:pPr>
              <a:buFont typeface="Arial" pitchFamily="34" charset="0"/>
              <a:buChar char="•"/>
            </a:pP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物理化学快报</a:t>
            </a:r>
            <a:r>
              <a:rPr lang="en-US" altLang="zh-CN" sz="1600" b="1" dirty="0" smtClean="0">
                <a:latin typeface="微软雅黑" pitchFamily="34" charset="-122"/>
                <a:ea typeface="微软雅黑" pitchFamily="34" charset="-122"/>
              </a:rPr>
              <a:t>》</a:t>
            </a:r>
            <a:endParaRPr lang="zh-CN" altLang="en-US" sz="1600" b="1" dirty="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bwMode="auto">
          <a:xfrm>
            <a:off x="2160588" y="1079500"/>
            <a:ext cx="6629400" cy="9144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altLang="zh-CN" sz="3600" dirty="0" smtClean="0"/>
              <a:t>2015 </a:t>
            </a:r>
            <a:r>
              <a:rPr lang="zh-CN" altLang="en-US" sz="3600" dirty="0" smtClean="0"/>
              <a:t>年新刊</a:t>
            </a:r>
          </a:p>
        </p:txBody>
      </p:sp>
      <p:sp>
        <p:nvSpPr>
          <p:cNvPr id="10242" name="Rectangle 3"/>
          <p:cNvSpPr>
            <a:spLocks noGrp="1" noChangeArrowheads="1"/>
          </p:cNvSpPr>
          <p:nvPr>
            <p:ph idx="1"/>
          </p:nvPr>
        </p:nvSpPr>
        <p:spPr>
          <a:xfrm>
            <a:off x="2209800" y="2133600"/>
            <a:ext cx="4017579" cy="2819400"/>
          </a:xfrm>
        </p:spPr>
        <p:txBody>
          <a:bodyPr>
            <a:noAutofit/>
          </a:bodyPr>
          <a:lstStyle/>
          <a:p>
            <a:pPr lvl="0"/>
            <a:r>
              <a:rPr lang="en-US" altLang="zh-CN" sz="1600" dirty="0" smtClean="0">
                <a:solidFill>
                  <a:schemeClr val="accent6">
                    <a:lumMod val="75000"/>
                  </a:schemeClr>
                </a:solidFill>
                <a:latin typeface="Calibri"/>
              </a:rPr>
              <a:t>《ACS</a:t>
            </a:r>
            <a:r>
              <a:rPr lang="zh-CN" altLang="en-US" sz="1600" dirty="0" smtClean="0">
                <a:solidFill>
                  <a:schemeClr val="accent6">
                    <a:lumMod val="75000"/>
                  </a:schemeClr>
                </a:solidFill>
                <a:latin typeface="Calibri"/>
              </a:rPr>
              <a:t>生物材料科学和工程</a:t>
            </a:r>
            <a:r>
              <a:rPr lang="en-US" altLang="zh-CN" sz="1600" dirty="0" smtClean="0">
                <a:solidFill>
                  <a:schemeClr val="accent6">
                    <a:lumMod val="75000"/>
                  </a:schemeClr>
                </a:solidFill>
                <a:latin typeface="Calibri"/>
              </a:rPr>
              <a:t>》</a:t>
            </a:r>
          </a:p>
          <a:p>
            <a:pPr lvl="0"/>
            <a:r>
              <a:rPr lang="zh-CN" altLang="en-US" sz="1600" dirty="0" smtClean="0">
                <a:solidFill>
                  <a:schemeClr val="accent6">
                    <a:lumMod val="75000"/>
                  </a:schemeClr>
                </a:solidFill>
                <a:latin typeface="Calibri"/>
              </a:rPr>
              <a:t>创刊主编</a:t>
            </a:r>
            <a:r>
              <a:rPr lang="en-US" altLang="en-US" sz="1600" dirty="0" smtClean="0">
                <a:solidFill>
                  <a:schemeClr val="accent6">
                    <a:lumMod val="75000"/>
                  </a:schemeClr>
                </a:solidFill>
                <a:latin typeface="Calibri"/>
              </a:rPr>
              <a:t>David Kaplan</a:t>
            </a:r>
            <a:r>
              <a:rPr lang="zh-CN" altLang="en-US" sz="1600" dirty="0" smtClean="0">
                <a:solidFill>
                  <a:schemeClr val="accent6">
                    <a:lumMod val="75000"/>
                  </a:schemeClr>
                </a:solidFill>
                <a:latin typeface="Calibri"/>
              </a:rPr>
              <a:t>，美国塔夫斯大学生物医学工程教授、博导，苏州大学现代丝绸国家工程实验室客座教授</a:t>
            </a:r>
            <a:endParaRPr lang="en-US" altLang="zh-CN" sz="1600" dirty="0" smtClean="0">
              <a:solidFill>
                <a:schemeClr val="accent6">
                  <a:lumMod val="75000"/>
                </a:schemeClr>
              </a:solidFill>
              <a:latin typeface="Calibri"/>
            </a:endParaRPr>
          </a:p>
          <a:p>
            <a:pPr lvl="0"/>
            <a:r>
              <a:rPr lang="zh-CN" altLang="en-US" sz="1600" dirty="0" smtClean="0">
                <a:solidFill>
                  <a:schemeClr val="accent6">
                    <a:lumMod val="75000"/>
                  </a:schemeClr>
                </a:solidFill>
                <a:latin typeface="Calibri"/>
              </a:rPr>
              <a:t>话题涵盖生物材料建模、新型生物材料的合成和建模、仿生材料研发、生物材料的界面和相互作用、再生医学等</a:t>
            </a:r>
            <a:endParaRPr lang="en-US" altLang="zh-CN" sz="1600" dirty="0" smtClean="0">
              <a:solidFill>
                <a:schemeClr val="accent6">
                  <a:lumMod val="75000"/>
                </a:schemeClr>
              </a:solidFill>
              <a:latin typeface="Calibri"/>
            </a:endParaRPr>
          </a:p>
          <a:p>
            <a:pPr lvl="0"/>
            <a:r>
              <a:rPr lang="en-US" altLang="zh-CN" sz="1600" dirty="0" smtClean="0">
                <a:solidFill>
                  <a:schemeClr val="accent6">
                    <a:lumMod val="75000"/>
                  </a:schemeClr>
                </a:solidFill>
                <a:latin typeface="Calibri"/>
              </a:rPr>
              <a:t>2014</a:t>
            </a:r>
            <a:r>
              <a:rPr lang="zh-CN" altLang="en-US" sz="1600" dirty="0" smtClean="0">
                <a:solidFill>
                  <a:schemeClr val="accent6">
                    <a:lumMod val="75000"/>
                  </a:schemeClr>
                </a:solidFill>
                <a:latin typeface="Calibri"/>
              </a:rPr>
              <a:t>年</a:t>
            </a:r>
            <a:r>
              <a:rPr lang="en-US" altLang="zh-CN" sz="1600" dirty="0" smtClean="0">
                <a:solidFill>
                  <a:schemeClr val="accent6">
                    <a:lumMod val="75000"/>
                  </a:schemeClr>
                </a:solidFill>
                <a:latin typeface="Calibri"/>
              </a:rPr>
              <a:t>10</a:t>
            </a:r>
            <a:r>
              <a:rPr lang="zh-CN" altLang="en-US" sz="1600" dirty="0" smtClean="0">
                <a:solidFill>
                  <a:schemeClr val="accent6">
                    <a:lumMod val="75000"/>
                  </a:schemeClr>
                </a:solidFill>
                <a:latin typeface="Calibri"/>
              </a:rPr>
              <a:t>月起接受投稿</a:t>
            </a:r>
          </a:p>
          <a:p>
            <a:pPr marL="347472" indent="-347472">
              <a:spcBef>
                <a:spcPts val="672"/>
              </a:spcBef>
              <a:buSzPts val="2800"/>
              <a:buNone/>
              <a:defRPr/>
            </a:pPr>
            <a:r>
              <a:rPr lang="en-US" altLang="zh-CN" sz="1600" dirty="0" smtClean="0">
                <a:solidFill>
                  <a:schemeClr val="accent6">
                    <a:lumMod val="75000"/>
                  </a:schemeClr>
                </a:solidFill>
                <a:latin typeface="Calibri"/>
                <a:hlinkClick r:id="rId2"/>
              </a:rPr>
              <a:t>http://pubs.acs.org/journal/abseba</a:t>
            </a:r>
          </a:p>
        </p:txBody>
      </p:sp>
      <p:sp>
        <p:nvSpPr>
          <p:cNvPr id="5" name="矩形 4"/>
          <p:cNvSpPr/>
          <p:nvPr/>
        </p:nvSpPr>
        <p:spPr>
          <a:xfrm>
            <a:off x="223924" y="5673649"/>
            <a:ext cx="2515304" cy="830997"/>
          </a:xfrm>
          <a:prstGeom prst="rect">
            <a:avLst/>
          </a:prstGeom>
        </p:spPr>
        <p:txBody>
          <a:bodyPr wrap="none">
            <a:spAutoFit/>
          </a:bodyPr>
          <a:lstStyle/>
          <a:p>
            <a:r>
              <a:rPr lang="zh-CN" altLang="en-US" sz="1600" b="1" dirty="0" smtClean="0">
                <a:latin typeface="微软雅黑" pitchFamily="34" charset="-122"/>
                <a:ea typeface="微软雅黑" pitchFamily="34" charset="-122"/>
              </a:rPr>
              <a:t>互补刊</a:t>
            </a:r>
            <a:endParaRPr lang="en-US" altLang="zh-CN" sz="1600" b="1" dirty="0" smtClean="0">
              <a:latin typeface="微软雅黑" pitchFamily="34" charset="-122"/>
              <a:ea typeface="微软雅黑" pitchFamily="34" charset="-122"/>
            </a:endParaRPr>
          </a:p>
          <a:p>
            <a:pPr>
              <a:buFont typeface="Arial" pitchFamily="34" charset="0"/>
              <a:buChar char="•"/>
            </a:pP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生物大分子</a:t>
            </a:r>
            <a:r>
              <a:rPr lang="en-US" altLang="zh-CN" sz="1600" b="1" dirty="0" smtClean="0">
                <a:latin typeface="微软雅黑" pitchFamily="34" charset="-122"/>
                <a:ea typeface="微软雅黑" pitchFamily="34" charset="-122"/>
              </a:rPr>
              <a:t>》</a:t>
            </a:r>
          </a:p>
          <a:p>
            <a:pPr>
              <a:buFont typeface="Arial" pitchFamily="34" charset="0"/>
              <a:buChar char="•"/>
            </a:pPr>
            <a:r>
              <a:rPr lang="en-US" altLang="zh-CN" sz="1600" b="1" dirty="0" smtClean="0">
                <a:latin typeface="微软雅黑" pitchFamily="34" charset="-122"/>
                <a:ea typeface="微软雅黑" pitchFamily="34" charset="-122"/>
              </a:rPr>
              <a:t>《ACS</a:t>
            </a:r>
            <a:r>
              <a:rPr lang="zh-CN" altLang="en-US" sz="1600" b="1" dirty="0" smtClean="0">
                <a:latin typeface="微软雅黑" pitchFamily="34" charset="-122"/>
                <a:ea typeface="微软雅黑" pitchFamily="34" charset="-122"/>
              </a:rPr>
              <a:t>应用材料和界面</a:t>
            </a:r>
            <a:r>
              <a:rPr lang="en-US" altLang="zh-CN" sz="1600" b="1" dirty="0" smtClean="0">
                <a:latin typeface="微软雅黑" pitchFamily="34" charset="-122"/>
                <a:ea typeface="微软雅黑" pitchFamily="34" charset="-122"/>
              </a:rPr>
              <a:t>》</a:t>
            </a:r>
            <a:endParaRPr lang="zh-CN" altLang="en-US" sz="1600" b="1" dirty="0">
              <a:latin typeface="微软雅黑" pitchFamily="34" charset="-122"/>
              <a:ea typeface="微软雅黑" pitchFamily="34" charset="-122"/>
            </a:endParaRPr>
          </a:p>
        </p:txBody>
      </p:sp>
      <p:pic>
        <p:nvPicPr>
          <p:cNvPr id="6" name="图片 5" descr="封面-生物材料.gif"/>
          <p:cNvPicPr>
            <a:picLocks noChangeAspect="1"/>
          </p:cNvPicPr>
          <p:nvPr/>
        </p:nvPicPr>
        <p:blipFill>
          <a:blip r:embed="rId3"/>
          <a:stretch>
            <a:fillRect/>
          </a:stretch>
        </p:blipFill>
        <p:spPr>
          <a:xfrm>
            <a:off x="7338885" y="0"/>
            <a:ext cx="1805115" cy="243298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封面-ACS传染疾病.jpg"/>
          <p:cNvPicPr>
            <a:picLocks noChangeAspect="1"/>
          </p:cNvPicPr>
          <p:nvPr/>
        </p:nvPicPr>
        <p:blipFill>
          <a:blip r:embed="rId2"/>
          <a:stretch>
            <a:fillRect/>
          </a:stretch>
        </p:blipFill>
        <p:spPr>
          <a:xfrm>
            <a:off x="7335070" y="0"/>
            <a:ext cx="1808930" cy="2406663"/>
          </a:xfrm>
          <a:prstGeom prst="rect">
            <a:avLst/>
          </a:prstGeom>
          <a:ln>
            <a:noFill/>
          </a:ln>
          <a:effectLst>
            <a:outerShdw blurRad="292100" dist="139700" dir="2700000" algn="tl" rotWithShape="0">
              <a:srgbClr val="333333">
                <a:alpha val="65000"/>
              </a:srgbClr>
            </a:outerShdw>
          </a:effectLst>
        </p:spPr>
      </p:pic>
      <p:sp>
        <p:nvSpPr>
          <p:cNvPr id="15362" name="Rectangle 4"/>
          <p:cNvSpPr>
            <a:spLocks noGrp="1" noChangeArrowheads="1"/>
          </p:cNvSpPr>
          <p:nvPr>
            <p:ph type="title"/>
          </p:nvPr>
        </p:nvSpPr>
        <p:spPr bwMode="auto">
          <a:xfrm>
            <a:off x="2160588" y="1079500"/>
            <a:ext cx="6629400" cy="9144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altLang="zh-CN" sz="3600" dirty="0" smtClean="0"/>
              <a:t>2015 </a:t>
            </a:r>
            <a:r>
              <a:rPr lang="zh-CN" altLang="en-US" sz="3600" dirty="0" smtClean="0"/>
              <a:t>年新刊</a:t>
            </a:r>
          </a:p>
        </p:txBody>
      </p:sp>
      <p:sp>
        <p:nvSpPr>
          <p:cNvPr id="10242" name="Rectangle 3"/>
          <p:cNvSpPr>
            <a:spLocks noGrp="1" noChangeArrowheads="1"/>
          </p:cNvSpPr>
          <p:nvPr>
            <p:ph idx="1"/>
          </p:nvPr>
        </p:nvSpPr>
        <p:spPr>
          <a:xfrm>
            <a:off x="2209800" y="2133600"/>
            <a:ext cx="4017579" cy="2819400"/>
          </a:xfrm>
        </p:spPr>
        <p:txBody>
          <a:bodyPr>
            <a:noAutofit/>
          </a:bodyPr>
          <a:lstStyle/>
          <a:p>
            <a:pPr lvl="0"/>
            <a:r>
              <a:rPr lang="en-US" altLang="zh-CN" sz="1600" dirty="0" smtClean="0">
                <a:solidFill>
                  <a:schemeClr val="accent6">
                    <a:lumMod val="75000"/>
                  </a:schemeClr>
                </a:solidFill>
                <a:latin typeface="Calibri"/>
              </a:rPr>
              <a:t>《ACS</a:t>
            </a:r>
            <a:r>
              <a:rPr lang="zh-CN" altLang="en-US" sz="1600" smtClean="0">
                <a:solidFill>
                  <a:schemeClr val="accent6">
                    <a:lumMod val="75000"/>
                  </a:schemeClr>
                </a:solidFill>
                <a:latin typeface="Calibri"/>
              </a:rPr>
              <a:t>传染疾病</a:t>
            </a:r>
            <a:r>
              <a:rPr lang="en-US" altLang="zh-CN" sz="1600" dirty="0" smtClean="0">
                <a:solidFill>
                  <a:schemeClr val="accent6">
                    <a:lumMod val="75000"/>
                  </a:schemeClr>
                </a:solidFill>
                <a:latin typeface="Calibri"/>
              </a:rPr>
              <a:t>》</a:t>
            </a:r>
          </a:p>
          <a:p>
            <a:r>
              <a:rPr lang="zh-CN" altLang="en-US" sz="1600" dirty="0" smtClean="0">
                <a:solidFill>
                  <a:schemeClr val="accent6">
                    <a:lumMod val="75000"/>
                  </a:schemeClr>
                </a:solidFill>
                <a:latin typeface="Calibri"/>
              </a:rPr>
              <a:t>创刊主编</a:t>
            </a:r>
            <a:r>
              <a:rPr lang="en-US" altLang="en-US" sz="1600" dirty="0" smtClean="0">
                <a:solidFill>
                  <a:schemeClr val="accent6">
                    <a:lumMod val="75000"/>
                  </a:schemeClr>
                </a:solidFill>
                <a:latin typeface="Calibri"/>
              </a:rPr>
              <a:t>Courtney C. Aldrich</a:t>
            </a:r>
            <a:r>
              <a:rPr lang="zh-CN" altLang="en-US" sz="1600" dirty="0" smtClean="0">
                <a:solidFill>
                  <a:schemeClr val="accent6">
                    <a:lumMod val="75000"/>
                  </a:schemeClr>
                </a:solidFill>
                <a:latin typeface="Calibri"/>
              </a:rPr>
              <a:t>，明尼苏达大学药学院的副教授，主要研究方向是用于肺结核治疗的新型抗菌药物</a:t>
            </a:r>
            <a:endParaRPr lang="en-US" altLang="zh-CN" sz="1600" dirty="0" smtClean="0">
              <a:solidFill>
                <a:schemeClr val="accent6">
                  <a:lumMod val="75000"/>
                </a:schemeClr>
              </a:solidFill>
              <a:latin typeface="Calibri"/>
            </a:endParaRPr>
          </a:p>
          <a:p>
            <a:pPr lvl="0"/>
            <a:r>
              <a:rPr lang="zh-CN" altLang="en-US" sz="1600" dirty="0" smtClean="0">
                <a:solidFill>
                  <a:schemeClr val="accent6">
                    <a:lumMod val="75000"/>
                  </a:schemeClr>
                </a:solidFill>
                <a:latin typeface="Calibri"/>
              </a:rPr>
              <a:t>话题涵盖抗菌素的研发、药物靶点区分、抗药性机制、宿主与病原体的相互作用、小分子疫苗佐剂等</a:t>
            </a:r>
          </a:p>
          <a:p>
            <a:pPr lvl="0"/>
            <a:r>
              <a:rPr lang="en-US" altLang="zh-CN" sz="1600" dirty="0" smtClean="0">
                <a:solidFill>
                  <a:schemeClr val="accent6">
                    <a:lumMod val="75000"/>
                  </a:schemeClr>
                </a:solidFill>
                <a:latin typeface="Calibri"/>
              </a:rPr>
              <a:t>2014</a:t>
            </a:r>
            <a:r>
              <a:rPr lang="zh-CN" altLang="en-US" sz="1600" dirty="0" smtClean="0">
                <a:solidFill>
                  <a:schemeClr val="accent6">
                    <a:lumMod val="75000"/>
                  </a:schemeClr>
                </a:solidFill>
                <a:latin typeface="Calibri"/>
              </a:rPr>
              <a:t>年</a:t>
            </a:r>
            <a:r>
              <a:rPr lang="en-US" altLang="zh-CN" sz="1600" dirty="0" smtClean="0">
                <a:solidFill>
                  <a:schemeClr val="accent6">
                    <a:lumMod val="75000"/>
                  </a:schemeClr>
                </a:solidFill>
                <a:latin typeface="Calibri"/>
              </a:rPr>
              <a:t>10</a:t>
            </a:r>
            <a:r>
              <a:rPr lang="zh-CN" altLang="en-US" sz="1600" dirty="0" smtClean="0">
                <a:solidFill>
                  <a:schemeClr val="accent6">
                    <a:lumMod val="75000"/>
                  </a:schemeClr>
                </a:solidFill>
                <a:latin typeface="Calibri"/>
              </a:rPr>
              <a:t>月起接受投稿</a:t>
            </a:r>
          </a:p>
          <a:p>
            <a:pPr marL="347472" indent="-347472">
              <a:spcBef>
                <a:spcPts val="672"/>
              </a:spcBef>
              <a:buSzPts val="2800"/>
              <a:buNone/>
              <a:defRPr/>
            </a:pPr>
            <a:r>
              <a:rPr lang="en-US" altLang="zh-CN" sz="1600" dirty="0" smtClean="0">
                <a:solidFill>
                  <a:schemeClr val="accent6">
                    <a:lumMod val="75000"/>
                  </a:schemeClr>
                </a:solidFill>
                <a:latin typeface="Calibri"/>
                <a:hlinkClick r:id="rId3"/>
              </a:rPr>
              <a:t>http://pubs.acs.org/journal/aidcbc</a:t>
            </a:r>
          </a:p>
        </p:txBody>
      </p:sp>
      <p:sp>
        <p:nvSpPr>
          <p:cNvPr id="5" name="矩形 4"/>
          <p:cNvSpPr/>
          <p:nvPr/>
        </p:nvSpPr>
        <p:spPr>
          <a:xfrm>
            <a:off x="223924" y="5673649"/>
            <a:ext cx="1898277" cy="830997"/>
          </a:xfrm>
          <a:prstGeom prst="rect">
            <a:avLst/>
          </a:prstGeom>
        </p:spPr>
        <p:txBody>
          <a:bodyPr wrap="none">
            <a:spAutoFit/>
          </a:bodyPr>
          <a:lstStyle/>
          <a:p>
            <a:r>
              <a:rPr lang="zh-CN" altLang="en-US" sz="1600" b="1" dirty="0" smtClean="0">
                <a:latin typeface="微软雅黑" pitchFamily="34" charset="-122"/>
                <a:ea typeface="微软雅黑" pitchFamily="34" charset="-122"/>
              </a:rPr>
              <a:t>互补刊</a:t>
            </a:r>
            <a:endParaRPr lang="en-US" altLang="zh-CN" sz="1600" b="1" dirty="0" smtClean="0">
              <a:latin typeface="微软雅黑" pitchFamily="34" charset="-122"/>
              <a:ea typeface="微软雅黑" pitchFamily="34" charset="-122"/>
            </a:endParaRPr>
          </a:p>
          <a:p>
            <a:pPr>
              <a:buFont typeface="Arial" pitchFamily="34" charset="0"/>
              <a:buChar char="•"/>
            </a:pP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药物化学</a:t>
            </a:r>
            <a:r>
              <a:rPr lang="en-US" altLang="zh-CN" sz="1600" b="1" dirty="0" smtClean="0">
                <a:latin typeface="微软雅黑" pitchFamily="34" charset="-122"/>
                <a:ea typeface="微软雅黑" pitchFamily="34" charset="-122"/>
              </a:rPr>
              <a:t>》</a:t>
            </a:r>
          </a:p>
          <a:p>
            <a:pPr>
              <a:buFont typeface="Arial" pitchFamily="34" charset="0"/>
              <a:buChar char="•"/>
            </a:pP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蛋白质组研究</a:t>
            </a:r>
            <a:r>
              <a:rPr lang="en-US" altLang="zh-CN" sz="1600" b="1" dirty="0" smtClean="0">
                <a:latin typeface="微软雅黑" pitchFamily="34" charset="-122"/>
                <a:ea typeface="微软雅黑" pitchFamily="34" charset="-122"/>
              </a:rPr>
              <a:t>》</a:t>
            </a:r>
            <a:endParaRPr lang="zh-CN" altLang="en-US" sz="1600" b="1" dirty="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Group ppt 模板-1">
  <a:themeElements>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自定义 1">
      <a:majorFont>
        <a:latin typeface="Georgia"/>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anchor="ctr"/>
      <a:lstStyle>
        <a:defPPr algn="ctr">
          <a:defRPr sz="2000" b="0" dirty="0">
            <a:solidFill>
              <a:schemeClr val="tx1"/>
            </a:solidFill>
            <a:latin typeface="微软雅黑" pitchFamily="34" charset="-122"/>
            <a:ea typeface="微软雅黑" pitchFamily="34" charset="-122"/>
          </a:defRPr>
        </a:defPPr>
      </a:lstStyle>
      <a:style>
        <a:lnRef idx="2">
          <a:schemeClr val="accent2"/>
        </a:lnRef>
        <a:fillRef idx="1">
          <a:schemeClr val="lt1"/>
        </a:fillRef>
        <a:effectRef idx="0">
          <a:schemeClr val="accent2"/>
        </a:effectRef>
        <a:fontRef idx="minor">
          <a:schemeClr val="dk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10421</TotalTime>
  <Words>1480</Words>
  <Application>Microsoft Office PowerPoint</Application>
  <PresentationFormat>全屏显示(4:3)</PresentationFormat>
  <Paragraphs>253</Paragraphs>
  <Slides>33</Slides>
  <Notes>25</Notes>
  <HiddenSlides>0</HiddenSlides>
  <MMClips>0</MMClips>
  <ScaleCrop>false</ScaleCrop>
  <HeadingPairs>
    <vt:vector size="4" baseType="variant">
      <vt:variant>
        <vt:lpstr>主题</vt:lpstr>
      </vt:variant>
      <vt:variant>
        <vt:i4>2</vt:i4>
      </vt:variant>
      <vt:variant>
        <vt:lpstr>幻灯片标题</vt:lpstr>
      </vt:variant>
      <vt:variant>
        <vt:i4>33</vt:i4>
      </vt:variant>
    </vt:vector>
  </HeadingPairs>
  <TitlesOfParts>
    <vt:vector size="35" baseType="lpstr">
      <vt:lpstr>Custom Design</vt:lpstr>
      <vt:lpstr>iGroup ppt 模板-1</vt:lpstr>
      <vt:lpstr>幻灯片 1</vt:lpstr>
      <vt:lpstr>幻灯片 2</vt:lpstr>
      <vt:lpstr>学会简介</vt:lpstr>
      <vt:lpstr>学会构成 – 2013~2014</vt:lpstr>
      <vt:lpstr>幻灯片 5</vt:lpstr>
      <vt:lpstr>2014 年新刊</vt:lpstr>
      <vt:lpstr>2014 年新刊</vt:lpstr>
      <vt:lpstr>2015 年新刊</vt:lpstr>
      <vt:lpstr>2015 年新刊</vt:lpstr>
      <vt:lpstr>2015 年新刊</vt:lpstr>
      <vt:lpstr>2015 年新刊</vt:lpstr>
      <vt:lpstr>2016 年新刊</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 M. Pastore</dc:creator>
  <cp:lastModifiedBy>USER</cp:lastModifiedBy>
  <cp:revision>715</cp:revision>
  <cp:lastPrinted>2012-01-30T17:28:57Z</cp:lastPrinted>
  <dcterms:created xsi:type="dcterms:W3CDTF">2012-01-30T03:00:45Z</dcterms:created>
  <dcterms:modified xsi:type="dcterms:W3CDTF">2015-11-24T00:20:56Z</dcterms:modified>
</cp:coreProperties>
</file>