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3">
  <p:sldMasterIdLst>
    <p:sldMasterId id="2147483654" r:id="rId4"/>
  </p:sldMasterIdLst>
  <p:notesMasterIdLst>
    <p:notesMasterId r:id="rId52"/>
  </p:notesMasterIdLst>
  <p:handoutMasterIdLst>
    <p:handoutMasterId r:id="rId53"/>
  </p:handoutMasterIdLst>
  <p:sldIdLst>
    <p:sldId id="837" r:id="rId5"/>
    <p:sldId id="819" r:id="rId6"/>
    <p:sldId id="825" r:id="rId7"/>
    <p:sldId id="838" r:id="rId8"/>
    <p:sldId id="839" r:id="rId9"/>
    <p:sldId id="922" r:id="rId10"/>
    <p:sldId id="925" r:id="rId11"/>
    <p:sldId id="921" r:id="rId12"/>
    <p:sldId id="842" r:id="rId13"/>
    <p:sldId id="866" r:id="rId14"/>
    <p:sldId id="847" r:id="rId15"/>
    <p:sldId id="846" r:id="rId16"/>
    <p:sldId id="848" r:id="rId17"/>
    <p:sldId id="849" r:id="rId18"/>
    <p:sldId id="851" r:id="rId19"/>
    <p:sldId id="850" r:id="rId20"/>
    <p:sldId id="852" r:id="rId21"/>
    <p:sldId id="853" r:id="rId22"/>
    <p:sldId id="854" r:id="rId23"/>
    <p:sldId id="855" r:id="rId24"/>
    <p:sldId id="856" r:id="rId25"/>
    <p:sldId id="858" r:id="rId26"/>
    <p:sldId id="859" r:id="rId27"/>
    <p:sldId id="860" r:id="rId28"/>
    <p:sldId id="861" r:id="rId29"/>
    <p:sldId id="864" r:id="rId30"/>
    <p:sldId id="865" r:id="rId31"/>
    <p:sldId id="862" r:id="rId32"/>
    <p:sldId id="920" r:id="rId33"/>
    <p:sldId id="867" r:id="rId34"/>
    <p:sldId id="868" r:id="rId35"/>
    <p:sldId id="869" r:id="rId36"/>
    <p:sldId id="874" r:id="rId37"/>
    <p:sldId id="870" r:id="rId38"/>
    <p:sldId id="871" r:id="rId39"/>
    <p:sldId id="872" r:id="rId40"/>
    <p:sldId id="873" r:id="rId41"/>
    <p:sldId id="875" r:id="rId42"/>
    <p:sldId id="876" r:id="rId43"/>
    <p:sldId id="877" r:id="rId44"/>
    <p:sldId id="878" r:id="rId45"/>
    <p:sldId id="879" r:id="rId46"/>
    <p:sldId id="880" r:id="rId47"/>
    <p:sldId id="881" r:id="rId48"/>
    <p:sldId id="882" r:id="rId49"/>
    <p:sldId id="883" r:id="rId50"/>
    <p:sldId id="884" r:id="rId5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4389"/>
    <a:srgbClr val="00264D"/>
    <a:srgbClr val="031D45"/>
    <a:srgbClr val="E9E9ED"/>
    <a:srgbClr val="F3F3F3"/>
    <a:srgbClr val="F4F4F4"/>
    <a:srgbClr val="0092D2"/>
    <a:srgbClr val="FD1414"/>
    <a:srgbClr val="800A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23" autoAdjust="0"/>
    <p:restoredTop sz="90119" autoAdjust="0"/>
  </p:normalViewPr>
  <p:slideViewPr>
    <p:cSldViewPr>
      <p:cViewPr varScale="1">
        <p:scale>
          <a:sx n="65" d="100"/>
          <a:sy n="65" d="100"/>
        </p:scale>
        <p:origin x="-1421" y="-77"/>
      </p:cViewPr>
      <p:guideLst>
        <p:guide orient="horz" pos="1451"/>
        <p:guide orient="horz" pos="1043"/>
        <p:guide orient="horz" pos="1133"/>
        <p:guide pos="112"/>
        <p:guide pos="5646"/>
        <p:guide pos="375"/>
        <p:guide pos="2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7453888" cy="374538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60" y="1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60" y="8831059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</a:lstStyle>
          <a:p>
            <a:fld id="{06DE2C12-0691-4C55-AB2F-AA6962007C7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72595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60" y="1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88" y="4417017"/>
            <a:ext cx="5218129" cy="418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059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60" y="8831059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</a:lstStyle>
          <a:p>
            <a:fld id="{F1ACDAD5-292F-4015-8644-C73E6DB417A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15335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pitchFamily="-65" charset="-128"/>
        <a:cs typeface="ヒラギノ角ゴ Pro W3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Geneva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“Within this article” links display only when a </a:t>
            </a:r>
            <a:r>
              <a:rPr lang="en-US" dirty="0" err="1" smtClean="0"/>
              <a:t>fulltext</a:t>
            </a:r>
            <a:r>
              <a:rPr lang="en-US" dirty="0" smtClean="0"/>
              <a:t> HTML version exists.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42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179388" y="179388"/>
            <a:ext cx="8783637" cy="6524625"/>
          </a:xfrm>
          <a:prstGeom prst="rect">
            <a:avLst/>
          </a:prstGeom>
          <a:gradFill flip="none" rotWithShape="1">
            <a:gsLst>
              <a:gs pos="100000">
                <a:srgbClr val="0D4389"/>
              </a:gs>
              <a:gs pos="10000">
                <a:srgbClr val="031D45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smtClean="0"/>
          </a:p>
        </p:txBody>
      </p:sp>
      <p:pic>
        <p:nvPicPr>
          <p:cNvPr id="5" name="Bild 11" descr="ppt_screen_Horse.gif"/>
          <p:cNvPicPr>
            <a:picLocks noChangeAspect="1"/>
          </p:cNvPicPr>
          <p:nvPr userDrawn="1"/>
        </p:nvPicPr>
        <p:blipFill>
          <a:blip r:embed="rId2" cstate="screen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6" name="Gruppierung 13"/>
          <p:cNvGrpSpPr>
            <a:grpSpLocks/>
          </p:cNvGrpSpPr>
          <p:nvPr userDrawn="1"/>
        </p:nvGrpSpPr>
        <p:grpSpPr bwMode="auto">
          <a:xfrm>
            <a:off x="3779838" y="2905125"/>
            <a:ext cx="5183187" cy="1008063"/>
            <a:chOff x="3779912" y="2905125"/>
            <a:chExt cx="5183113" cy="1008000"/>
          </a:xfrm>
        </p:grpSpPr>
        <p:sp>
          <p:nvSpPr>
            <p:cNvPr id="7" name="Abgerundetes Rechteck 6"/>
            <p:cNvSpPr/>
            <p:nvPr userDrawn="1"/>
          </p:nvSpPr>
          <p:spPr bwMode="auto">
            <a:xfrm>
              <a:off x="3779912" y="2905125"/>
              <a:ext cx="4732269" cy="1008000"/>
            </a:xfrm>
            <a:prstGeom prst="roundRect">
              <a:avLst>
                <a:gd name="adj" fmla="val 4341"/>
              </a:avLst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latin typeface="Arial" charset="0"/>
                <a:ea typeface="Geneva" charset="0"/>
                <a:cs typeface="Geneva" charset="0"/>
              </a:endParaRPr>
            </a:p>
          </p:txBody>
        </p:sp>
        <p:sp>
          <p:nvSpPr>
            <p:cNvPr id="8" name="Abgerundetes Rechteck 7"/>
            <p:cNvSpPr/>
            <p:nvPr userDrawn="1"/>
          </p:nvSpPr>
          <p:spPr bwMode="auto">
            <a:xfrm>
              <a:off x="8088325" y="2905125"/>
              <a:ext cx="874700" cy="1008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latin typeface="Arial" charset="0"/>
                <a:ea typeface="Geneva" charset="0"/>
                <a:cs typeface="Geneva" charset="0"/>
              </a:endParaRPr>
            </a:p>
          </p:txBody>
        </p:sp>
      </p:grpSp>
      <p:pic>
        <p:nvPicPr>
          <p:cNvPr id="9" name="Bild 11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175" y="3119438"/>
            <a:ext cx="199866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64000" y="4149080"/>
            <a:ext cx="4540448" cy="470898"/>
          </a:xfrm>
        </p:spPr>
        <p:txBody>
          <a:bodyPr/>
          <a:lstStyle>
            <a:lvl1pPr>
              <a:defRPr sz="3400" b="0" i="0" spc="3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de-DE" dirty="0" err="1" smtClean="0"/>
              <a:t>Pharma</a:t>
            </a:r>
            <a:endParaRPr lang="de-DE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64000" y="5334000"/>
            <a:ext cx="4540448" cy="471264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2875" y="1119188"/>
            <a:ext cx="1965325" cy="2422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6900" y="1119188"/>
            <a:ext cx="5743575" cy="2422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889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609600" y="1679575"/>
            <a:ext cx="3848100" cy="1862138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10100" y="1679575"/>
            <a:ext cx="3848100" cy="18621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889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79575"/>
            <a:ext cx="7848600" cy="1862138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179388" y="179388"/>
            <a:ext cx="8783637" cy="6524625"/>
          </a:xfrm>
          <a:prstGeom prst="rect">
            <a:avLst/>
          </a:prstGeom>
          <a:gradFill flip="none" rotWithShape="1">
            <a:gsLst>
              <a:gs pos="100000">
                <a:srgbClr val="0D4389"/>
              </a:gs>
              <a:gs pos="10000">
                <a:srgbClr val="031D45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smtClean="0"/>
          </a:p>
        </p:txBody>
      </p:sp>
      <p:pic>
        <p:nvPicPr>
          <p:cNvPr id="5" name="Bild 11" descr="ppt_screen_Horse.gif"/>
          <p:cNvPicPr>
            <a:picLocks noChangeAspect="1"/>
          </p:cNvPicPr>
          <p:nvPr userDrawn="1"/>
        </p:nvPicPr>
        <p:blipFill>
          <a:blip r:embed="rId2" cstate="screen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2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64000" y="4149080"/>
            <a:ext cx="4540448" cy="479619"/>
          </a:xfrm>
        </p:spPr>
        <p:txBody>
          <a:bodyPr/>
          <a:lstStyle>
            <a:lvl1pPr>
              <a:defRPr sz="3400" b="0" i="0" spc="3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64000" y="5334000"/>
            <a:ext cx="4540448" cy="471264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96235"/>
          </a:xfrm>
        </p:spPr>
        <p:txBody>
          <a:bodyPr/>
          <a:lstStyle>
            <a:lvl1pPr>
              <a:defRPr b="0" i="0" spc="10">
                <a:solidFill>
                  <a:schemeClr val="accent4"/>
                </a:solidFill>
                <a:latin typeface="Cambria"/>
                <a:cs typeface="Cambria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0">
                <a:latin typeface="Calibri"/>
                <a:cs typeface="Calibri"/>
              </a:defRPr>
            </a:lvl2pPr>
            <a:lvl3pPr>
              <a:defRPr b="0" i="0">
                <a:latin typeface="Calibri"/>
                <a:cs typeface="Calibri"/>
              </a:defRPr>
            </a:lvl3pPr>
            <a:lvl4pPr>
              <a:defRPr b="0" i="0">
                <a:latin typeface="Calibri"/>
                <a:cs typeface="Calibri"/>
              </a:defRPr>
            </a:lvl4pPr>
            <a:lvl5pPr>
              <a:defRPr b="0" i="0">
                <a:latin typeface="Calibri"/>
                <a:cs typeface="Calibri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79575"/>
            <a:ext cx="3848100" cy="1862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1679575"/>
            <a:ext cx="3848100" cy="1862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981075"/>
            <a:ext cx="7861300" cy="2968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Aerospace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Aeronotics</a:t>
            </a:r>
            <a:endParaRPr lang="de-DE" dirty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8"/>
            <a:ext cx="78486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Abgerundetes Rechteck 13"/>
          <p:cNvSpPr>
            <a:spLocks noChangeArrowheads="1"/>
          </p:cNvSpPr>
          <p:nvPr/>
        </p:nvSpPr>
        <p:spPr bwMode="auto">
          <a:xfrm>
            <a:off x="0" y="0"/>
            <a:ext cx="323850" cy="371475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6" name="Abgerundetes Rechteck 15"/>
          <p:cNvSpPr/>
          <p:nvPr userDrawn="1"/>
        </p:nvSpPr>
        <p:spPr bwMode="auto">
          <a:xfrm>
            <a:off x="177800" y="179388"/>
            <a:ext cx="8785225" cy="541337"/>
          </a:xfrm>
          <a:prstGeom prst="roundRect">
            <a:avLst>
              <a:gd name="adj" fmla="val 5556"/>
            </a:avLst>
          </a:prstGeom>
          <a:gradFill flip="none" rotWithShape="1">
            <a:gsLst>
              <a:gs pos="0">
                <a:schemeClr val="bg2">
                  <a:lumMod val="90000"/>
                  <a:alpha val="39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latin typeface="Arial" charset="0"/>
              <a:ea typeface="Geneva" charset="0"/>
              <a:cs typeface="Geneva" charset="0"/>
            </a:endParaRPr>
          </a:p>
        </p:txBody>
      </p:sp>
      <p:pic>
        <p:nvPicPr>
          <p:cNvPr id="1031" name="Bild 11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594600" y="295275"/>
            <a:ext cx="101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rade Verbindung 3"/>
          <p:cNvCxnSpPr/>
          <p:nvPr/>
        </p:nvCxnSpPr>
        <p:spPr bwMode="auto">
          <a:xfrm>
            <a:off x="7235825" y="260350"/>
            <a:ext cx="0" cy="360363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3" name="Abgerundetes Rechteck 6"/>
          <p:cNvSpPr>
            <a:spLocks noChangeArrowheads="1"/>
          </p:cNvSpPr>
          <p:nvPr/>
        </p:nvSpPr>
        <p:spPr bwMode="auto">
          <a:xfrm>
            <a:off x="0" y="0"/>
            <a:ext cx="323850" cy="765175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177800" y="179388"/>
            <a:ext cx="107950" cy="541337"/>
          </a:xfrm>
          <a:prstGeom prst="roundRect">
            <a:avLst>
              <a:gd name="adj" fmla="val 11856"/>
            </a:avLst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84000">
                <a:schemeClr val="tx2">
                  <a:lumMod val="90000"/>
                  <a:lumOff val="10000"/>
                </a:schemeClr>
              </a:gs>
            </a:gsLst>
            <a:lin ang="684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>
              <a:latin typeface="Arial" charset="0"/>
              <a:ea typeface="Geneva" charset="0"/>
              <a:cs typeface="Geneva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488" y="320040"/>
            <a:ext cx="442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Calibri" pitchFamily="34" charset="0"/>
                <a:cs typeface="Calibri" pitchFamily="34" charset="0"/>
              </a:rPr>
              <a:t>The New SpringerLink</a:t>
            </a:r>
            <a:r>
              <a:rPr lang="en-US" sz="1200" baseline="0" dirty="0" smtClean="0">
                <a:latin typeface="Calibri" pitchFamily="34" charset="0"/>
                <a:cs typeface="Calibri" pitchFamily="34" charset="0"/>
              </a:rPr>
              <a:t> Platform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spc="10" baseline="0">
          <a:solidFill>
            <a:schemeClr val="tx2"/>
          </a:solidFill>
          <a:latin typeface="Cambria"/>
          <a:ea typeface="ヒラギノ角ゴ Pro W3" pitchFamily="-65" charset="-128"/>
          <a:cs typeface="Cambria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Arial" pitchFamily="34" charset="0"/>
        <a:buChar char="•"/>
        <a:defRPr sz="160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Lucida Grande" charset="0"/>
        <a:buChar char="–"/>
        <a:defRPr sz="160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•"/>
        <a:defRPr sz="160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Lucida Grande" charset="0"/>
        <a:buChar char="–"/>
        <a:defRPr sz="160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•"/>
        <a:defRPr sz="160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link.springer.com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link.live.springer.com/admin/counter4/faq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4149080"/>
            <a:ext cx="4540448" cy="470898"/>
          </a:xfrm>
        </p:spPr>
        <p:txBody>
          <a:bodyPr/>
          <a:lstStyle/>
          <a:p>
            <a:r>
              <a:rPr lang="en-US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dirty="0" err="1" smtClean="0">
                <a:latin typeface="宋体" pitchFamily="2" charset="-122"/>
                <a:ea typeface="宋体" pitchFamily="2" charset="-122"/>
              </a:rPr>
              <a:t>SpringerLink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5334000"/>
            <a:ext cx="4540448" cy="689420"/>
          </a:xfrm>
        </p:spPr>
        <p:txBody>
          <a:bodyPr/>
          <a:lstStyle/>
          <a:p>
            <a:r>
              <a:rPr lang="en-US" smtClean="0">
                <a:latin typeface="宋体" pitchFamily="2" charset="-122"/>
                <a:ea typeface="宋体" pitchFamily="2" charset="-122"/>
              </a:rPr>
              <a:t>                                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dirty="0" smtClean="0">
                <a:latin typeface="宋体" pitchFamily="2" charset="-122"/>
                <a:ea typeface="宋体" pitchFamily="2" charset="-122"/>
              </a:rPr>
              <a:t>                                  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85830" y="1238220"/>
            <a:ext cx="7193061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武汉纺织大学图书馆在线资源使用帮助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之</a:t>
            </a:r>
            <a:endParaRPr lang="en-US" alt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3832845"/>
          </a:xfrm>
          <a:prstGeom prst="rect">
            <a:avLst/>
          </a:prstGeom>
        </p:spPr>
        <p:txBody>
          <a:bodyPr/>
          <a:lstStyle/>
          <a:p>
            <a:pPr marL="285750" indent="-285750" algn="l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defRPr/>
            </a:pP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3</a:t>
            </a: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个部分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: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 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浏览 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内容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latinLnBrk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以不同的颜色来识别用户或匿名用户</a:t>
            </a:r>
            <a:endParaRPr lang="en-US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latinLnBrk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具有可识别功能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lvl="0" indent="-285750" algn="l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匿名用户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lvl="0" indent="-285750" algn="l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公司用户</a:t>
            </a:r>
            <a:endParaRPr lang="en-US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latinLnBrk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公司标识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latinLnBrk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搜索功能</a:t>
            </a:r>
            <a:endParaRPr lang="en-US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latinLnBrk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按行业浏览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latinLnBrk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按内容浏览</a:t>
            </a:r>
            <a:endParaRPr lang="en-US" kern="0" dirty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主页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384" y="1527048"/>
            <a:ext cx="2313432" cy="248683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主页分成三个部分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/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搜索功能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浏览功能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根据您的个人资料提供的相关内容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2064" y="1490472"/>
            <a:ext cx="5542582" cy="479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16"/>
          <p:cNvSpPr/>
          <p:nvPr/>
        </p:nvSpPr>
        <p:spPr bwMode="auto">
          <a:xfrm>
            <a:off x="539552" y="1490472"/>
            <a:ext cx="5486400" cy="936104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Textfeld 17"/>
          <p:cNvSpPr txBox="1"/>
          <p:nvPr/>
        </p:nvSpPr>
        <p:spPr>
          <a:xfrm>
            <a:off x="4638892" y="18505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搜索</a:t>
            </a:r>
            <a:endParaRPr lang="de-DE" sz="200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Textfeld 5"/>
          <p:cNvSpPr txBox="1"/>
          <p:nvPr/>
        </p:nvSpPr>
        <p:spPr>
          <a:xfrm>
            <a:off x="972138" y="6099048"/>
            <a:ext cx="697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浏览</a:t>
            </a:r>
            <a:endParaRPr lang="de-DE" sz="200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Abgerundetes Rechteck 18"/>
          <p:cNvSpPr/>
          <p:nvPr/>
        </p:nvSpPr>
        <p:spPr bwMode="auto">
          <a:xfrm>
            <a:off x="512064" y="2478024"/>
            <a:ext cx="1645920" cy="402336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Textfeld 6"/>
          <p:cNvSpPr txBox="1"/>
          <p:nvPr/>
        </p:nvSpPr>
        <p:spPr>
          <a:xfrm>
            <a:off x="3691275" y="6062472"/>
            <a:ext cx="1136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内容</a:t>
            </a:r>
            <a:endParaRPr lang="de-DE" sz="200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Abgerundetes Rechteck 19"/>
          <p:cNvSpPr/>
          <p:nvPr/>
        </p:nvSpPr>
        <p:spPr bwMode="auto">
          <a:xfrm>
            <a:off x="2251760" y="2478024"/>
            <a:ext cx="3749040" cy="402336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主页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" y="1453896"/>
            <a:ext cx="3954017" cy="311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47872" y="3685032"/>
            <a:ext cx="3972178" cy="270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20640" y="1344168"/>
            <a:ext cx="3666744" cy="152657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内容区域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在内容区域内会按颜色识别客户类别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橙色代表匿名用户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粉色代表可识别客户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Abgerundetes Rechteck 10"/>
          <p:cNvSpPr/>
          <p:nvPr/>
        </p:nvSpPr>
        <p:spPr bwMode="auto">
          <a:xfrm>
            <a:off x="1691680" y="2624328"/>
            <a:ext cx="2560320" cy="936104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11"/>
          <p:cNvSpPr/>
          <p:nvPr/>
        </p:nvSpPr>
        <p:spPr bwMode="auto">
          <a:xfrm>
            <a:off x="4864608" y="4782312"/>
            <a:ext cx="2560320" cy="1008112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Textfeld 11"/>
          <p:cNvSpPr txBox="1"/>
          <p:nvPr/>
        </p:nvSpPr>
        <p:spPr>
          <a:xfrm>
            <a:off x="3657600" y="2697480"/>
            <a:ext cx="435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10" name="Textfeld 11"/>
          <p:cNvSpPr txBox="1"/>
          <p:nvPr/>
        </p:nvSpPr>
        <p:spPr>
          <a:xfrm>
            <a:off x="6879764" y="4855464"/>
            <a:ext cx="435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主页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: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可识别用户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 VS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匿名用户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53896"/>
            <a:ext cx="3035808" cy="464127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sz="1800" dirty="0" smtClean="0">
                <a:solidFill>
                  <a:schemeClr val="accent6"/>
                </a:solidFill>
                <a:latin typeface="SimSun" pitchFamily="2" charset="-122"/>
                <a:ea typeface="SimSun" pitchFamily="2" charset="-122"/>
              </a:rPr>
              <a:t>识别功能</a:t>
            </a:r>
            <a:endParaRPr lang="en-US" sz="1800" dirty="0" smtClean="0">
              <a:solidFill>
                <a:schemeClr val="accent6"/>
              </a:solidFill>
              <a:latin typeface="SimSun" pitchFamily="2" charset="-122"/>
              <a:ea typeface="SimSun" pitchFamily="2" charset="-122"/>
            </a:endParaRP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endParaRPr lang="en-US" altLang="zh-CN" sz="1800" dirty="0" smtClean="0">
              <a:solidFill>
                <a:schemeClr val="tx1"/>
              </a:solidFill>
              <a:hlinkClick r:id="rId2"/>
            </a:endParaRP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当某用户在可识别的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IP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范围内登入</a:t>
            </a:r>
            <a:r>
              <a:rPr lang="en-US" altLang="zh-CN" dirty="0" smtClean="0">
                <a:hlinkClick r:id="rId2"/>
              </a:rPr>
              <a:t>ht</a:t>
            </a:r>
            <a:r>
              <a:rPr lang="en-US" dirty="0" smtClean="0">
                <a:hlinkClick r:id="rId2"/>
              </a:rPr>
              <a:t>tp://link.springer.com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时，该用户将自动识别为该机构的一部分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同时，用户登入时所用的邮箱和密码也可以进行识别：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endParaRPr lang="en-US" sz="20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1.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点击注册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登录（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Sign Up/Login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en-US" dirty="0" smtClean="0">
                <a:latin typeface="宋体" pitchFamily="2" charset="-122"/>
                <a:ea typeface="宋体" pitchFamily="2" charset="-122"/>
              </a:rPr>
              <a:t> 2.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注册并建立账户                               （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Sign up to create an  account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en-US" dirty="0" smtClean="0">
                <a:latin typeface="宋体" pitchFamily="2" charset="-122"/>
                <a:ea typeface="宋体" pitchFamily="2" charset="-122"/>
              </a:rPr>
              <a:t>3.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或者在任何地点登入到您的收藏页面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9184" y="1636776"/>
            <a:ext cx="5293263" cy="447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bgerundetes Rechteck 16"/>
          <p:cNvSpPr/>
          <p:nvPr/>
        </p:nvSpPr>
        <p:spPr bwMode="auto">
          <a:xfrm>
            <a:off x="3986784" y="1617619"/>
            <a:ext cx="731520" cy="18288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feld 11"/>
          <p:cNvSpPr txBox="1"/>
          <p:nvPr/>
        </p:nvSpPr>
        <p:spPr>
          <a:xfrm>
            <a:off x="3511296" y="1544176"/>
            <a:ext cx="435436" cy="34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8" name="Textfeld 11"/>
          <p:cNvSpPr txBox="1"/>
          <p:nvPr/>
        </p:nvSpPr>
        <p:spPr>
          <a:xfrm>
            <a:off x="2706624" y="3465576"/>
            <a:ext cx="435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9" name="Textfeld 11"/>
          <p:cNvSpPr txBox="1"/>
          <p:nvPr/>
        </p:nvSpPr>
        <p:spPr>
          <a:xfrm>
            <a:off x="4828032" y="3977640"/>
            <a:ext cx="435436" cy="346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机构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/ Athens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登录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216" y="1563624"/>
            <a:ext cx="7081114" cy="402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bgerundetes Rechteck 16"/>
          <p:cNvSpPr/>
          <p:nvPr/>
        </p:nvSpPr>
        <p:spPr bwMode="auto">
          <a:xfrm>
            <a:off x="4864608" y="1581912"/>
            <a:ext cx="1645920" cy="64008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90849"/>
          </a:xfrm>
        </p:spPr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主页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匿名用户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0" y="1557338"/>
            <a:ext cx="2633472" cy="287463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sz="20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匿名用户</a:t>
            </a:r>
            <a:r>
              <a:rPr lang="en-US" sz="2000" b="1" dirty="0" smtClean="0">
                <a:solidFill>
                  <a:schemeClr val="accent6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sz="2000" b="1" dirty="0" smtClean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如果您匿名登录，“活动”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Activity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将显示为橙色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在该区域中，您将获得所有最近期的下载列表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8" y="1494663"/>
            <a:ext cx="4600575" cy="515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16"/>
          <p:cNvSpPr/>
          <p:nvPr/>
        </p:nvSpPr>
        <p:spPr bwMode="auto">
          <a:xfrm>
            <a:off x="658368" y="3947160"/>
            <a:ext cx="4572000" cy="265176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主页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 –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可识别的机构用户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557338"/>
            <a:ext cx="2889504" cy="272997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sz="18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机构用户</a:t>
            </a:r>
            <a:r>
              <a:rPr lang="en-US" sz="18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sz="1800" b="1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如果您以机构名义登入，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 “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活动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”（</a:t>
            </a:r>
            <a:r>
              <a:rPr lang="en-US" altLang="zh-TW" b="1" dirty="0" smtClean="0">
                <a:latin typeface="宋体" pitchFamily="2" charset="-122"/>
                <a:ea typeface="宋体" pitchFamily="2" charset="-122"/>
              </a:rPr>
              <a:t>Activity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将显示为粉红色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在该区域内，您将会看到您所在机构最近期的下载列表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1520" y="1490472"/>
            <a:ext cx="4608576" cy="5071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16"/>
          <p:cNvSpPr/>
          <p:nvPr/>
        </p:nvSpPr>
        <p:spPr bwMode="auto">
          <a:xfrm>
            <a:off x="731520" y="3813048"/>
            <a:ext cx="4572000" cy="265176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机构标识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10528" y="1557338"/>
            <a:ext cx="2450592" cy="226523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机构标识</a:t>
            </a:r>
            <a:endParaRPr lang="en-US" altLang="zh-CN" b="1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b="1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对于公司用户，您可以将该公司的标识加入到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Springer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网站页眉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en-US" altLang="zh-CN" dirty="0" err="1" smtClean="0">
                <a:latin typeface="宋体" pitchFamily="2" charset="-122"/>
                <a:ea typeface="宋体" pitchFamily="2" charset="-122"/>
              </a:rPr>
              <a:t>SpringerLink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数据库管理员可以进行此操作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9184" y="1490472"/>
            <a:ext cx="6116320" cy="3328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bgerundetes Rechteck 16"/>
          <p:cNvSpPr/>
          <p:nvPr/>
        </p:nvSpPr>
        <p:spPr bwMode="auto">
          <a:xfrm>
            <a:off x="4828032" y="1746503"/>
            <a:ext cx="1554480" cy="54864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456" y="1490472"/>
            <a:ext cx="6519594" cy="354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76288" y="1628800"/>
            <a:ext cx="2016887" cy="282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/>
              </a:rPr>
              <a:t>搜索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AutoNum type="arabicPeriod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/>
              </a:rPr>
              <a:t>大多数用户通过搜索功能浏览我们的内容，因此在主页上搜索功能是最明显和最突出的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AutoNum type="arabicPeriod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  <a:cs typeface="Calibri"/>
              </a:rPr>
              <a:t>2.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/>
              </a:rPr>
              <a:t>同时主页还提供高                                级搜索和搜索帮助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/>
            </a:endParaRPr>
          </a:p>
        </p:txBody>
      </p:sp>
      <p:sp>
        <p:nvSpPr>
          <p:cNvPr id="6" name="Abgerundetes Rechteck 7"/>
          <p:cNvSpPr/>
          <p:nvPr/>
        </p:nvSpPr>
        <p:spPr bwMode="auto">
          <a:xfrm>
            <a:off x="289128" y="1543064"/>
            <a:ext cx="4206240" cy="82296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128" y="1938093"/>
            <a:ext cx="475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37760" y="1965960"/>
            <a:ext cx="475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9" name="Abgerundetes Rechteck 7"/>
          <p:cNvSpPr/>
          <p:nvPr/>
        </p:nvSpPr>
        <p:spPr bwMode="auto">
          <a:xfrm>
            <a:off x="4535424" y="1911096"/>
            <a:ext cx="914400" cy="4572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高级搜索选项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696" y="1557338"/>
            <a:ext cx="4059936" cy="2164270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用户可以通过使用高级搜索选项进一步缩小搜索范围</a:t>
            </a:r>
            <a:endParaRPr lang="en-US" altLang="zh-CN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endParaRPr lang="en-US" altLang="zh-CN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endParaRPr lang="en-US" altLang="zh-CN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用户也可以限定在该机构的访问权限内搜索</a:t>
            </a:r>
            <a:endParaRPr lang="en-US" dirty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8640" y="1490472"/>
            <a:ext cx="3711056" cy="529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7"/>
          <p:cNvSpPr/>
          <p:nvPr/>
        </p:nvSpPr>
        <p:spPr bwMode="auto">
          <a:xfrm>
            <a:off x="804672" y="5970162"/>
            <a:ext cx="1645920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Abgerundetes Rechteck 7"/>
          <p:cNvSpPr/>
          <p:nvPr/>
        </p:nvSpPr>
        <p:spPr bwMode="auto">
          <a:xfrm>
            <a:off x="694944" y="2404872"/>
            <a:ext cx="1645920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557338"/>
            <a:ext cx="7848600" cy="18621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986801"/>
            <a:ext cx="8136904" cy="551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 bwMode="auto">
          <a:xfrm>
            <a:off x="768096" y="941832"/>
            <a:ext cx="1133856" cy="2926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 rot="5400000">
            <a:off x="3986165" y="-676656"/>
            <a:ext cx="476726" cy="3767329"/>
          </a:xfrm>
          <a:prstGeom prst="wedgeRoundRectCallout">
            <a:avLst/>
          </a:prstGeom>
          <a:solidFill>
            <a:srgbClr val="D1DDE9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b="1" dirty="0" smtClean="0">
                <a:latin typeface="Calibri" pitchFamily="34" charset="0"/>
              </a:rPr>
              <a:t>新的</a:t>
            </a:r>
            <a:r>
              <a:rPr lang="en-US" b="1" dirty="0" smtClean="0">
                <a:latin typeface="Calibri" pitchFamily="34" charset="0"/>
              </a:rPr>
              <a:t> URL</a:t>
            </a:r>
            <a:r>
              <a:rPr lang="zh-CN" altLang="en-US" b="1" dirty="0" smtClean="0">
                <a:latin typeface="Calibri" pitchFamily="34" charset="0"/>
              </a:rPr>
              <a:t>地址</a:t>
            </a:r>
            <a:r>
              <a:rPr lang="en-US" b="1" dirty="0" smtClean="0">
                <a:latin typeface="Calibri" pitchFamily="34" charset="0"/>
              </a:rPr>
              <a:t>: link.springer.com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" y="1124712"/>
            <a:ext cx="7861300" cy="296235"/>
          </a:xfrm>
        </p:spPr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浏览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8401" y="1527048"/>
            <a:ext cx="5374031" cy="469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5998464" y="978408"/>
            <a:ext cx="2926080" cy="48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30000"/>
              </a:spcBef>
              <a:buNone/>
              <a:defRPr/>
            </a:pPr>
            <a:r>
              <a:rPr lang="zh-CN" altLang="en-US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  <a:cs typeface="+mn-cs"/>
              </a:rPr>
              <a:t>浏览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  <a:cs typeface="+mn-cs"/>
              </a:rPr>
              <a:t>: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在页面左方的框中，浏览功能按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+mn-cs"/>
              </a:rPr>
              <a:t>学科分类</a:t>
            </a:r>
            <a:endParaRPr lang="en-US" kern="0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+mn-cs"/>
              </a:rPr>
              <a:t>如果您点击某个学科，您将会进入到该学科的新页面</a:t>
            </a:r>
            <a:endParaRPr lang="en-US" kern="0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 eaLnBrk="0" hangingPunct="0">
              <a:spcBef>
                <a:spcPct val="30000"/>
              </a:spcBef>
              <a:buFont typeface="Times"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您也可以按内容的类型来浏览</a:t>
            </a:r>
            <a:r>
              <a:rPr lang="en-US" dirty="0" smtClean="0">
                <a:latin typeface="宋体" pitchFamily="2" charset="-122"/>
                <a:ea typeface="宋体" pitchFamily="2" charset="-122"/>
                <a:cs typeface="+mn-cs"/>
              </a:rPr>
              <a:t> </a:t>
            </a:r>
            <a:r>
              <a:rPr lang="en-US" kern="0" dirty="0" smtClean="0">
                <a:latin typeface="宋体" pitchFamily="2" charset="-122"/>
                <a:ea typeface="宋体" pitchFamily="2" charset="-122"/>
                <a:cs typeface="+mn-cs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在学科导航框的下方，您可以找到详细的内容类型</a:t>
            </a:r>
            <a:r>
              <a:rPr lang="en-US" dirty="0" smtClean="0">
                <a:latin typeface="宋体" pitchFamily="2" charset="-122"/>
                <a:ea typeface="宋体" pitchFamily="2" charset="-122"/>
                <a:cs typeface="+mn-cs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</a:br>
            <a:endParaRPr lang="en-US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 marL="266700" lvl="1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（期刊）文章</a:t>
            </a: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266700" lvl="1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 参考文献</a:t>
            </a:r>
            <a:endParaRPr lang="en-US" alt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266700" lvl="1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latin typeface="宋体" pitchFamily="2" charset="-122"/>
                <a:ea typeface="宋体" pitchFamily="2" charset="-122"/>
                <a:cs typeface="+mn-cs"/>
              </a:rPr>
              <a:t> (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图书</a:t>
            </a:r>
            <a:r>
              <a:rPr lang="en-US" dirty="0" smtClean="0">
                <a:latin typeface="宋体" pitchFamily="2" charset="-122"/>
                <a:ea typeface="宋体" pitchFamily="2" charset="-122"/>
                <a:cs typeface="+mn-cs"/>
              </a:rPr>
              <a:t>)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章节</a:t>
            </a:r>
          </a:p>
          <a:p>
            <a:pPr marL="266700" lvl="1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 实验室指南</a:t>
            </a: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latin typeface="+mn-lt"/>
              <a:cs typeface="+mn-cs"/>
            </a:endParaRPr>
          </a:p>
        </p:txBody>
      </p:sp>
      <p:sp>
        <p:nvSpPr>
          <p:cNvPr id="7" name="Abgerundetes Rechteck 7"/>
          <p:cNvSpPr/>
          <p:nvPr/>
        </p:nvSpPr>
        <p:spPr bwMode="auto">
          <a:xfrm>
            <a:off x="365760" y="2514600"/>
            <a:ext cx="1531278" cy="36576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2157984" y="2441447"/>
            <a:ext cx="3368812" cy="64008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11680" y="5148072"/>
            <a:ext cx="2006129" cy="1572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bgerundetes Rechteck 7"/>
          <p:cNvSpPr/>
          <p:nvPr/>
        </p:nvSpPr>
        <p:spPr bwMode="auto">
          <a:xfrm>
            <a:off x="2016594" y="5111496"/>
            <a:ext cx="2011680" cy="164592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16200000">
            <a:off x="731520" y="5404104"/>
            <a:ext cx="1463040" cy="1097280"/>
          </a:xfrm>
          <a:prstGeom prst="triangle">
            <a:avLst>
              <a:gd name="adj" fmla="val 28687"/>
            </a:avLst>
          </a:prstGeom>
          <a:solidFill>
            <a:schemeClr val="accent2">
              <a:alpha val="4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搜索结果页面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5352" y="1490472"/>
            <a:ext cx="2788920" cy="322242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zh-CN" altLang="en-US" sz="18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  <a:cs typeface="+mn-cs"/>
              </a:rPr>
              <a:t>搜索结果</a:t>
            </a:r>
            <a:r>
              <a:rPr lang="en-US" sz="18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  <a:cs typeface="+mn-cs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sz="1800" b="1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您可以在页面右下角找到搜索结果列表</a:t>
            </a: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在默认情况下，将显示所有的搜索结果</a:t>
            </a: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如果您只想看到权限范围内的搜索结果，取消黄色框上的勾选</a:t>
            </a:r>
            <a:endParaRPr lang="en-US" altLang="en-US" dirty="0">
              <a:latin typeface="宋体" pitchFamily="2" charset="-122"/>
              <a:ea typeface="宋体" pitchFamily="2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 t="7830"/>
          <a:stretch>
            <a:fillRect/>
          </a:stretch>
        </p:blipFill>
        <p:spPr bwMode="auto">
          <a:xfrm>
            <a:off x="161055" y="1527048"/>
            <a:ext cx="6020289" cy="434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  <p:sp>
        <p:nvSpPr>
          <p:cNvPr id="6" name="Abgerundetes Rechteck 10"/>
          <p:cNvSpPr/>
          <p:nvPr/>
        </p:nvSpPr>
        <p:spPr bwMode="auto">
          <a:xfrm>
            <a:off x="1536192" y="3465576"/>
            <a:ext cx="4248150" cy="2447925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5013" y="2221992"/>
            <a:ext cx="1540002" cy="4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bgerundetes Rechteck 10"/>
          <p:cNvSpPr/>
          <p:nvPr/>
        </p:nvSpPr>
        <p:spPr bwMode="auto">
          <a:xfrm>
            <a:off x="109728" y="2249757"/>
            <a:ext cx="1609344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608" y="1563624"/>
            <a:ext cx="5771950" cy="5013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搜索结果页面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17920" y="1417320"/>
            <a:ext cx="2779775" cy="333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r>
              <a:rPr lang="zh-CN" altLang="en-US" sz="18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搜索结果页面的列表结构</a:t>
            </a:r>
            <a:r>
              <a:rPr lang="en-US" sz="18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/>
              <a:ea typeface="ヒラギノ角ゴ Pro W3" pitchFamily="-65" charset="-128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6"/>
              </a:buClr>
              <a:buSzTx/>
              <a:buAutoNum type="arabicPeriod"/>
              <a:tabLst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内容类型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6"/>
              </a:buClr>
              <a:buSzTx/>
              <a:buAutoNum type="arabicPeriod"/>
              <a:tabLst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内容标题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342900" lvl="0" indent="-342900" algn="l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内容描述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342900" lvl="0" indent="-342900" algn="l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所列内容的作者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6"/>
              </a:buClr>
              <a:buSzTx/>
              <a:buAutoNum type="arabicPeriod"/>
              <a:tabLst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在何处以何种产品形式出版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342900" lvl="0" indent="-342900" algn="l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全文下载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PDF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或以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HTML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格式浏览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ea typeface="ヒラギノ角ゴ Pro W3" pitchFamily="-65" charset="-128"/>
              <a:cs typeface="Calibri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8640" y="156362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(1)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04288" y="199316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(2)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15822" y="232235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(3)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269748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(4)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633472" y="265153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(5)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267712" y="2953512"/>
            <a:ext cx="436338" cy="34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(6)</a:t>
            </a:r>
            <a:endParaRPr lang="de-DE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搜索结果页面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1" y="1700809"/>
            <a:ext cx="5256583" cy="470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72201" y="1628801"/>
            <a:ext cx="2448272" cy="37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内容类型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搜索结果将会有</a:t>
            </a:r>
            <a:r>
              <a:rPr lang="zh-CN" altLang="en-US" kern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以下类型</a:t>
            </a: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较大的分类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: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丛书</a:t>
            </a:r>
            <a:r>
              <a:rPr 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(</a:t>
            </a: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图书</a:t>
            </a:r>
            <a:r>
              <a:rPr 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)</a:t>
            </a:r>
          </a:p>
          <a:p>
            <a:pPr marL="180975" lvl="0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图书</a:t>
            </a:r>
            <a:r>
              <a:rPr 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(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章节或指南</a:t>
            </a:r>
            <a:r>
              <a:rPr 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)</a:t>
            </a:r>
          </a:p>
          <a:p>
            <a:pPr marL="180975" lvl="0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期刊（文章）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180975" lvl="0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参考工具书</a:t>
            </a:r>
            <a:endParaRPr lang="en-US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6"/>
              </a:buClr>
              <a:buSzTx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细分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:</a:t>
            </a:r>
          </a:p>
          <a:p>
            <a:pPr marL="180975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章节</a:t>
            </a:r>
            <a:endParaRPr lang="en-US" altLang="zh-CN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指南</a:t>
            </a:r>
            <a:endParaRPr lang="en-US" altLang="zh-CN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文章</a:t>
            </a:r>
            <a:endParaRPr lang="en-US" altLang="zh-CN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lvl="0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参考工具书条目</a:t>
            </a:r>
            <a:endParaRPr lang="en-US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67310" y="170080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搜索结果页面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1616" y="1557338"/>
            <a:ext cx="2816352" cy="317625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聚类选项</a:t>
            </a:r>
            <a:r>
              <a:rPr lang="en-US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在页面左方有聚类选项帮助您优化搜索结果</a:t>
            </a:r>
            <a:endParaRPr lang="en-US" altLang="zh-CN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聚类选项包括</a:t>
            </a: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:</a:t>
            </a:r>
            <a:b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</a:b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内容类型</a:t>
            </a: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学科</a:t>
            </a: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子学科</a:t>
            </a: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出版于</a:t>
            </a:r>
            <a:r>
              <a:rPr lang="en-US" altLang="zh-CN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…</a:t>
            </a: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作者</a:t>
            </a: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语言</a:t>
            </a: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8912" y="1471421"/>
            <a:ext cx="5230367" cy="533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5"/>
          <p:cNvSpPr/>
          <p:nvPr/>
        </p:nvSpPr>
        <p:spPr bwMode="auto">
          <a:xfrm>
            <a:off x="350647" y="2734056"/>
            <a:ext cx="1368425" cy="402336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搜索结果页面</a:t>
            </a:r>
            <a:endParaRPr lang="en-US" dirty="0"/>
          </a:p>
        </p:txBody>
      </p:sp>
      <p:pic>
        <p:nvPicPr>
          <p:cNvPr id="5" name="Inhaltsplatzhalter 6" descr="sortatio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611560" y="1628800"/>
            <a:ext cx="545544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72201" y="1628801"/>
            <a:ext cx="2625495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分类</a:t>
            </a: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预设情况下，搜索结果按相关性排序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更多搜索排序选项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: 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按时间顺序由新到旧排序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marL="180975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按时间顺序由旧到新排序</a:t>
            </a:r>
            <a:endParaRPr lang="en-US" alt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cxnSp>
        <p:nvCxnSpPr>
          <p:cNvPr id="7" name="Gerade Verbindung mit Pfeil 7"/>
          <p:cNvCxnSpPr>
            <a:cxnSpLocks noChangeShapeType="1"/>
          </p:cNvCxnSpPr>
          <p:nvPr/>
        </p:nvCxnSpPr>
        <p:spPr bwMode="auto">
          <a:xfrm rot="10800000">
            <a:off x="1907704" y="2348880"/>
            <a:ext cx="4248472" cy="1588"/>
          </a:xfrm>
          <a:prstGeom prst="straightConnector1">
            <a:avLst/>
          </a:prstGeom>
          <a:ln w="28575">
            <a:headE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596900" y="1119188"/>
            <a:ext cx="7861300" cy="29892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搜索结果页面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81345" y="1380744"/>
            <a:ext cx="2852927" cy="35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按出版年限搜索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您可以精确定位到某出版年限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>
                <a:latin typeface="宋体" pitchFamily="2" charset="-122"/>
                <a:ea typeface="宋体" pitchFamily="2" charset="-122"/>
              </a:rPr>
            </a:b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页码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在搜索时，您可以输入页码跳转到任何页面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3. </a:t>
            </a: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下载列表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页码右上方，点击箭头可以下载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CSV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格式文件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1686" y="1716436"/>
            <a:ext cx="5481346" cy="344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bgerundetes Rechteck 14"/>
          <p:cNvSpPr/>
          <p:nvPr/>
        </p:nvSpPr>
        <p:spPr bwMode="auto">
          <a:xfrm>
            <a:off x="418044" y="2637731"/>
            <a:ext cx="4032250" cy="503237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8" name="Abgerundetes Rechteck 15"/>
          <p:cNvSpPr/>
          <p:nvPr/>
        </p:nvSpPr>
        <p:spPr bwMode="auto">
          <a:xfrm>
            <a:off x="5675000" y="1689552"/>
            <a:ext cx="360040" cy="371296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9" name="Textfeld 7"/>
          <p:cNvSpPr txBox="1"/>
          <p:nvPr/>
        </p:nvSpPr>
        <p:spPr>
          <a:xfrm>
            <a:off x="-17922" y="273040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10" name="Textfeld 8"/>
          <p:cNvSpPr txBox="1"/>
          <p:nvPr/>
        </p:nvSpPr>
        <p:spPr>
          <a:xfrm>
            <a:off x="5094646" y="263691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11" name="Textfeld 9"/>
          <p:cNvSpPr txBox="1"/>
          <p:nvPr/>
        </p:nvSpPr>
        <p:spPr>
          <a:xfrm>
            <a:off x="5238662" y="170080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12" name="Abgerundetes Rechteck 10"/>
          <p:cNvSpPr/>
          <p:nvPr/>
        </p:nvSpPr>
        <p:spPr bwMode="auto">
          <a:xfrm>
            <a:off x="4450864" y="2276872"/>
            <a:ext cx="1584176" cy="36004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产品页</a:t>
            </a: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面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3053144"/>
          </a:xfrm>
          <a:prstGeom prst="rect">
            <a:avLst/>
          </a:prstGeom>
        </p:spPr>
        <p:txBody>
          <a:bodyPr/>
          <a:lstStyle/>
          <a:p>
            <a:pPr marL="285750" indent="-285750" algn="l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defRPr/>
            </a:pPr>
            <a:r>
              <a:rPr lang="zh-CN" altLang="en-US" kern="0" spc="10" dirty="0" smtClean="0">
                <a:latin typeface="宋体" pitchFamily="2" charset="-122"/>
                <a:ea typeface="宋体" pitchFamily="2" charset="-122"/>
                <a:cs typeface="Cambria"/>
              </a:rPr>
              <a:t>产品页面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-  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蓝色条状框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开放获取标记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期刊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图书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参考工具书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丛书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实验指南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98928"/>
          </a:xfrm>
        </p:spPr>
        <p:txBody>
          <a:bodyPr/>
          <a:lstStyle/>
          <a:p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产品页面</a:t>
            </a:r>
            <a:endParaRPr lang="de-DE" b="0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72201" y="1628800"/>
            <a:ext cx="25432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蓝色条状框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在页面的最上方，即使页面向下卷动，蓝条状框将一直显示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此功能在不同的页面会有不同的显示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628800"/>
            <a:ext cx="4392290" cy="349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bgerundetes Rechteck 9"/>
          <p:cNvSpPr/>
          <p:nvPr/>
        </p:nvSpPr>
        <p:spPr bwMode="auto">
          <a:xfrm>
            <a:off x="467544" y="1629271"/>
            <a:ext cx="4752528" cy="37465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pic>
        <p:nvPicPr>
          <p:cNvPr id="8" name="Grafik 6" descr="Blue_Ba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47664" y="3966580"/>
            <a:ext cx="4464496" cy="191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bgerundetes Rechteck 7"/>
          <p:cNvSpPr/>
          <p:nvPr/>
        </p:nvSpPr>
        <p:spPr bwMode="auto">
          <a:xfrm>
            <a:off x="1403648" y="3846909"/>
            <a:ext cx="4752528" cy="37465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" y="941832"/>
            <a:ext cx="7861300" cy="296235"/>
          </a:xfrm>
        </p:spPr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开放获取标记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0" y="1557338"/>
            <a:ext cx="3182112" cy="1477328"/>
          </a:xfrm>
        </p:spPr>
        <p:txBody>
          <a:bodyPr/>
          <a:lstStyle/>
          <a:p>
            <a:pPr marL="342900" indent="-342900">
              <a:buClr>
                <a:srgbClr val="031D45"/>
              </a:buClr>
              <a:buNone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开放获取标记在以下内容页面显示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342900" indent="-342900">
              <a:buClr>
                <a:srgbClr val="031D45"/>
              </a:buClr>
              <a:buFont typeface="+mj-lt"/>
              <a:buAutoNum type="arabicPeriod"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文章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章节页面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buClr>
                <a:srgbClr val="031D45"/>
              </a:buClr>
              <a:buFont typeface="+mj-lt"/>
              <a:buAutoNum type="arabicPeriod"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搜索结果页面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buClr>
                <a:srgbClr val="031D45"/>
              </a:buClr>
              <a:buFont typeface="+mj-lt"/>
              <a:buAutoNum type="arabicPeriod"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期刊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/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图书主页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3433"/>
          <a:stretch>
            <a:fillRect/>
          </a:stretch>
        </p:blipFill>
        <p:spPr bwMode="auto">
          <a:xfrm>
            <a:off x="365760" y="1380744"/>
            <a:ext cx="5207781" cy="372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280" y="3355848"/>
            <a:ext cx="5644067" cy="260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8144" y="4014216"/>
            <a:ext cx="5085318" cy="261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bgerundetes Rechteck 10"/>
          <p:cNvSpPr/>
          <p:nvPr/>
        </p:nvSpPr>
        <p:spPr bwMode="auto">
          <a:xfrm>
            <a:off x="4670320" y="2185416"/>
            <a:ext cx="889232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Abgerundetes Rechteck 10"/>
          <p:cNvSpPr/>
          <p:nvPr/>
        </p:nvSpPr>
        <p:spPr bwMode="auto">
          <a:xfrm>
            <a:off x="3584448" y="4818888"/>
            <a:ext cx="889232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Abgerundetes Rechteck 10"/>
          <p:cNvSpPr/>
          <p:nvPr/>
        </p:nvSpPr>
        <p:spPr bwMode="auto">
          <a:xfrm>
            <a:off x="1243584" y="3758184"/>
            <a:ext cx="889232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Textfeld 6"/>
          <p:cNvSpPr txBox="1"/>
          <p:nvPr/>
        </p:nvSpPr>
        <p:spPr>
          <a:xfrm>
            <a:off x="4464846" y="485546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12" name="Textfeld 6"/>
          <p:cNvSpPr txBox="1"/>
          <p:nvPr/>
        </p:nvSpPr>
        <p:spPr>
          <a:xfrm>
            <a:off x="2084832" y="375818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13" name="Textfeld 6"/>
          <p:cNvSpPr txBox="1"/>
          <p:nvPr/>
        </p:nvSpPr>
        <p:spPr>
          <a:xfrm>
            <a:off x="4281966" y="218541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455509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031D45"/>
                </a:solidFill>
                <a:latin typeface="宋体" pitchFamily="2" charset="-122"/>
                <a:ea typeface="宋体" pitchFamily="2" charset="-122"/>
              </a:rPr>
              <a:t>新平台速度更快</a:t>
            </a:r>
            <a:endParaRPr lang="en-GB" sz="3200" dirty="0">
              <a:solidFill>
                <a:srgbClr val="031D45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14242"/>
            <a:ext cx="9144000" cy="54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74240" y="4888936"/>
            <a:ext cx="8352928" cy="70030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02232" y="2762250"/>
            <a:ext cx="8536062" cy="77380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221088"/>
            <a:ext cx="94330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3967262" y="4886325"/>
            <a:ext cx="6572250" cy="942975"/>
          </a:xfrm>
          <a:prstGeom prst="rect">
            <a:avLst/>
          </a:prstGeom>
          <a:solidFill>
            <a:schemeClr val="bg1"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72925" y="2771774"/>
            <a:ext cx="6877050" cy="885825"/>
          </a:xfrm>
          <a:prstGeom prst="rect">
            <a:avLst/>
          </a:prstGeom>
          <a:solidFill>
            <a:schemeClr val="bg1"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1680" y="3648456"/>
            <a:ext cx="193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页面平均下载时间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11680" y="5879592"/>
            <a:ext cx="193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页面平均下载时间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2560701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功能概述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在此期刊内容中搜索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在此期刊内按关键词搜索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卷和期的导航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所有卷和期的搜索结果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关于此期刊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ヒラギノ角ゴ Pro W3" pitchFamily="-65" charset="-128"/>
                <a:cs typeface="ヒラギノ角ゴ Pro W3" pitchFamily="-65" charset="-128"/>
              </a:rPr>
              <a:t/>
            </a:r>
            <a:b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ヒラギノ角ゴ Pro W3" pitchFamily="-65" charset="-128"/>
                <a:cs typeface="ヒラギノ角ゴ Pro W3" pitchFamily="-65" charset="-128"/>
              </a:rPr>
            </a:b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期刊主页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35688" y="1628801"/>
            <a:ext cx="2808312" cy="361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0975" indent="-180975"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功能预览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浏览卷和期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在此期刊内搜索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期刊标题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期刊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ISSN</a:t>
            </a: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期刊描述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卷和期的导航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最新文章列表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期刊封面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查看内容</a:t>
            </a: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80" y="1633284"/>
            <a:ext cx="5518150" cy="43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6"/>
          <p:cNvSpPr txBox="1"/>
          <p:nvPr/>
        </p:nvSpPr>
        <p:spPr>
          <a:xfrm>
            <a:off x="109728" y="171212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7"/>
          <p:cNvSpPr txBox="1"/>
          <p:nvPr/>
        </p:nvSpPr>
        <p:spPr>
          <a:xfrm>
            <a:off x="3520734" y="172677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8"/>
          <p:cNvSpPr txBox="1"/>
          <p:nvPr/>
        </p:nvSpPr>
        <p:spPr>
          <a:xfrm>
            <a:off x="3016678" y="208681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" name="Textfeld 10"/>
          <p:cNvSpPr txBox="1"/>
          <p:nvPr/>
        </p:nvSpPr>
        <p:spPr>
          <a:xfrm>
            <a:off x="2080574" y="235336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9" name="Textfeld 11"/>
          <p:cNvSpPr txBox="1"/>
          <p:nvPr/>
        </p:nvSpPr>
        <p:spPr>
          <a:xfrm>
            <a:off x="212656" y="295091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10" name="Textfeld 12"/>
          <p:cNvSpPr txBox="1"/>
          <p:nvPr/>
        </p:nvSpPr>
        <p:spPr>
          <a:xfrm>
            <a:off x="2224590" y="395902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11" name="Textfeld 13"/>
          <p:cNvSpPr txBox="1"/>
          <p:nvPr/>
        </p:nvSpPr>
        <p:spPr>
          <a:xfrm>
            <a:off x="2156872" y="523368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(7)</a:t>
            </a:r>
            <a:endParaRPr lang="de-DE" dirty="0"/>
          </a:p>
        </p:txBody>
      </p:sp>
      <p:sp>
        <p:nvSpPr>
          <p:cNvPr id="12" name="Textfeld 14"/>
          <p:cNvSpPr txBox="1"/>
          <p:nvPr/>
        </p:nvSpPr>
        <p:spPr>
          <a:xfrm>
            <a:off x="4312822" y="273489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(8)</a:t>
            </a:r>
            <a:endParaRPr lang="de-DE" dirty="0"/>
          </a:p>
        </p:txBody>
      </p:sp>
      <p:sp>
        <p:nvSpPr>
          <p:cNvPr id="13" name="Textfeld 15"/>
          <p:cNvSpPr txBox="1"/>
          <p:nvPr/>
        </p:nvSpPr>
        <p:spPr>
          <a:xfrm>
            <a:off x="5104910" y="295091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(9)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期刊主页</a:t>
            </a:r>
            <a:r>
              <a:rPr kumimoji="0" 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– </a:t>
            </a:r>
            <a:r>
              <a:rPr lang="zh-CN" altLang="en-US" sz="2100" kern="0" spc="10" noProof="0" dirty="0" smtClean="0">
                <a:latin typeface="宋体" pitchFamily="2" charset="-122"/>
                <a:ea typeface="宋体" pitchFamily="2" charset="-122"/>
                <a:cs typeface="Cambria"/>
              </a:rPr>
              <a:t>在此期刊内搜索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72201" y="1628800"/>
            <a:ext cx="2304255" cy="226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在此期刊内搜索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如果您想要搜索相关文章，可以在该期刊内搜索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搜索结果将以列表形式显示，跳转到新的页面</a:t>
            </a:r>
            <a:endParaRPr lang="en-US" kern="0" dirty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706436"/>
            <a:ext cx="5518150" cy="43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9"/>
          <p:cNvSpPr/>
          <p:nvPr/>
        </p:nvSpPr>
        <p:spPr bwMode="auto">
          <a:xfrm>
            <a:off x="4067175" y="1779461"/>
            <a:ext cx="1944688" cy="37465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搜索结果页面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473951" y="1628800"/>
            <a:ext cx="2523745" cy="174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zh-CN" altLang="en-US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在此期刊内用关键词搜索</a:t>
            </a:r>
            <a:r>
              <a:rPr lang="de-DE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</a:p>
          <a:p>
            <a:pPr algn="l"/>
            <a:endParaRPr lang="de-DE" b="1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在搜索列表的上方会显示搜索条件和期刊名称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C:\Users\wu03\Desktop\lin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1746504"/>
            <a:ext cx="5925312" cy="3950208"/>
          </a:xfrm>
          <a:prstGeom prst="rect">
            <a:avLst/>
          </a:prstGeom>
          <a:noFill/>
        </p:spPr>
      </p:pic>
      <p:sp>
        <p:nvSpPr>
          <p:cNvPr id="8" name="Abgerundetes Rechteck 6"/>
          <p:cNvSpPr/>
          <p:nvPr/>
        </p:nvSpPr>
        <p:spPr bwMode="auto">
          <a:xfrm>
            <a:off x="1901952" y="1783080"/>
            <a:ext cx="2926080" cy="109728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期刊主页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64224" y="1556793"/>
            <a:ext cx="2670047" cy="41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卷和期导航：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在该主页内容描述的下方蓝色框中，您可以搜索到具体的卷和期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如果您想要浏览所有的卷和期，您可以按下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“All Volumes and Issues”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选项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Font typeface="Times"/>
              <a:buAutoNum type="arabicPeriod"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您也可以使用主页上方的链接，浏览卷和期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“Browse Volumes &amp; Issues”</a:t>
            </a:r>
            <a:endParaRPr lang="en-US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484313"/>
            <a:ext cx="5518150" cy="43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8"/>
          <p:cNvSpPr/>
          <p:nvPr/>
        </p:nvSpPr>
        <p:spPr bwMode="auto">
          <a:xfrm>
            <a:off x="755650" y="3789363"/>
            <a:ext cx="1655763" cy="4318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6" name="Abgerundetes Rechteck 9"/>
          <p:cNvSpPr/>
          <p:nvPr/>
        </p:nvSpPr>
        <p:spPr bwMode="auto">
          <a:xfrm>
            <a:off x="684213" y="1557338"/>
            <a:ext cx="1295400" cy="4318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7" name="Abgerundetes Rechteck 10"/>
          <p:cNvSpPr/>
          <p:nvPr/>
        </p:nvSpPr>
        <p:spPr bwMode="auto">
          <a:xfrm>
            <a:off x="2987675" y="3789363"/>
            <a:ext cx="1368425" cy="4318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3528" y="388253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9" name="Textfeld 11"/>
          <p:cNvSpPr txBox="1"/>
          <p:nvPr/>
        </p:nvSpPr>
        <p:spPr>
          <a:xfrm>
            <a:off x="4283968" y="386104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10" name="Textfeld 12"/>
          <p:cNvSpPr txBox="1"/>
          <p:nvPr/>
        </p:nvSpPr>
        <p:spPr>
          <a:xfrm>
            <a:off x="179512" y="155679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期刊主页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64224" y="1636776"/>
            <a:ext cx="2520279" cy="315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所有的卷和期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在页面上方，您可以看到最新的内容链接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过往期刊将会以灰色显示</a:t>
            </a:r>
            <a:endParaRPr lang="en-US" alt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endParaRPr lang="en-US" kern="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点击此卷显示条，您可以看到该卷的内容</a:t>
            </a:r>
            <a:endParaRPr lang="en-US" kern="0" dirty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556792"/>
            <a:ext cx="5344396" cy="357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1979712" y="265839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6"/>
          <p:cNvSpPr txBox="1"/>
          <p:nvPr/>
        </p:nvSpPr>
        <p:spPr>
          <a:xfrm>
            <a:off x="2767510" y="424257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7"/>
          <p:cNvSpPr txBox="1"/>
          <p:nvPr/>
        </p:nvSpPr>
        <p:spPr>
          <a:xfrm>
            <a:off x="2335462" y="345048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 r="21494"/>
          <a:stretch>
            <a:fillRect/>
          </a:stretch>
        </p:blipFill>
        <p:spPr bwMode="auto">
          <a:xfrm>
            <a:off x="292322" y="1761595"/>
            <a:ext cx="4352830" cy="433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期刊主页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20640" y="938212"/>
            <a:ext cx="3877056" cy="48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关于此期刊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在期刊主页的下方，你会看到详细的信息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algn="l" eaLnBrk="0" hangingPunct="0">
              <a:spcBef>
                <a:spcPct val="30000"/>
              </a:spcBef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在页面左侧，您可以看到书目信息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AutoNum type="arabicPeriod"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在页面下方，您看到由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springer.com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提供的额外链接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“Additional Links”:</a:t>
            </a:r>
          </a:p>
          <a:p>
            <a:pPr marL="638175" lvl="1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T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OC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提醒注册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638175" lvl="1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投稿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638175" lvl="1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编辑信息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638175" lvl="1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 更多信息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638175" lvl="1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chemeClr val="accent6"/>
              </a:buClr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3.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主题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这些链接指向一个相关主题的搜索结果列表，列表中关键词无链接</a:t>
            </a:r>
            <a:endParaRPr lang="en-US" kern="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feld 10"/>
          <p:cNvSpPr txBox="1"/>
          <p:nvPr/>
        </p:nvSpPr>
        <p:spPr>
          <a:xfrm>
            <a:off x="4290" y="373851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7" name="Textfeld 12"/>
          <p:cNvSpPr txBox="1"/>
          <p:nvPr/>
        </p:nvSpPr>
        <p:spPr>
          <a:xfrm>
            <a:off x="0" y="539470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" name="Textfeld 14"/>
          <p:cNvSpPr txBox="1"/>
          <p:nvPr/>
        </p:nvSpPr>
        <p:spPr>
          <a:xfrm>
            <a:off x="3240360" y="350100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期刊文章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3980561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功能概述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“下载 </a:t>
            </a:r>
            <a:r>
              <a:rPr kumimoji="0" lang="en-US" altLang="zh-CN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PDF</a:t>
            </a: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”（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Download PDF</a:t>
            </a: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）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 </a:t>
            </a: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和“内容查看”（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Look Inside</a:t>
            </a: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）的不同之处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文章浏览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标题和作者信息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摘要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/ “Within this Article” </a:t>
            </a: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链接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相关内容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补充材料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关于此文章</a:t>
            </a:r>
            <a:endParaRPr kumimoji="0" lang="en-US" sz="1600" b="0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912" y="1197864"/>
            <a:ext cx="5522976" cy="545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79552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81928" y="941832"/>
            <a:ext cx="2771800" cy="575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功能概述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下载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PDF </a:t>
            </a: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浏览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(HTML) </a:t>
            </a: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文章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期刊标题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出版年限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文章标题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作者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下载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PDF </a:t>
            </a:r>
          </a:p>
          <a:p>
            <a:pPr marL="342900" indent="-342900" algn="l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浏览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(HTML) </a:t>
            </a: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文章</a:t>
            </a:r>
            <a:endParaRPr lang="en-US" altLang="zh-CN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摘要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期刊封面</a:t>
            </a:r>
            <a:endParaRPr lang="en-US" altLang="zh-CN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内容查看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预览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) </a:t>
            </a: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1400" kern="0" dirty="0" smtClean="0">
                <a:latin typeface="宋体" pitchFamily="2" charset="-122"/>
                <a:ea typeface="宋体" pitchFamily="2" charset="-122"/>
              </a:rPr>
              <a:t>Look Inside)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在此期刊内的链接（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Within this Article Links</a:t>
            </a: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导出参考文献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相关文章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补充材料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参考文献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有关此文章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feld 15"/>
          <p:cNvSpPr txBox="1"/>
          <p:nvPr/>
        </p:nvSpPr>
        <p:spPr>
          <a:xfrm>
            <a:off x="146304" y="118849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16"/>
          <p:cNvSpPr txBox="1"/>
          <p:nvPr/>
        </p:nvSpPr>
        <p:spPr>
          <a:xfrm>
            <a:off x="2560320" y="119786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17"/>
          <p:cNvSpPr txBox="1"/>
          <p:nvPr/>
        </p:nvSpPr>
        <p:spPr>
          <a:xfrm>
            <a:off x="1133856" y="144452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" name="Textfeld 18"/>
          <p:cNvSpPr txBox="1"/>
          <p:nvPr/>
        </p:nvSpPr>
        <p:spPr>
          <a:xfrm>
            <a:off x="1392462" y="155425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9" name="Textfeld 19"/>
          <p:cNvSpPr txBox="1"/>
          <p:nvPr/>
        </p:nvSpPr>
        <p:spPr>
          <a:xfrm>
            <a:off x="3696750" y="174650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10" name="Textfeld 20"/>
          <p:cNvSpPr txBox="1"/>
          <p:nvPr/>
        </p:nvSpPr>
        <p:spPr>
          <a:xfrm>
            <a:off x="1682496" y="196596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11" name="Textfeld 21"/>
          <p:cNvSpPr txBox="1"/>
          <p:nvPr/>
        </p:nvSpPr>
        <p:spPr>
          <a:xfrm>
            <a:off x="329184" y="221262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(7)</a:t>
            </a:r>
            <a:endParaRPr lang="de-DE" dirty="0"/>
          </a:p>
        </p:txBody>
      </p:sp>
      <p:sp>
        <p:nvSpPr>
          <p:cNvPr id="12" name="Textfeld 22"/>
          <p:cNvSpPr txBox="1"/>
          <p:nvPr/>
        </p:nvSpPr>
        <p:spPr>
          <a:xfrm>
            <a:off x="2523744" y="221262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(8)</a:t>
            </a:r>
            <a:endParaRPr lang="de-DE" dirty="0"/>
          </a:p>
        </p:txBody>
      </p:sp>
      <p:sp>
        <p:nvSpPr>
          <p:cNvPr id="13" name="Textfeld 23"/>
          <p:cNvSpPr txBox="1"/>
          <p:nvPr/>
        </p:nvSpPr>
        <p:spPr>
          <a:xfrm>
            <a:off x="329184" y="258775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(9)</a:t>
            </a:r>
            <a:endParaRPr lang="de-DE" dirty="0"/>
          </a:p>
        </p:txBody>
      </p:sp>
      <p:sp>
        <p:nvSpPr>
          <p:cNvPr id="14" name="Textfeld 26"/>
          <p:cNvSpPr txBox="1"/>
          <p:nvPr/>
        </p:nvSpPr>
        <p:spPr>
          <a:xfrm>
            <a:off x="3840480" y="222635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(10)</a:t>
            </a:r>
            <a:endParaRPr lang="de-DE" dirty="0"/>
          </a:p>
        </p:txBody>
      </p:sp>
      <p:sp>
        <p:nvSpPr>
          <p:cNvPr id="15" name="Textfeld 27"/>
          <p:cNvSpPr txBox="1"/>
          <p:nvPr/>
        </p:nvSpPr>
        <p:spPr>
          <a:xfrm>
            <a:off x="5405262" y="2258568"/>
            <a:ext cx="534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(11)</a:t>
            </a:r>
            <a:endParaRPr lang="de-DE" dirty="0"/>
          </a:p>
        </p:txBody>
      </p:sp>
      <p:sp>
        <p:nvSpPr>
          <p:cNvPr id="16" name="Textfeld 28"/>
          <p:cNvSpPr txBox="1"/>
          <p:nvPr/>
        </p:nvSpPr>
        <p:spPr>
          <a:xfrm>
            <a:off x="5364088" y="3501008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(12)</a:t>
            </a:r>
            <a:endParaRPr lang="de-DE" dirty="0"/>
          </a:p>
        </p:txBody>
      </p:sp>
      <p:sp>
        <p:nvSpPr>
          <p:cNvPr id="17" name="Textfeld 29"/>
          <p:cNvSpPr txBox="1"/>
          <p:nvPr/>
        </p:nvSpPr>
        <p:spPr>
          <a:xfrm>
            <a:off x="1426464" y="5660136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(14)</a:t>
            </a:r>
            <a:endParaRPr lang="de-DE" dirty="0"/>
          </a:p>
        </p:txBody>
      </p:sp>
      <p:sp>
        <p:nvSpPr>
          <p:cNvPr id="18" name="Textfeld 30"/>
          <p:cNvSpPr txBox="1"/>
          <p:nvPr/>
        </p:nvSpPr>
        <p:spPr>
          <a:xfrm>
            <a:off x="1426464" y="6318504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(17)</a:t>
            </a:r>
            <a:endParaRPr lang="de-DE" dirty="0"/>
          </a:p>
        </p:txBody>
      </p:sp>
      <p:sp>
        <p:nvSpPr>
          <p:cNvPr id="19" name="Textfeld 31"/>
          <p:cNvSpPr txBox="1"/>
          <p:nvPr/>
        </p:nvSpPr>
        <p:spPr>
          <a:xfrm>
            <a:off x="1828800" y="5879592"/>
            <a:ext cx="550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(15)</a:t>
            </a:r>
            <a:endParaRPr lang="de-DE" dirty="0"/>
          </a:p>
        </p:txBody>
      </p:sp>
      <p:sp>
        <p:nvSpPr>
          <p:cNvPr id="20" name="Textfeld 32"/>
          <p:cNvSpPr txBox="1"/>
          <p:nvPr/>
        </p:nvSpPr>
        <p:spPr>
          <a:xfrm>
            <a:off x="1389888" y="6099048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(16)</a:t>
            </a:r>
            <a:endParaRPr lang="de-DE" dirty="0"/>
          </a:p>
        </p:txBody>
      </p:sp>
      <p:sp>
        <p:nvSpPr>
          <p:cNvPr id="21" name="Textfeld 24"/>
          <p:cNvSpPr txBox="1"/>
          <p:nvPr/>
        </p:nvSpPr>
        <p:spPr>
          <a:xfrm>
            <a:off x="5364088" y="4955822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131" y="1552766"/>
            <a:ext cx="5956485" cy="4143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1" y="1197864"/>
            <a:ext cx="2543200" cy="421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下载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 PDF </a:t>
            </a: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和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内容查看的不同之处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在左上方比较显著的位置有“下载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PDF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”（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Download PDF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）功能的标识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该功能重复出现在标题下面。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PDF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文件可以被保存，打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印和标注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“内容查看”（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Look Inside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）链接只有预览功能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kern="0" dirty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>
                <a:latin typeface="宋体" pitchFamily="2" charset="-122"/>
                <a:ea typeface="宋体" pitchFamily="2" charset="-122"/>
              </a:rPr>
            </a:br>
            <a:endParaRPr lang="en-US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Abgerundetes Rechteck 6"/>
          <p:cNvSpPr/>
          <p:nvPr/>
        </p:nvSpPr>
        <p:spPr bwMode="auto">
          <a:xfrm>
            <a:off x="402336" y="1563624"/>
            <a:ext cx="1371600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6" name="Abgerundetes Rechteck 9"/>
          <p:cNvSpPr/>
          <p:nvPr/>
        </p:nvSpPr>
        <p:spPr bwMode="auto">
          <a:xfrm>
            <a:off x="402336" y="3758184"/>
            <a:ext cx="1371600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7" name="Abgerundetes Rechteck 7"/>
          <p:cNvSpPr/>
          <p:nvPr/>
        </p:nvSpPr>
        <p:spPr bwMode="auto">
          <a:xfrm>
            <a:off x="5266944" y="2734056"/>
            <a:ext cx="648072" cy="576064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新平台添加了更多新功能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8" name="Picture 7" descr="Screen Shot 2012-03-06 at 18.13.38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7544" y="2151932"/>
            <a:ext cx="4648200" cy="201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Shot 2012-03-06 at 18.22.20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86400" y="2660904"/>
            <a:ext cx="1949689" cy="2255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87808" y="1746504"/>
            <a:ext cx="4493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搜索自动建议功能（以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Google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关键字数据为准）</a:t>
            </a:r>
            <a:endParaRPr lang="en-US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7377" y="485546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Calibri" pitchFamily="34" charset="0"/>
                <a:cs typeface="Calibri" pitchFamily="34" charset="0"/>
              </a:rPr>
              <a:t>显示所有查询结果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5824" y="2990088"/>
            <a:ext cx="169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每个文件可以预览两页（不</a:t>
            </a: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仅限于浏览图书章节）</a:t>
            </a:r>
            <a:endParaRPr lang="en-US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76528" y="5330952"/>
            <a:ext cx="6358128" cy="768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6304" y="1203388"/>
            <a:ext cx="6176962" cy="432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79552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期刊摘要</a:t>
            </a:r>
            <a:r>
              <a:rPr kumimoji="0" 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–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查看文章</a:t>
            </a:r>
            <a:endParaRPr kumimoji="0" lang="de-DE" sz="20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532893" y="1100423"/>
            <a:ext cx="261110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查看文章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该链接提供了文章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HTML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形式的页面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该功能重复出现在标题下面</a:t>
            </a:r>
            <a:endParaRPr lang="en-US" kern="0" dirty="0" smtClean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Abgerundetes Rechteck 6"/>
          <p:cNvSpPr/>
          <p:nvPr/>
        </p:nvSpPr>
        <p:spPr bwMode="auto">
          <a:xfrm>
            <a:off x="1835696" y="1203388"/>
            <a:ext cx="1152128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6" name="Abgerundetes Rechteck 9"/>
          <p:cNvSpPr/>
          <p:nvPr/>
        </p:nvSpPr>
        <p:spPr bwMode="auto">
          <a:xfrm>
            <a:off x="1835696" y="3507676"/>
            <a:ext cx="1152128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5536" y="3685032"/>
            <a:ext cx="4019720" cy="405993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9728" y="1490472"/>
            <a:ext cx="6176962" cy="432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72201" y="1556792"/>
            <a:ext cx="2543200" cy="300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标题和作者信息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新设计突出了文章标题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在上方稍小的字体中您可以找到相关的期刊信息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作者信息在标题下方。此文章所有作者都有个别链接，连到该作者的所有作品搜索结果页面上。</a:t>
            </a: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feld 10"/>
          <p:cNvSpPr txBox="1"/>
          <p:nvPr/>
        </p:nvSpPr>
        <p:spPr>
          <a:xfrm>
            <a:off x="36576" y="235892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11"/>
          <p:cNvSpPr txBox="1"/>
          <p:nvPr/>
        </p:nvSpPr>
        <p:spPr>
          <a:xfrm>
            <a:off x="36576" y="188343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12"/>
          <p:cNvSpPr txBox="1"/>
          <p:nvPr/>
        </p:nvSpPr>
        <p:spPr>
          <a:xfrm>
            <a:off x="66761" y="345620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556792"/>
            <a:ext cx="5472939" cy="491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lang="de-DE" sz="2100" kern="0" spc="10" dirty="0" smtClean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1" y="1628800"/>
            <a:ext cx="2543200" cy="293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摘要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在此期刊内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“Within this Article” </a:t>
            </a: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链接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在标题下方是概要，也就是文章内容的总结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在封面图片的下方，会提供不同的链接，如果您有接入权限，这些文字将以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HTML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形式显示；如果没有权限，将以普通文本形式显示</a:t>
            </a:r>
            <a:endParaRPr lang="en-US" altLang="en-US" kern="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feld 7"/>
          <p:cNvSpPr txBox="1"/>
          <p:nvPr/>
        </p:nvSpPr>
        <p:spPr>
          <a:xfrm>
            <a:off x="319238" y="407707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9"/>
          <p:cNvSpPr txBox="1"/>
          <p:nvPr/>
        </p:nvSpPr>
        <p:spPr>
          <a:xfrm>
            <a:off x="5143774" y="359450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15872"/>
          <a:stretch>
            <a:fillRect/>
          </a:stretch>
        </p:blipFill>
        <p:spPr bwMode="auto">
          <a:xfrm>
            <a:off x="182880" y="1471803"/>
            <a:ext cx="5834725" cy="484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97840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lang="de-DE" sz="2100" kern="0" spc="10" dirty="0" smtClean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1" y="1628800"/>
            <a:ext cx="2543200" cy="48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导出文献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在期刊封面下面，这些链接可以导出参考文献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文献可以用以下几种格式导出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宋体" pitchFamily="2" charset="-122"/>
                <a:ea typeface="宋体" pitchFamily="2" charset="-122"/>
              </a:rPr>
              <a:t>ProCite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(RIS)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Reference Manager (RIS)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Ref Works (RIS)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宋体" pitchFamily="2" charset="-122"/>
                <a:ea typeface="宋体" pitchFamily="2" charset="-122"/>
              </a:rPr>
              <a:t>EndNote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(RIS)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宋体" pitchFamily="2" charset="-122"/>
                <a:ea typeface="宋体" pitchFamily="2" charset="-122"/>
              </a:rPr>
              <a:t>PubMed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(TXT)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Text only (TXT)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宋体" pitchFamily="2" charset="-122"/>
                <a:ea typeface="宋体" pitchFamily="2" charset="-122"/>
              </a:rPr>
              <a:t>BibTeX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(BIB)</a:t>
            </a:r>
          </a:p>
          <a:p>
            <a:pPr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feld 7"/>
          <p:cNvSpPr txBox="1"/>
          <p:nvPr/>
        </p:nvSpPr>
        <p:spPr>
          <a:xfrm>
            <a:off x="5193792" y="543131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861048"/>
            <a:ext cx="3452043" cy="278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bgerundetes Rechteck 10"/>
          <p:cNvSpPr/>
          <p:nvPr/>
        </p:nvSpPr>
        <p:spPr bwMode="auto">
          <a:xfrm>
            <a:off x="4242816" y="5337816"/>
            <a:ext cx="864096" cy="432048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lang="de-DE" sz="2100" kern="0" spc="10" dirty="0" smtClean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72200" y="1628800"/>
            <a:ext cx="2448272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en-US" b="1" kern="0" dirty="0" smtClean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相关内容</a:t>
            </a:r>
            <a:r>
              <a:rPr 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在此区内您可以看到本网站提供的相关文章链接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6700" y="1700808"/>
            <a:ext cx="5452864" cy="227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1520" y="5018759"/>
            <a:ext cx="5340096" cy="148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1520" y="1528680"/>
            <a:ext cx="5340096" cy="3160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dribbble.s3.amazonaws.com/users/1641/screenshots/138699/rip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1520" y="4689575"/>
            <a:ext cx="5340096" cy="292608"/>
          </a:xfrm>
          <a:prstGeom prst="rect">
            <a:avLst/>
          </a:prstGeom>
          <a:noFill/>
        </p:spPr>
      </p:pic>
      <p:pic>
        <p:nvPicPr>
          <p:cNvPr id="11" name="Picture 4" descr="http://dribbble.s3.amazonaws.com/users/1641/screenshots/138699/rip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 flipV="1">
            <a:off x="731520" y="4909031"/>
            <a:ext cx="5340096" cy="231645"/>
          </a:xfrm>
          <a:prstGeom prst="rect">
            <a:avLst/>
          </a:prstGeom>
          <a:noFill/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lang="de-DE" sz="2100" kern="0" spc="10" dirty="0" smtClean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700808"/>
            <a:ext cx="2687218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补充材料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en-US" kern="0" dirty="0" smtClean="0"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如果有补充材料，将会以列表形式在下方显示</a:t>
            </a:r>
            <a:endParaRPr lang="en-US" kern="0" dirty="0" smtClean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feld 7"/>
          <p:cNvSpPr txBox="1"/>
          <p:nvPr/>
        </p:nvSpPr>
        <p:spPr>
          <a:xfrm>
            <a:off x="438912" y="578685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lang="de-DE" sz="2100" kern="0" spc="10" dirty="0" smtClean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72200" y="1628801"/>
            <a:ext cx="2520280" cy="293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SimSun" pitchFamily="2" charset="-122"/>
                <a:ea typeface="SimSun" pitchFamily="2" charset="-122"/>
              </a:rPr>
              <a:t>参考文献</a:t>
            </a:r>
            <a:r>
              <a:rPr lang="en-US" kern="0" dirty="0" smtClean="0">
                <a:solidFill>
                  <a:schemeClr val="accent6"/>
                </a:solidFill>
                <a:latin typeface="SimSun" pitchFamily="2" charset="-122"/>
                <a:ea typeface="SimSun" pitchFamily="2" charset="-122"/>
              </a:rPr>
              <a:t/>
            </a:r>
            <a:br>
              <a:rPr lang="en-US" kern="0" dirty="0" smtClean="0">
                <a:solidFill>
                  <a:schemeClr val="accent6"/>
                </a:solidFill>
                <a:latin typeface="SimSun" pitchFamily="2" charset="-122"/>
                <a:ea typeface="SimSun" pitchFamily="2" charset="-122"/>
              </a:rPr>
            </a:br>
            <a:r>
              <a:rPr lang="en-US" kern="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en-US" kern="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kern="0" dirty="0" smtClean="0">
                <a:latin typeface="SimSun" pitchFamily="2" charset="-122"/>
                <a:ea typeface="SimSun" pitchFamily="2" charset="-122"/>
              </a:rPr>
              <a:t>此页面为文章作者使用的参考文献列表</a:t>
            </a:r>
            <a:r>
              <a:rPr lang="en-US" kern="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en-US" kern="0" dirty="0" smtClean="0">
                <a:latin typeface="SimSun" pitchFamily="2" charset="-122"/>
                <a:ea typeface="SimSun" pitchFamily="2" charset="-122"/>
              </a:rPr>
            </a:br>
            <a:endParaRPr lang="en-US" kern="0" dirty="0" smtClean="0">
              <a:latin typeface="SimSun" pitchFamily="2" charset="-122"/>
              <a:ea typeface="SimSun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SimSun" pitchFamily="2" charset="-122"/>
                <a:ea typeface="SimSun" pitchFamily="2" charset="-122"/>
              </a:rPr>
              <a:t>通过 “</a:t>
            </a:r>
            <a:r>
              <a:rPr lang="en-US" kern="0" dirty="0" err="1" smtClean="0">
                <a:latin typeface="SimSun" pitchFamily="2" charset="-122"/>
                <a:ea typeface="SimSun" pitchFamily="2" charset="-122"/>
              </a:rPr>
              <a:t>CrossRef</a:t>
            </a:r>
            <a:r>
              <a:rPr lang="en-US" kern="0" dirty="0" smtClean="0">
                <a:latin typeface="SimSun" pitchFamily="2" charset="-122"/>
                <a:ea typeface="SimSun" pitchFamily="2" charset="-122"/>
              </a:rPr>
              <a:t>” </a:t>
            </a:r>
            <a:r>
              <a:rPr lang="zh-CN" altLang="en-US" kern="0" dirty="0" smtClean="0">
                <a:latin typeface="SimSun" pitchFamily="2" charset="-122"/>
                <a:ea typeface="SimSun" pitchFamily="2" charset="-122"/>
              </a:rPr>
              <a:t>链接，大部分的参考文献可以链接到原始出处</a:t>
            </a:r>
            <a:endParaRPr lang="en-US" kern="0" dirty="0" smtClean="0">
              <a:latin typeface="SimSun" pitchFamily="2" charset="-122"/>
              <a:ea typeface="SimSun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kern="0" dirty="0" smtClean="0">
              <a:latin typeface="SimSun" pitchFamily="2" charset="-122"/>
              <a:ea typeface="SimSun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>
                <a:latin typeface="SimSun" pitchFamily="2" charset="-122"/>
                <a:ea typeface="SimSun" pitchFamily="2" charset="-122"/>
              </a:rPr>
              <a:t/>
            </a:r>
            <a:br>
              <a:rPr lang="en-US" kern="0" dirty="0">
                <a:latin typeface="SimSun" pitchFamily="2" charset="-122"/>
                <a:ea typeface="SimSun" pitchFamily="2" charset="-122"/>
              </a:rPr>
            </a:br>
            <a:endParaRPr lang="en-US" kern="0" dirty="0">
              <a:solidFill>
                <a:schemeClr val="accent6"/>
              </a:solidFill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02458"/>
            <a:ext cx="5622626" cy="302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779008" y="964263"/>
            <a:ext cx="3255264" cy="52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关于此文章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在左边的列表中，您可以看到书目信息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en-US" kern="0" dirty="0" smtClean="0"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在页面的下方有额外的链接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“Additional Links”</a:t>
            </a:r>
          </a:p>
          <a:p>
            <a:pPr marL="90488" indent="-90488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T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OC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提醒注册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90488" indent="-90488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 投稿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90488" indent="-90488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 编辑信息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90488" lvl="1" indent="-90488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 更多信息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90488" indent="-90488" algn="l" eaLnBrk="0" hangingPunct="0">
              <a:spcBef>
                <a:spcPct val="30000"/>
              </a:spcBef>
              <a:buClr>
                <a:schemeClr val="accent6"/>
              </a:buClr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主题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关键词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这些链接指向一个相关主题的搜索结果列表，列表中关键词无链接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4.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在页面右侧您可以看到作者信息和所属单位或机构信息</a:t>
            </a:r>
            <a:endParaRPr lang="en-US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2880" y="1600200"/>
            <a:ext cx="5428301" cy="412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9"/>
          <p:cNvSpPr txBox="1"/>
          <p:nvPr/>
        </p:nvSpPr>
        <p:spPr>
          <a:xfrm>
            <a:off x="0" y="244144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7" name="Textfeld 10"/>
          <p:cNvSpPr txBox="1"/>
          <p:nvPr/>
        </p:nvSpPr>
        <p:spPr>
          <a:xfrm>
            <a:off x="0" y="514807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" name="Textfeld 12"/>
          <p:cNvSpPr txBox="1"/>
          <p:nvPr/>
        </p:nvSpPr>
        <p:spPr>
          <a:xfrm>
            <a:off x="2779776" y="299008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9" name="Textfeld 14"/>
          <p:cNvSpPr txBox="1"/>
          <p:nvPr/>
        </p:nvSpPr>
        <p:spPr>
          <a:xfrm>
            <a:off x="4645152" y="247802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更多新功能：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3" descr="Screen Shot 2012-03-06 at 18.20.4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55576" y="1844824"/>
            <a:ext cx="2120012" cy="191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2-03-06 at 18.24.22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9552" y="4077072"/>
            <a:ext cx="2859866" cy="260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>
            <a:off x="1979712" y="3645024"/>
            <a:ext cx="6858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8096" y="1490472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直接链接到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HTML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部分</a:t>
            </a:r>
            <a:endParaRPr lang="en-US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 t="9808" r="31399" b="2675"/>
          <a:stretch>
            <a:fillRect/>
          </a:stretch>
        </p:blipFill>
        <p:spPr bwMode="auto">
          <a:xfrm>
            <a:off x="3923928" y="2177819"/>
            <a:ext cx="5220072" cy="3987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5"/>
          <p:cNvGrpSpPr/>
          <p:nvPr/>
        </p:nvGrpSpPr>
        <p:grpSpPr>
          <a:xfrm>
            <a:off x="5605585" y="908720"/>
            <a:ext cx="3538415" cy="5949280"/>
            <a:chOff x="320634" y="332509"/>
            <a:chExt cx="2941457" cy="494559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 r="47061"/>
            <a:stretch>
              <a:fillRect/>
            </a:stretch>
          </p:blipFill>
          <p:spPr bwMode="auto">
            <a:xfrm>
              <a:off x="332509" y="332509"/>
              <a:ext cx="2929582" cy="33631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screen"/>
            <a:srcRect l="5195" t="9466" r="47148" b="42750"/>
            <a:stretch>
              <a:fillRect/>
            </a:stretch>
          </p:blipFill>
          <p:spPr bwMode="auto">
            <a:xfrm>
              <a:off x="320634" y="3512127"/>
              <a:ext cx="2941457" cy="17659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4103083" y="1700808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改进后的</a:t>
            </a:r>
            <a:r>
              <a:rPr lang="en-US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 HTML</a:t>
            </a:r>
            <a:endParaRPr lang="en-US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7338"/>
            <a:ext cx="7848600" cy="9848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CN" altLang="en-US" kern="1200" dirty="0" smtClean="0">
                <a:latin typeface="宋体" pitchFamily="2" charset="-122"/>
                <a:ea typeface="宋体" pitchFamily="2" charset="-122"/>
              </a:rPr>
              <a:t>增加一键下载</a:t>
            </a:r>
            <a:endParaRPr lang="en-US" altLang="zh-CN" kern="1200" dirty="0" smtClean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CN" kern="1200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kern="1200" dirty="0" smtClean="0">
                <a:latin typeface="宋体" pitchFamily="2" charset="-122"/>
                <a:ea typeface="宋体" pitchFamily="2" charset="-122"/>
              </a:rPr>
              <a:t>整本电子图书功能</a:t>
            </a:r>
            <a:endParaRPr lang="en-US" altLang="zh-CN" kern="1200" dirty="0" smtClean="0">
              <a:latin typeface="宋体" pitchFamily="2" charset="-122"/>
              <a:ea typeface="宋体" pitchFamily="2" charset="-122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048" y="1051560"/>
            <a:ext cx="6020181" cy="55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75488" y="905256"/>
            <a:ext cx="7861300" cy="29623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更多新功能：</a:t>
            </a:r>
            <a:endParaRPr kumimoji="0" lang="en-US" sz="2100" b="0" i="0" u="none" strike="noStrike" kern="0" cap="none" spc="1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89504" y="2075688"/>
            <a:ext cx="1572768" cy="329184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89504" y="3319272"/>
            <a:ext cx="1572768" cy="329184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1490472"/>
            <a:ext cx="7848600" cy="126060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CN" altLang="en-US" kern="1200" dirty="0" smtClean="0">
                <a:latin typeface="宋体" pitchFamily="2" charset="-122"/>
                <a:ea typeface="宋体" pitchFamily="2" charset="-122"/>
              </a:rPr>
              <a:t>相关图片及表格可</a:t>
            </a:r>
            <a:endParaRPr lang="en-US" altLang="zh-CN" kern="1200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kern="1200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kern="1200" dirty="0" smtClean="0">
                <a:latin typeface="宋体" pitchFamily="2" charset="-122"/>
                <a:ea typeface="宋体" pitchFamily="2" charset="-122"/>
              </a:rPr>
              <a:t>以在搜索结果页面</a:t>
            </a:r>
            <a:endParaRPr lang="en-US" altLang="zh-CN" kern="1200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kern="1200" dirty="0" smtClean="0">
                <a:latin typeface="宋体" pitchFamily="2" charset="-122"/>
                <a:ea typeface="宋体" pitchFamily="2" charset="-122"/>
              </a:rPr>
              <a:t>   中显示</a:t>
            </a:r>
            <a:endParaRPr lang="en-US" altLang="zh-CN" kern="1200" dirty="0" smtClean="0">
              <a:latin typeface="宋体" pitchFamily="2" charset="-122"/>
              <a:ea typeface="宋体" pitchFamily="2" charset="-122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75488" y="905256"/>
            <a:ext cx="7861300" cy="29623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更多新功能：</a:t>
            </a:r>
            <a:endParaRPr kumimoji="0" lang="en-US" sz="2100" b="0" i="0" u="none" strike="noStrike" kern="0" cap="none" spc="1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4288" y="832104"/>
            <a:ext cx="6620255" cy="533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096512" y="4526280"/>
            <a:ext cx="4718304" cy="1572768"/>
          </a:xfrm>
          <a:prstGeom prst="rect">
            <a:avLst/>
          </a:prstGeom>
          <a:solidFill>
            <a:srgbClr val="D1DDE9">
              <a:alpha val="0"/>
            </a:srgbClr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304" y="4745736"/>
            <a:ext cx="2121408" cy="125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 bwMode="auto">
          <a:xfrm>
            <a:off x="8119872" y="5806440"/>
            <a:ext cx="0" cy="731520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1097280" y="6537960"/>
            <a:ext cx="7022592" cy="0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097280" y="6099048"/>
            <a:ext cx="0" cy="438912"/>
          </a:xfrm>
          <a:prstGeom prst="straightConnector1">
            <a:avLst/>
          </a:prstGeom>
          <a:solidFill>
            <a:srgbClr val="D1DDE9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032" y="2697480"/>
            <a:ext cx="1658544" cy="157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/>
          <p:nvPr/>
        </p:nvCxnSpPr>
        <p:spPr bwMode="auto">
          <a:xfrm flipH="1">
            <a:off x="1975104" y="3429000"/>
            <a:ext cx="3401568" cy="0"/>
          </a:xfrm>
          <a:prstGeom prst="straightConnector1">
            <a:avLst/>
          </a:prstGeom>
          <a:solidFill>
            <a:srgbClr val="D1DDE9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376672" y="3429000"/>
            <a:ext cx="0" cy="1426464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更多新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功能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: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7338"/>
            <a:ext cx="8534400" cy="2388346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endParaRPr lang="zh-CN" altLang="en-US" kern="1200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>
              <a:spcBef>
                <a:spcPct val="50000"/>
              </a:spcBef>
            </a:pPr>
            <a:r>
              <a:rPr lang="zh-CN" altLang="en-US" kern="1200" dirty="0" smtClean="0">
                <a:latin typeface="宋体" pitchFamily="2" charset="-122"/>
                <a:ea typeface="宋体" pitchFamily="2" charset="-122"/>
                <a:cs typeface="+mn-cs"/>
              </a:rPr>
              <a:t>提供</a:t>
            </a:r>
            <a:r>
              <a:rPr lang="en-US" altLang="zh-CN" kern="1200" dirty="0" smtClean="0">
                <a:latin typeface="宋体" pitchFamily="2" charset="-122"/>
                <a:ea typeface="宋体" pitchFamily="2" charset="-122"/>
                <a:cs typeface="+mn-cs"/>
              </a:rPr>
              <a:t>COUNTER R4</a:t>
            </a:r>
            <a:r>
              <a:rPr lang="zh-CN" altLang="en-US" kern="1200" dirty="0" smtClean="0">
                <a:latin typeface="宋体" pitchFamily="2" charset="-122"/>
                <a:ea typeface="宋体" pitchFamily="2" charset="-122"/>
                <a:cs typeface="+mn-cs"/>
              </a:rPr>
              <a:t>形式的使用情况报告</a:t>
            </a:r>
          </a:p>
          <a:p>
            <a:pPr>
              <a:spcBef>
                <a:spcPct val="50000"/>
              </a:spcBef>
            </a:pPr>
            <a:r>
              <a:rPr lang="zh-CN" altLang="zh-CN" kern="1200" dirty="0" smtClean="0">
                <a:latin typeface="宋体" pitchFamily="2" charset="-122"/>
                <a:ea typeface="宋体" pitchFamily="2" charset="-122"/>
                <a:cs typeface="+mn-cs"/>
              </a:rPr>
              <a:t>提供</a:t>
            </a:r>
            <a:r>
              <a:rPr lang="en-US" altLang="zh-CN" kern="1200" dirty="0">
                <a:latin typeface="宋体" pitchFamily="2" charset="-122"/>
                <a:ea typeface="宋体" pitchFamily="2" charset="-122"/>
                <a:cs typeface="+mn-cs"/>
              </a:rPr>
              <a:t>SUSHI</a:t>
            </a:r>
            <a:r>
              <a:rPr lang="zh-CN" altLang="zh-CN" kern="1200" dirty="0">
                <a:latin typeface="宋体" pitchFamily="2" charset="-122"/>
                <a:ea typeface="宋体" pitchFamily="2" charset="-122"/>
                <a:cs typeface="+mn-cs"/>
              </a:rPr>
              <a:t>协议标准</a:t>
            </a:r>
            <a:endParaRPr lang="en-US" altLang="zh-CN" kern="1200" dirty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zh-CN" kern="1200" dirty="0">
                <a:latin typeface="宋体" pitchFamily="2" charset="-122"/>
                <a:ea typeface="宋体" pitchFamily="2" charset="-122"/>
                <a:cs typeface="+mn-cs"/>
              </a:rPr>
              <a:t>   </a:t>
            </a:r>
            <a:r>
              <a:rPr lang="zh-CN" altLang="zh-CN" kern="1200" dirty="0" smtClean="0">
                <a:latin typeface="宋体" pitchFamily="2" charset="-122"/>
                <a:ea typeface="宋体" pitchFamily="2" charset="-122"/>
                <a:cs typeface="+mn-cs"/>
              </a:rPr>
              <a:t>如</a:t>
            </a:r>
            <a:r>
              <a:rPr lang="zh-CN" altLang="zh-CN" kern="1200" dirty="0">
                <a:latin typeface="宋体" pitchFamily="2" charset="-122"/>
                <a:ea typeface="宋体" pitchFamily="2" charset="-122"/>
                <a:cs typeface="+mn-cs"/>
              </a:rPr>
              <a:t>需了解如何使用该项服务，请</a:t>
            </a:r>
            <a:r>
              <a:rPr lang="zh-CN" altLang="zh-CN" kern="1200" dirty="0" smtClean="0">
                <a:latin typeface="宋体" pitchFamily="2" charset="-122"/>
                <a:ea typeface="宋体" pitchFamily="2" charset="-122"/>
                <a:cs typeface="+mn-cs"/>
              </a:rPr>
              <a:t>参见</a:t>
            </a:r>
            <a:r>
              <a:rPr lang="en-US" altLang="zh-CN" u="sng" dirty="0" smtClean="0">
                <a:hlinkClick r:id="rId2"/>
              </a:rPr>
              <a:t>http</a:t>
            </a:r>
            <a:r>
              <a:rPr lang="en-US" altLang="zh-CN" u="sng" dirty="0">
                <a:hlinkClick r:id="rId2"/>
              </a:rPr>
              <a:t>://</a:t>
            </a:r>
            <a:r>
              <a:rPr lang="en-US" altLang="zh-CN" u="sng" dirty="0" smtClean="0">
                <a:hlinkClick r:id="rId2"/>
              </a:rPr>
              <a:t>link.live.springer.com/admin/counter4/faq</a:t>
            </a:r>
            <a:endParaRPr lang="en-US" altLang="zh-CN" u="sng" dirty="0" smtClean="0"/>
          </a:p>
          <a:p>
            <a:pPr marL="0" indent="0">
              <a:spcBef>
                <a:spcPct val="50000"/>
              </a:spcBef>
              <a:buNone/>
            </a:pPr>
            <a:endParaRPr lang="en-US" altLang="zh-CN" u="sng" dirty="0"/>
          </a:p>
          <a:p>
            <a:pPr marL="0" indent="0">
              <a:spcBef>
                <a:spcPct val="50000"/>
              </a:spcBef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6626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新平台适应各种移动终端、智能手机</a:t>
            </a:r>
            <a:endParaRPr lang="en-US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7338"/>
            <a:ext cx="7848600" cy="295466"/>
          </a:xfrm>
        </p:spPr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网络响应设计让所有移动设备具有最佳视觉效果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608" y="2131384"/>
            <a:ext cx="4983424" cy="2577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70432" y="3113716"/>
            <a:ext cx="5058991" cy="3387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35424" y="3977640"/>
            <a:ext cx="2580352" cy="257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47104" y="3502152"/>
            <a:ext cx="2275683" cy="335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16736" y="2880360"/>
            <a:ext cx="2252540" cy="338554"/>
          </a:xfrm>
          <a:prstGeom prst="rect">
            <a:avLst/>
          </a:prstGeom>
          <a:solidFill>
            <a:schemeClr val="bg1"/>
          </a:solidFill>
          <a:ln>
            <a:solidFill>
              <a:srgbClr val="031D4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平板电脑（终端）桌面</a:t>
            </a:r>
            <a:endParaRPr lang="en-US" altLang="en-US" b="1" dirty="0" smtClean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184" y="1892808"/>
            <a:ext cx="1425390" cy="338554"/>
          </a:xfrm>
          <a:prstGeom prst="rect">
            <a:avLst/>
          </a:prstGeom>
          <a:solidFill>
            <a:schemeClr val="bg1"/>
          </a:solidFill>
          <a:ln>
            <a:solidFill>
              <a:srgbClr val="031D4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普通电脑桌面</a:t>
            </a:r>
            <a:endParaRPr lang="en-US" b="1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6832" y="3209544"/>
            <a:ext cx="1529586" cy="338554"/>
          </a:xfrm>
          <a:prstGeom prst="rect">
            <a:avLst/>
          </a:prstGeom>
          <a:solidFill>
            <a:schemeClr val="bg1"/>
          </a:solidFill>
          <a:ln>
            <a:solidFill>
              <a:srgbClr val="031D4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手机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-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竖版桌面</a:t>
            </a:r>
            <a:endParaRPr lang="en-US" altLang="en-US" b="1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675662"/>
            <a:ext cx="1529586" cy="338554"/>
          </a:xfrm>
          <a:prstGeom prst="rect">
            <a:avLst/>
          </a:prstGeom>
          <a:solidFill>
            <a:schemeClr val="bg1"/>
          </a:solidFill>
          <a:ln>
            <a:solidFill>
              <a:srgbClr val="031D4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手机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-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横版桌面</a:t>
            </a:r>
            <a:endParaRPr lang="en-US" altLang="en-US" b="1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SPRINGER_ssbm_E">
  <a:themeElements>
    <a:clrScheme name="Benutzerdefiniert 1">
      <a:dk1>
        <a:srgbClr val="000000"/>
      </a:dk1>
      <a:lt1>
        <a:srgbClr val="FFFFFF"/>
      </a:lt1>
      <a:dk2>
        <a:srgbClr val="00264D"/>
      </a:dk2>
      <a:lt2>
        <a:srgbClr val="E1E1E6"/>
      </a:lt2>
      <a:accent1>
        <a:srgbClr val="FEB07E"/>
      </a:accent1>
      <a:accent2>
        <a:srgbClr val="F76013"/>
      </a:accent2>
      <a:accent3>
        <a:srgbClr val="FFFFFF"/>
      </a:accent3>
      <a:accent4>
        <a:srgbClr val="00264D"/>
      </a:accent4>
      <a:accent5>
        <a:srgbClr val="FED4C0"/>
      </a:accent5>
      <a:accent6>
        <a:srgbClr val="E05610"/>
      </a:accent6>
      <a:hlink>
        <a:srgbClr val="F6822D"/>
      </a:hlink>
      <a:folHlink>
        <a:srgbClr val="A4A4AA"/>
      </a:folHlink>
    </a:clrScheme>
    <a:fontScheme name="SPRINGER_ssbm_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FB64358540F044B062435D8FC8C71E" ma:contentTypeVersion="7" ma:contentTypeDescription="Create a new document." ma:contentTypeScope="" ma:versionID="9d38652571a37a44822d814876387bd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b3ebd254fe635dbe1257546e7542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AD5E18-A34E-458D-B640-8B90B506AA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51CE6D-3B70-4094-82DF-DAB0A47E6E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A13DB0-149E-4301-8553-382AE955344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SPRINGER_ssbm_E</Template>
  <TotalTime>4779</TotalTime>
  <Words>1585</Words>
  <Application>Microsoft Office PowerPoint</Application>
  <PresentationFormat>全屏显示(4:3)</PresentationFormat>
  <Paragraphs>414</Paragraphs>
  <Slides>47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8" baseType="lpstr">
      <vt:lpstr>SPRINGER_ssbm_E</vt:lpstr>
      <vt:lpstr> SpringerLink</vt:lpstr>
      <vt:lpstr>幻灯片 2</vt:lpstr>
      <vt:lpstr>新平台速度更快</vt:lpstr>
      <vt:lpstr>新平台添加了更多新功能:</vt:lpstr>
      <vt:lpstr>更多新功能：</vt:lpstr>
      <vt:lpstr>幻灯片 6</vt:lpstr>
      <vt:lpstr>幻灯片 7</vt:lpstr>
      <vt:lpstr>更多新功能:</vt:lpstr>
      <vt:lpstr>新平台适应各种移动终端、智能手机</vt:lpstr>
      <vt:lpstr>幻灯片 10</vt:lpstr>
      <vt:lpstr>主页</vt:lpstr>
      <vt:lpstr>主页</vt:lpstr>
      <vt:lpstr>主页: 可识别用户 VS 匿名用户</vt:lpstr>
      <vt:lpstr>机构/ Athens 登录</vt:lpstr>
      <vt:lpstr>主页- 匿名用户</vt:lpstr>
      <vt:lpstr>主页 – 可识别的机构用户 </vt:lpstr>
      <vt:lpstr>机构标识</vt:lpstr>
      <vt:lpstr>搜索</vt:lpstr>
      <vt:lpstr>高级搜索选项</vt:lpstr>
      <vt:lpstr>浏览</vt:lpstr>
      <vt:lpstr>搜索结果页面</vt:lpstr>
      <vt:lpstr>搜索结果页面</vt:lpstr>
      <vt:lpstr>搜索结果页面</vt:lpstr>
      <vt:lpstr>搜索结果页面</vt:lpstr>
      <vt:lpstr>搜索结果页面</vt:lpstr>
      <vt:lpstr>幻灯片 26</vt:lpstr>
      <vt:lpstr>幻灯片 27</vt:lpstr>
      <vt:lpstr>产品页面</vt:lpstr>
      <vt:lpstr>开放获取标记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</vt:vector>
  </TitlesOfParts>
  <Company>The Cakov Group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Advisory Board Meeting - Mexico  The Diplomat Golf Resort &amp; Spa Miami, Florida May 12 - 16, 2012</dc:title>
  <dc:creator>Ramon</dc:creator>
  <cp:lastModifiedBy>USER</cp:lastModifiedBy>
  <cp:revision>895</cp:revision>
  <cp:lastPrinted>2005-10-12T14:17:50Z</cp:lastPrinted>
  <dcterms:created xsi:type="dcterms:W3CDTF">2012-05-11T17:53:52Z</dcterms:created>
  <dcterms:modified xsi:type="dcterms:W3CDTF">2015-11-24T00:23:00Z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0x01010055FB64358540F044B062435D8FC8C71E</vt:lpwstr>
  </property>
</Properties>
</file>