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46"/>
  </p:notesMasterIdLst>
  <p:sldIdLst>
    <p:sldId id="265" r:id="rId2"/>
    <p:sldId id="266" r:id="rId3"/>
    <p:sldId id="275" r:id="rId4"/>
    <p:sldId id="339" r:id="rId5"/>
    <p:sldId id="340" r:id="rId6"/>
    <p:sldId id="342" r:id="rId7"/>
    <p:sldId id="344" r:id="rId8"/>
    <p:sldId id="383" r:id="rId9"/>
    <p:sldId id="345" r:id="rId10"/>
    <p:sldId id="346" r:id="rId11"/>
    <p:sldId id="347" r:id="rId12"/>
    <p:sldId id="348" r:id="rId13"/>
    <p:sldId id="349" r:id="rId14"/>
    <p:sldId id="350" r:id="rId15"/>
    <p:sldId id="351" r:id="rId16"/>
    <p:sldId id="352" r:id="rId17"/>
    <p:sldId id="380" r:id="rId18"/>
    <p:sldId id="357" r:id="rId19"/>
    <p:sldId id="358" r:id="rId20"/>
    <p:sldId id="359" r:id="rId21"/>
    <p:sldId id="382" r:id="rId22"/>
    <p:sldId id="353" r:id="rId23"/>
    <p:sldId id="354" r:id="rId24"/>
    <p:sldId id="355" r:id="rId25"/>
    <p:sldId id="379" r:id="rId26"/>
    <p:sldId id="360" r:id="rId27"/>
    <p:sldId id="361" r:id="rId28"/>
    <p:sldId id="362" r:id="rId29"/>
    <p:sldId id="384" r:id="rId30"/>
    <p:sldId id="377"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黑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3399FF"/>
    <a:srgbClr val="66FFFF"/>
    <a:srgbClr val="00FFFF"/>
    <a:srgbClr val="01B0FF"/>
    <a:srgbClr val="FFFF66"/>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8410" autoAdjust="0"/>
    <p:restoredTop sz="99706" autoAdjust="0"/>
  </p:normalViewPr>
  <p:slideViewPr>
    <p:cSldViewPr>
      <p:cViewPr>
        <p:scale>
          <a:sx n="100" d="100"/>
          <a:sy n="100" d="100"/>
        </p:scale>
        <p:origin x="-29"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704D6AF-6D54-4AAA-AE39-70524DE7903A}" type="datetimeFigureOut">
              <a:rPr lang="zh-CN" altLang="en-US"/>
              <a:pPr>
                <a:defRPr/>
              </a:pPr>
              <a:t>2015/11/27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B64CE19-99FC-4E25-A9EF-377F542DCFF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组合 15"/>
          <p:cNvGrpSpPr>
            <a:grpSpLocks/>
          </p:cNvGrpSpPr>
          <p:nvPr/>
        </p:nvGrpSpPr>
        <p:grpSpPr bwMode="auto">
          <a:xfrm>
            <a:off x="-3175" y="4953000"/>
            <a:ext cx="9147175" cy="1911350"/>
            <a:chOff x="-3765" y="4832896"/>
            <a:chExt cx="9147765" cy="2032192"/>
          </a:xfrm>
        </p:grpSpPr>
        <p:sp>
          <p:nvSpPr>
            <p:cNvPr id="6" name="任意多边形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任意多边形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任意多边形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CN" altLang="en-US" smtClean="0"/>
              <a:t>单击此处编辑母版副标题样式</a:t>
            </a:r>
            <a:endParaRPr lang="en-US"/>
          </a:p>
        </p:txBody>
      </p:sp>
      <p:sp>
        <p:nvSpPr>
          <p:cNvPr id="11" name="日期占位符 29"/>
          <p:cNvSpPr>
            <a:spLocks noGrp="1"/>
          </p:cNvSpPr>
          <p:nvPr>
            <p:ph type="dt" sz="half" idx="10"/>
          </p:nvPr>
        </p:nvSpPr>
        <p:spPr/>
        <p:txBody>
          <a:bodyPr/>
          <a:lstStyle>
            <a:lvl1pPr>
              <a:defRPr dirty="0">
                <a:solidFill>
                  <a:srgbClr val="FFFFFF"/>
                </a:solidFill>
              </a:defRPr>
            </a:lvl1pPr>
            <a:extLst/>
          </a:lstStyle>
          <a:p>
            <a:pPr>
              <a:defRPr/>
            </a:pPr>
            <a:endParaRPr lang="en-US" altLang="zh-CN"/>
          </a:p>
        </p:txBody>
      </p:sp>
      <p:sp>
        <p:nvSpPr>
          <p:cNvPr id="12" name="页脚占位符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altLang="zh-CN"/>
          </a:p>
        </p:txBody>
      </p:sp>
      <p:sp>
        <p:nvSpPr>
          <p:cNvPr id="13" name="灯片编号占位符 26"/>
          <p:cNvSpPr>
            <a:spLocks noGrp="1"/>
          </p:cNvSpPr>
          <p:nvPr>
            <p:ph type="sldNum" sz="quarter" idx="12"/>
          </p:nvPr>
        </p:nvSpPr>
        <p:spPr/>
        <p:txBody>
          <a:bodyPr/>
          <a:lstStyle>
            <a:lvl1pPr>
              <a:defRPr>
                <a:solidFill>
                  <a:srgbClr val="FFFFFF"/>
                </a:solidFill>
              </a:defRPr>
            </a:lvl1pPr>
            <a:extLst/>
          </a:lstStyle>
          <a:p>
            <a:pPr>
              <a:defRPr/>
            </a:pPr>
            <a:fld id="{A2864C85-049D-4977-80CB-66C7584B4A4C}"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D7BD1B8C-1926-4F6E-B14F-2CF7A2AC77E9}"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2BB1A20E-E5C2-45F0-9C23-2D967B65C107}"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标题 6"/>
          <p:cNvSpPr>
            <a:spLocks noGrp="1"/>
          </p:cNvSpPr>
          <p:nvPr>
            <p:ph type="title"/>
          </p:nvPr>
        </p:nvSpPr>
        <p:spPr/>
        <p:txBody>
          <a:bodyPr rtlCol="0"/>
          <a:lstStyle>
            <a:extLst/>
          </a:lstStyle>
          <a:p>
            <a:r>
              <a:rPr lang="zh-CN" altLang="en-US" smtClean="0"/>
              <a:t>单击此处编辑母版标题样式</a:t>
            </a:r>
            <a:endParaRPr lang="en-US"/>
          </a:p>
        </p:txBody>
      </p:sp>
      <p:sp>
        <p:nvSpPr>
          <p:cNvPr id="4" name="日期占位符 9"/>
          <p:cNvSpPr>
            <a:spLocks noGrp="1"/>
          </p:cNvSpPr>
          <p:nvPr>
            <p:ph type="dt" sz="half" idx="10"/>
          </p:nvPr>
        </p:nvSpPr>
        <p:spPr/>
        <p:txBody>
          <a:bodyPr/>
          <a:lstStyle>
            <a:lvl1pPr>
              <a:defRPr/>
            </a:lvl1pPr>
          </a:lstStyle>
          <a:p>
            <a:pPr>
              <a:defRPr/>
            </a:pPr>
            <a:endParaRPr lang="en-US" altLang="zh-CN"/>
          </a:p>
        </p:txBody>
      </p:sp>
      <p:sp>
        <p:nvSpPr>
          <p:cNvPr id="5" name="页脚占位符 21"/>
          <p:cNvSpPr>
            <a:spLocks noGrp="1"/>
          </p:cNvSpPr>
          <p:nvPr>
            <p:ph type="ftr" sz="quarter" idx="11"/>
          </p:nvPr>
        </p:nvSpPr>
        <p:spPr/>
        <p:txBody>
          <a:bodyPr/>
          <a:lstStyle>
            <a:lvl1pPr>
              <a:defRPr/>
            </a:lvl1pPr>
          </a:lstStyle>
          <a:p>
            <a:pPr>
              <a:defRPr/>
            </a:pPr>
            <a:endParaRPr lang="en-US" altLang="zh-CN"/>
          </a:p>
        </p:txBody>
      </p:sp>
      <p:sp>
        <p:nvSpPr>
          <p:cNvPr id="6" name="灯片编号占位符 17"/>
          <p:cNvSpPr>
            <a:spLocks noGrp="1"/>
          </p:cNvSpPr>
          <p:nvPr>
            <p:ph type="sldNum" sz="quarter" idx="12"/>
          </p:nvPr>
        </p:nvSpPr>
        <p:spPr/>
        <p:txBody>
          <a:bodyPr/>
          <a:lstStyle>
            <a:lvl1pPr>
              <a:defRPr/>
            </a:lvl1pPr>
          </a:lstStyle>
          <a:p>
            <a:pPr>
              <a:defRPr/>
            </a:pPr>
            <a:fld id="{88FFBCEE-453B-4532-ACD3-283F8B08ED99}"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a:defRPr dirty="0"/>
            </a:lvl1pPr>
            <a:extLst/>
          </a:lstStyle>
          <a:p>
            <a:pPr>
              <a:defRPr/>
            </a:pPr>
            <a:endParaRPr lang="en-US" altLang="zh-CN"/>
          </a:p>
        </p:txBody>
      </p:sp>
      <p:sp>
        <p:nvSpPr>
          <p:cNvPr id="7" name="页脚占位符 4"/>
          <p:cNvSpPr>
            <a:spLocks noGrp="1"/>
          </p:cNvSpPr>
          <p:nvPr>
            <p:ph type="ftr" sz="quarter" idx="11"/>
          </p:nvPr>
        </p:nvSpPr>
        <p:spPr/>
        <p:txBody>
          <a:bodyPr/>
          <a:lstStyle>
            <a:lvl1pPr>
              <a:defRPr dirty="0"/>
            </a:lvl1pPr>
            <a:extLst/>
          </a:lstStyle>
          <a:p>
            <a:pPr>
              <a:defRPr/>
            </a:pPr>
            <a:endParaRPr lang="en-US" altLang="zh-CN"/>
          </a:p>
        </p:txBody>
      </p:sp>
      <p:sp>
        <p:nvSpPr>
          <p:cNvPr id="8" name="灯片编号占位符 5"/>
          <p:cNvSpPr>
            <a:spLocks noGrp="1"/>
          </p:cNvSpPr>
          <p:nvPr>
            <p:ph type="sldNum" sz="quarter" idx="12"/>
          </p:nvPr>
        </p:nvSpPr>
        <p:spPr/>
        <p:txBody>
          <a:bodyPr/>
          <a:lstStyle>
            <a:lvl1pPr>
              <a:defRPr/>
            </a:lvl1pPr>
            <a:extLst/>
          </a:lstStyle>
          <a:p>
            <a:pPr>
              <a:defRPr/>
            </a:pPr>
            <a:fld id="{B0A85CE0-18E1-4FE9-966A-3B7F62176240}" type="slidenum">
              <a:rPr lang="en-US" altLang="zh-CN"/>
              <a:pPr>
                <a:defRPr/>
              </a:pPr>
              <a:t>‹#›</a:t>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标题 7"/>
          <p:cNvSpPr>
            <a:spLocks noGrp="1"/>
          </p:cNvSpPr>
          <p:nvPr>
            <p:ph type="title"/>
          </p:nvPr>
        </p:nvSpPr>
        <p:spPr/>
        <p:txBody>
          <a:bodyPr rtlCol="0"/>
          <a:lstStyle>
            <a:extLst/>
          </a:lstStyle>
          <a:p>
            <a:r>
              <a:rPr lang="zh-CN" altLang="en-US" smtClean="0"/>
              <a:t>单击此处编辑母版标题样式</a:t>
            </a:r>
            <a:endParaRPr lang="en-US"/>
          </a:p>
        </p:txBody>
      </p:sp>
      <p:sp>
        <p:nvSpPr>
          <p:cNvPr id="5" name="日期占位符 4"/>
          <p:cNvSpPr>
            <a:spLocks noGrp="1"/>
          </p:cNvSpPr>
          <p:nvPr>
            <p:ph type="dt" sz="half" idx="10"/>
          </p:nvPr>
        </p:nvSpPr>
        <p:spPr/>
        <p:txBody>
          <a:bodyPr/>
          <a:lstStyle>
            <a:lvl1pPr>
              <a:defRPr dirty="0"/>
            </a:lvl1pPr>
            <a:extLst/>
          </a:lstStyle>
          <a:p>
            <a:pPr>
              <a:defRPr/>
            </a:pPr>
            <a:endParaRPr lang="en-US" altLang="zh-CN"/>
          </a:p>
        </p:txBody>
      </p:sp>
      <p:sp>
        <p:nvSpPr>
          <p:cNvPr id="6" name="页脚占位符 5"/>
          <p:cNvSpPr>
            <a:spLocks noGrp="1"/>
          </p:cNvSpPr>
          <p:nvPr>
            <p:ph type="ftr" sz="quarter" idx="11"/>
          </p:nvPr>
        </p:nvSpPr>
        <p:spPr/>
        <p:txBody>
          <a:bodyPr/>
          <a:lstStyle>
            <a:lvl1pPr>
              <a:defRPr dirty="0"/>
            </a:lvl1pPr>
            <a:extLst/>
          </a:lstStyle>
          <a:p>
            <a:pPr>
              <a:defRPr/>
            </a:pPr>
            <a:endParaRPr lang="en-US" altLang="zh-CN"/>
          </a:p>
        </p:txBody>
      </p:sp>
      <p:sp>
        <p:nvSpPr>
          <p:cNvPr id="7" name="灯片编号占位符 6"/>
          <p:cNvSpPr>
            <a:spLocks noGrp="1"/>
          </p:cNvSpPr>
          <p:nvPr>
            <p:ph type="sldNum" sz="quarter" idx="12"/>
          </p:nvPr>
        </p:nvSpPr>
        <p:spPr/>
        <p:txBody>
          <a:bodyPr/>
          <a:lstStyle>
            <a:lvl1pPr>
              <a:defRPr/>
            </a:lvl1pPr>
            <a:extLst/>
          </a:lstStyle>
          <a:p>
            <a:pPr>
              <a:defRPr/>
            </a:pPr>
            <a:fld id="{A928C3FD-C3C5-4129-A3B7-BB9EA9B74662}" type="slidenum">
              <a:rPr lang="en-US" altLang="zh-CN"/>
              <a:pPr>
                <a:defRPr/>
              </a:pPr>
              <a:t>‹#›</a:t>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dirty="0"/>
            </a:lvl1pPr>
            <a:extLst/>
          </a:lstStyle>
          <a:p>
            <a:pPr>
              <a:defRPr/>
            </a:pPr>
            <a:endParaRPr lang="en-US" altLang="zh-CN"/>
          </a:p>
        </p:txBody>
      </p:sp>
      <p:sp>
        <p:nvSpPr>
          <p:cNvPr id="8" name="页脚占位符 7"/>
          <p:cNvSpPr>
            <a:spLocks noGrp="1"/>
          </p:cNvSpPr>
          <p:nvPr>
            <p:ph type="ftr" sz="quarter" idx="11"/>
          </p:nvPr>
        </p:nvSpPr>
        <p:spPr/>
        <p:txBody>
          <a:bodyPr/>
          <a:lstStyle>
            <a:lvl1pPr>
              <a:defRPr dirty="0"/>
            </a:lvl1pPr>
            <a:extLst/>
          </a:lstStyle>
          <a:p>
            <a:pPr>
              <a:defRPr/>
            </a:pPr>
            <a:endParaRPr lang="en-US" altLang="zh-CN"/>
          </a:p>
        </p:txBody>
      </p:sp>
      <p:sp>
        <p:nvSpPr>
          <p:cNvPr id="9" name="灯片编号占位符 8"/>
          <p:cNvSpPr>
            <a:spLocks noGrp="1"/>
          </p:cNvSpPr>
          <p:nvPr>
            <p:ph type="sldNum" sz="quarter" idx="12"/>
          </p:nvPr>
        </p:nvSpPr>
        <p:spPr/>
        <p:txBody>
          <a:bodyPr/>
          <a:lstStyle>
            <a:lvl1pPr>
              <a:defRPr/>
            </a:lvl1pPr>
            <a:extLst/>
          </a:lstStyle>
          <a:p>
            <a:pPr>
              <a:defRPr/>
            </a:pPr>
            <a:fld id="{1CDE4F7A-0264-4310-AC9B-F7D3FF5B8BDB}" type="slidenum">
              <a:rPr lang="en-US" altLang="zh-CN"/>
              <a:pPr>
                <a:defRPr/>
              </a:pPr>
              <a:t>‹#›</a:t>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extLst/>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dirty="0"/>
            </a:lvl1pPr>
            <a:extLst/>
          </a:lstStyle>
          <a:p>
            <a:pPr>
              <a:defRPr/>
            </a:pPr>
            <a:endParaRPr lang="en-US" altLang="zh-CN"/>
          </a:p>
        </p:txBody>
      </p:sp>
      <p:sp>
        <p:nvSpPr>
          <p:cNvPr id="4" name="页脚占位符 3"/>
          <p:cNvSpPr>
            <a:spLocks noGrp="1"/>
          </p:cNvSpPr>
          <p:nvPr>
            <p:ph type="ftr" sz="quarter" idx="11"/>
          </p:nvPr>
        </p:nvSpPr>
        <p:spPr/>
        <p:txBody>
          <a:bodyPr/>
          <a:lstStyle>
            <a:lvl1pPr>
              <a:defRPr dirty="0"/>
            </a:lvl1pPr>
            <a:extLst/>
          </a:lstStyle>
          <a:p>
            <a:pPr>
              <a:defRPr/>
            </a:pPr>
            <a:endParaRPr lang="en-US" altLang="zh-CN"/>
          </a:p>
        </p:txBody>
      </p:sp>
      <p:sp>
        <p:nvSpPr>
          <p:cNvPr id="5" name="灯片编号占位符 4"/>
          <p:cNvSpPr>
            <a:spLocks noGrp="1"/>
          </p:cNvSpPr>
          <p:nvPr>
            <p:ph type="sldNum" sz="quarter" idx="12"/>
          </p:nvPr>
        </p:nvSpPr>
        <p:spPr/>
        <p:txBody>
          <a:bodyPr/>
          <a:lstStyle>
            <a:lvl1pPr>
              <a:defRPr/>
            </a:lvl1pPr>
            <a:extLst/>
          </a:lstStyle>
          <a:p>
            <a:pPr>
              <a:defRPr/>
            </a:pPr>
            <a:fld id="{7ACA36C6-EEE9-4A4C-85C2-87CA964B6C42}" type="slidenum">
              <a:rPr lang="en-US" altLang="zh-CN"/>
              <a:pPr>
                <a:defRPr/>
              </a:pPr>
              <a:t>‹#›</a:t>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endParaRPr lang="en-US" altLang="zh-CN"/>
          </a:p>
        </p:txBody>
      </p:sp>
      <p:sp>
        <p:nvSpPr>
          <p:cNvPr id="3" name="页脚占位符 21"/>
          <p:cNvSpPr>
            <a:spLocks noGrp="1"/>
          </p:cNvSpPr>
          <p:nvPr>
            <p:ph type="ftr" sz="quarter" idx="11"/>
          </p:nvPr>
        </p:nvSpPr>
        <p:spPr/>
        <p:txBody>
          <a:bodyPr/>
          <a:lstStyle>
            <a:lvl1pPr>
              <a:defRPr/>
            </a:lvl1pPr>
          </a:lstStyle>
          <a:p>
            <a:pPr>
              <a:defRPr/>
            </a:pPr>
            <a:endParaRPr lang="en-US" altLang="zh-CN"/>
          </a:p>
        </p:txBody>
      </p:sp>
      <p:sp>
        <p:nvSpPr>
          <p:cNvPr id="4" name="灯片编号占位符 17"/>
          <p:cNvSpPr>
            <a:spLocks noGrp="1"/>
          </p:cNvSpPr>
          <p:nvPr>
            <p:ph type="sldNum" sz="quarter" idx="12"/>
          </p:nvPr>
        </p:nvSpPr>
        <p:spPr/>
        <p:txBody>
          <a:bodyPr/>
          <a:lstStyle>
            <a:lvl1pPr>
              <a:defRPr/>
            </a:lvl1pPr>
          </a:lstStyle>
          <a:p>
            <a:pPr>
              <a:defRPr/>
            </a:pPr>
            <a:fld id="{9AA4DA4E-2C84-45D6-9A9A-16CB6D6C1F2D}"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dirty="0"/>
            </a:lvl1pPr>
            <a:extLst/>
          </a:lstStyle>
          <a:p>
            <a:pPr>
              <a:defRPr/>
            </a:pPr>
            <a:endParaRPr lang="en-US" altLang="zh-CN"/>
          </a:p>
        </p:txBody>
      </p:sp>
      <p:sp>
        <p:nvSpPr>
          <p:cNvPr id="6" name="页脚占位符 5"/>
          <p:cNvSpPr>
            <a:spLocks noGrp="1"/>
          </p:cNvSpPr>
          <p:nvPr>
            <p:ph type="ftr" sz="quarter" idx="11"/>
          </p:nvPr>
        </p:nvSpPr>
        <p:spPr/>
        <p:txBody>
          <a:bodyPr/>
          <a:lstStyle>
            <a:lvl1pPr>
              <a:defRPr dirty="0"/>
            </a:lvl1pPr>
            <a:extLst/>
          </a:lstStyle>
          <a:p>
            <a:pPr>
              <a:defRPr/>
            </a:pPr>
            <a:endParaRPr lang="en-US" altLang="zh-CN"/>
          </a:p>
        </p:txBody>
      </p:sp>
      <p:sp>
        <p:nvSpPr>
          <p:cNvPr id="7" name="灯片编号占位符 6"/>
          <p:cNvSpPr>
            <a:spLocks noGrp="1"/>
          </p:cNvSpPr>
          <p:nvPr>
            <p:ph type="sldNum" sz="quarter" idx="12"/>
          </p:nvPr>
        </p:nvSpPr>
        <p:spPr/>
        <p:txBody>
          <a:bodyPr/>
          <a:lstStyle>
            <a:lvl1pPr>
              <a:defRPr/>
            </a:lvl1pPr>
            <a:extLst/>
          </a:lstStyle>
          <a:p>
            <a:pPr>
              <a:defRPr/>
            </a:pPr>
            <a:fld id="{6B888C57-FE36-4612-AC1A-C0E5433AA592}" type="slidenum">
              <a:rPr lang="en-US" altLang="zh-CN"/>
              <a:pPr>
                <a:defRPr/>
              </a:pPr>
              <a:t>‹#›</a:t>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5" name="任意多边形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任意多边形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直角三角形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直接连接符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文本占位符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zh-CN" altLang="en-US" smtClean="0"/>
              <a:t>单击此处编辑母版标题样式</a:t>
            </a:r>
            <a:endParaRPr lang="en-US"/>
          </a:p>
        </p:txBody>
      </p:sp>
      <p:sp>
        <p:nvSpPr>
          <p:cNvPr id="11" name="日期占位符 4"/>
          <p:cNvSpPr>
            <a:spLocks noGrp="1"/>
          </p:cNvSpPr>
          <p:nvPr>
            <p:ph type="dt" sz="half" idx="10"/>
          </p:nvPr>
        </p:nvSpPr>
        <p:spPr/>
        <p:txBody>
          <a:bodyPr/>
          <a:lstStyle>
            <a:lvl1pPr>
              <a:defRPr dirty="0">
                <a:solidFill>
                  <a:schemeClr val="tx1"/>
                </a:solidFill>
              </a:defRPr>
            </a:lvl1pPr>
            <a:extLst/>
          </a:lstStyle>
          <a:p>
            <a:pPr>
              <a:defRPr/>
            </a:pPr>
            <a:endParaRPr lang="en-US" altLang="zh-CN"/>
          </a:p>
        </p:txBody>
      </p:sp>
      <p:sp>
        <p:nvSpPr>
          <p:cNvPr id="12" name="页脚占位符 5"/>
          <p:cNvSpPr>
            <a:spLocks noGrp="1"/>
          </p:cNvSpPr>
          <p:nvPr>
            <p:ph type="ftr" sz="quarter" idx="11"/>
          </p:nvPr>
        </p:nvSpPr>
        <p:spPr/>
        <p:txBody>
          <a:bodyPr/>
          <a:lstStyle>
            <a:lvl1pPr>
              <a:defRPr dirty="0">
                <a:solidFill>
                  <a:schemeClr val="tx1"/>
                </a:solidFill>
              </a:defRPr>
            </a:lvl1pPr>
            <a:extLst/>
          </a:lstStyle>
          <a:p>
            <a:pPr>
              <a:defRPr/>
            </a:pPr>
            <a:endParaRPr lang="en-US" altLang="zh-CN"/>
          </a:p>
        </p:txBody>
      </p:sp>
      <p:sp>
        <p:nvSpPr>
          <p:cNvPr id="13" name="灯片编号占位符 6"/>
          <p:cNvSpPr>
            <a:spLocks noGrp="1"/>
          </p:cNvSpPr>
          <p:nvPr>
            <p:ph type="sldNum" sz="quarter" idx="12"/>
          </p:nvPr>
        </p:nvSpPr>
        <p:spPr/>
        <p:txBody>
          <a:bodyPr/>
          <a:lstStyle>
            <a:lvl1pPr>
              <a:defRPr>
                <a:solidFill>
                  <a:schemeClr val="tx1"/>
                </a:solidFill>
              </a:defRPr>
            </a:lvl1pPr>
            <a:extLst/>
          </a:lstStyle>
          <a:p>
            <a:pPr>
              <a:defRPr/>
            </a:pPr>
            <a:fld id="{AE6CED9E-14CE-4E88-9754-477CC374316A}" type="slidenum">
              <a:rPr lang="en-US" altLang="zh-CN"/>
              <a:pPr>
                <a:defRPr/>
              </a:pPr>
              <a:t>‹#›</a:t>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任意多边形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zh-CN" altLang="en-US" smtClean="0"/>
              <a:t>单击此处编辑母版标题样式</a:t>
            </a:r>
            <a:endParaRPr lang="en-US"/>
          </a:p>
        </p:txBody>
      </p:sp>
      <p:sp>
        <p:nvSpPr>
          <p:cNvPr id="1033" name="文本占位符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dirty="0">
                <a:solidFill>
                  <a:schemeClr val="tx1"/>
                </a:solidFill>
              </a:defRPr>
            </a:lvl1pPr>
            <a:extLst/>
          </a:lstStyle>
          <a:p>
            <a:pPr>
              <a:defRPr/>
            </a:pPr>
            <a:endParaRPr lang="en-US" altLang="zh-CN"/>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defRPr>
            </a:lvl1pPr>
            <a:extLst/>
          </a:lstStyle>
          <a:p>
            <a:pPr>
              <a:defRPr/>
            </a:pPr>
            <a:endParaRPr lang="en-US" altLang="zh-CN"/>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760B2C9-BC51-4166-982E-25214387924A}"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980" r:id="rId1"/>
    <p:sldLayoutId id="2147483976" r:id="rId2"/>
    <p:sldLayoutId id="2147483981" r:id="rId3"/>
    <p:sldLayoutId id="2147483982" r:id="rId4"/>
    <p:sldLayoutId id="2147483983" r:id="rId5"/>
    <p:sldLayoutId id="2147483984" r:id="rId6"/>
    <p:sldLayoutId id="2147483977" r:id="rId7"/>
    <p:sldLayoutId id="2147483985" r:id="rId8"/>
    <p:sldLayoutId id="2147483986" r:id="rId9"/>
    <p:sldLayoutId id="2147483978" r:id="rId10"/>
    <p:sldLayoutId id="214748397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Franklin Gothic Medium" pitchFamily="34" charset="0"/>
          <a:ea typeface="微软雅黑" pitchFamily="34" charset="-122"/>
        </a:defRPr>
      </a:lvl2pPr>
      <a:lvl3pPr algn="l" rtl="0" eaLnBrk="0" fontAlgn="base" hangingPunct="0">
        <a:spcBef>
          <a:spcPct val="0"/>
        </a:spcBef>
        <a:spcAft>
          <a:spcPct val="0"/>
        </a:spcAft>
        <a:defRPr sz="4100" b="1">
          <a:solidFill>
            <a:schemeClr val="tx2"/>
          </a:solidFill>
          <a:latin typeface="Franklin Gothic Medium" pitchFamily="34" charset="0"/>
          <a:ea typeface="微软雅黑" pitchFamily="34" charset="-122"/>
        </a:defRPr>
      </a:lvl3pPr>
      <a:lvl4pPr algn="l" rtl="0" eaLnBrk="0" fontAlgn="base" hangingPunct="0">
        <a:spcBef>
          <a:spcPct val="0"/>
        </a:spcBef>
        <a:spcAft>
          <a:spcPct val="0"/>
        </a:spcAft>
        <a:defRPr sz="4100" b="1">
          <a:solidFill>
            <a:schemeClr val="tx2"/>
          </a:solidFill>
          <a:latin typeface="Franklin Gothic Medium" pitchFamily="34" charset="0"/>
          <a:ea typeface="微软雅黑" pitchFamily="34" charset="-122"/>
        </a:defRPr>
      </a:lvl4pPr>
      <a:lvl5pPr algn="l" rtl="0" eaLnBrk="0" fontAlgn="base" hangingPunct="0">
        <a:spcBef>
          <a:spcPct val="0"/>
        </a:spcBef>
        <a:spcAft>
          <a:spcPct val="0"/>
        </a:spcAft>
        <a:defRPr sz="4100" b="1">
          <a:solidFill>
            <a:schemeClr val="tx2"/>
          </a:solidFill>
          <a:latin typeface="Franklin Gothic Medium" pitchFamily="34" charset="0"/>
          <a:ea typeface="微软雅黑" pitchFamily="34" charset="-122"/>
        </a:defRPr>
      </a:lvl5pPr>
      <a:lvl6pPr marL="457200" algn="l" rtl="0" fontAlgn="base">
        <a:spcBef>
          <a:spcPct val="0"/>
        </a:spcBef>
        <a:spcAft>
          <a:spcPct val="0"/>
        </a:spcAft>
        <a:defRPr sz="4100" b="1">
          <a:solidFill>
            <a:schemeClr val="tx2"/>
          </a:solidFill>
          <a:latin typeface="Franklin Gothic Medium" pitchFamily="34" charset="0"/>
          <a:ea typeface="微软雅黑" pitchFamily="34" charset="-122"/>
        </a:defRPr>
      </a:lvl6pPr>
      <a:lvl7pPr marL="914400" algn="l" rtl="0" fontAlgn="base">
        <a:spcBef>
          <a:spcPct val="0"/>
        </a:spcBef>
        <a:spcAft>
          <a:spcPct val="0"/>
        </a:spcAft>
        <a:defRPr sz="4100" b="1">
          <a:solidFill>
            <a:schemeClr val="tx2"/>
          </a:solidFill>
          <a:latin typeface="Franklin Gothic Medium" pitchFamily="34" charset="0"/>
          <a:ea typeface="微软雅黑" pitchFamily="34" charset="-122"/>
        </a:defRPr>
      </a:lvl7pPr>
      <a:lvl8pPr marL="1371600" algn="l" rtl="0" fontAlgn="base">
        <a:spcBef>
          <a:spcPct val="0"/>
        </a:spcBef>
        <a:spcAft>
          <a:spcPct val="0"/>
        </a:spcAft>
        <a:defRPr sz="4100" b="1">
          <a:solidFill>
            <a:schemeClr val="tx2"/>
          </a:solidFill>
          <a:latin typeface="Franklin Gothic Medium" pitchFamily="34" charset="0"/>
          <a:ea typeface="微软雅黑" pitchFamily="34" charset="-122"/>
        </a:defRPr>
      </a:lvl8pPr>
      <a:lvl9pPr marL="1828800" algn="l" rtl="0" fontAlgn="base">
        <a:spcBef>
          <a:spcPct val="0"/>
        </a:spcBef>
        <a:spcAft>
          <a:spcPct val="0"/>
        </a:spcAft>
        <a:defRPr sz="4100" b="1">
          <a:solidFill>
            <a:schemeClr val="tx2"/>
          </a:solidFill>
          <a:latin typeface="Franklin Gothic Medium" pitchFamily="34" charset="0"/>
          <a:ea typeface="微软雅黑" pitchFamily="34" charset="-122"/>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3" descr="c9bdddce23162a5c93457ee8.jpg"/>
          <p:cNvPicPr>
            <a:picLocks noChangeAspect="1"/>
          </p:cNvPicPr>
          <p:nvPr/>
        </p:nvPicPr>
        <p:blipFill>
          <a:blip r:embed="rId2" cstate="print">
            <a:lum bright="70000" contrast="22000"/>
          </a:blip>
          <a:srcRect/>
          <a:stretch>
            <a:fillRect/>
          </a:stretch>
        </p:blipFill>
        <p:spPr bwMode="auto">
          <a:xfrm>
            <a:off x="0" y="-642938"/>
            <a:ext cx="9144000" cy="5607051"/>
          </a:xfrm>
          <a:prstGeom prst="rect">
            <a:avLst/>
          </a:prstGeom>
          <a:noFill/>
          <a:ln w="9525">
            <a:noFill/>
            <a:miter lim="800000"/>
            <a:headEnd/>
            <a:tailEnd/>
          </a:ln>
        </p:spPr>
      </p:pic>
      <p:pic>
        <p:nvPicPr>
          <p:cNvPr id="9219"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
        <p:nvSpPr>
          <p:cNvPr id="11268" name="Rectangle 4"/>
          <p:cNvSpPr>
            <a:spLocks noGrp="1" noChangeArrowheads="1"/>
          </p:cNvSpPr>
          <p:nvPr>
            <p:ph type="ctrTitle"/>
          </p:nvPr>
        </p:nvSpPr>
        <p:spPr>
          <a:xfrm>
            <a:off x="1357290" y="1785926"/>
            <a:ext cx="6500858" cy="4643470"/>
          </a:xfrm>
        </p:spPr>
        <p:txBody>
          <a:bodyPr/>
          <a:lstStyle/>
          <a:p>
            <a:pPr algn="ctr" eaLnBrk="1" fontAlgn="auto" hangingPunct="1">
              <a:spcBef>
                <a:spcPct val="50000"/>
              </a:spcBef>
              <a:spcAft>
                <a:spcPts val="0"/>
              </a:spcAft>
              <a:defRPr/>
            </a:pPr>
            <a:r>
              <a:rPr lang="zh-CN" altLang="en-US" sz="3200" dirty="0" smtClean="0">
                <a:solidFill>
                  <a:srgbClr val="006600"/>
                </a:solidFill>
                <a:effectLst>
                  <a:outerShdw blurRad="38100" dist="38100" dir="2700000" algn="tl">
                    <a:srgbClr val="C0C0C0"/>
                  </a:outerShdw>
                </a:effectLst>
                <a:latin typeface="微软雅黑" pitchFamily="34" charset="-122"/>
              </a:rPr>
              <a:t>中国社会科学引文索引</a:t>
            </a:r>
            <a:r>
              <a:rPr lang="zh-CN" altLang="en-US" sz="3200" dirty="0" smtClean="0">
                <a:solidFill>
                  <a:srgbClr val="006600"/>
                </a:solidFill>
                <a:effectLst>
                  <a:outerShdw blurRad="38100" dist="38100" dir="2700000" algn="tl">
                    <a:srgbClr val="C0C0C0"/>
                  </a:outerShdw>
                </a:effectLst>
                <a:ea typeface="方正琥珀简体" pitchFamily="65" charset="-122"/>
              </a:rPr>
              <a:t/>
            </a:r>
            <a:br>
              <a:rPr lang="zh-CN" altLang="en-US" sz="3200" dirty="0" smtClean="0">
                <a:solidFill>
                  <a:srgbClr val="006600"/>
                </a:solidFill>
                <a:effectLst>
                  <a:outerShdw blurRad="38100" dist="38100" dir="2700000" algn="tl">
                    <a:srgbClr val="C0C0C0"/>
                  </a:outerShdw>
                </a:effectLst>
                <a:ea typeface="方正琥珀简体" pitchFamily="65" charset="-122"/>
              </a:rPr>
            </a:br>
            <a:r>
              <a:rPr lang="en-US" altLang="zh-CN" sz="3200" dirty="0" smtClean="0">
                <a:solidFill>
                  <a:srgbClr val="006600"/>
                </a:solidFill>
                <a:effectLst>
                  <a:outerShdw blurRad="38100" dist="38100" dir="2700000" algn="tl">
                    <a:srgbClr val="000000">
                      <a:alpha val="43137"/>
                    </a:srgbClr>
                  </a:outerShdw>
                </a:effectLst>
                <a:latin typeface="+mj-ea"/>
                <a:cs typeface="Arial Unicode MS" pitchFamily="34" charset="-122"/>
              </a:rPr>
              <a:t>CSSCI</a:t>
            </a:r>
            <a:r>
              <a:rPr lang="en-US" altLang="zh-CN" sz="3200" dirty="0" smtClean="0">
                <a:solidFill>
                  <a:srgbClr val="0066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a:t>
            </a:r>
            <a:r>
              <a:rPr lang="en-US" altLang="zh-CN" sz="4400" dirty="0" smtClean="0">
                <a:solidFill>
                  <a:srgbClr val="0066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a:r>
            <a:br>
              <a:rPr lang="en-US" altLang="zh-CN" sz="4400" dirty="0" smtClean="0">
                <a:solidFill>
                  <a:srgbClr val="0066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br>
            <a:r>
              <a:rPr lang="zh-CN" altLang="en-US" sz="4400" dirty="0" smtClean="0">
                <a:solidFill>
                  <a:srgbClr val="0066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                              </a:t>
            </a:r>
            <a:r>
              <a:rPr lang="en-US" altLang="zh-CN" dirty="0" smtClean="0">
                <a:solidFill>
                  <a:srgbClr val="008000"/>
                </a:solidFill>
                <a:effectLst>
                  <a:outerShdw blurRad="38100" dist="38100" dir="2700000" algn="tl">
                    <a:srgbClr val="C0C0C0"/>
                  </a:outerShdw>
                </a:effectLst>
                <a:latin typeface="+mj-ea"/>
                <a:cs typeface="Arial Unicode MS" pitchFamily="34" charset="-122"/>
              </a:rPr>
              <a:t/>
            </a:r>
            <a:br>
              <a:rPr lang="en-US" altLang="zh-CN" dirty="0" smtClean="0">
                <a:solidFill>
                  <a:srgbClr val="008000"/>
                </a:solidFill>
                <a:effectLst>
                  <a:outerShdw blurRad="38100" dist="38100" dir="2700000" algn="tl">
                    <a:srgbClr val="C0C0C0"/>
                  </a:outerShdw>
                </a:effectLst>
                <a:latin typeface="+mj-ea"/>
                <a:cs typeface="Arial Unicode MS" pitchFamily="34" charset="-122"/>
              </a:rPr>
            </a:br>
            <a:r>
              <a:rPr lang="en-US" altLang="zh-CN" dirty="0" smtClean="0">
                <a:solidFill>
                  <a:srgbClr val="336600"/>
                </a:solidFill>
                <a:effectLst>
                  <a:outerShdw blurRad="38100" dist="38100" dir="2700000" algn="tl">
                    <a:srgbClr val="C0C0C0"/>
                  </a:outerShdw>
                </a:effectLst>
                <a:ea typeface="方正琥珀简体" pitchFamily="65" charset="-122"/>
              </a:rPr>
              <a:t/>
            </a:r>
            <a:br>
              <a:rPr lang="en-US" altLang="zh-CN" dirty="0" smtClean="0">
                <a:solidFill>
                  <a:srgbClr val="336600"/>
                </a:solidFill>
                <a:effectLst>
                  <a:outerShdw blurRad="38100" dist="38100" dir="2700000" algn="tl">
                    <a:srgbClr val="C0C0C0"/>
                  </a:outerShdw>
                </a:effectLst>
                <a:ea typeface="方正琥珀简体" pitchFamily="65" charset="-122"/>
              </a:rPr>
            </a:br>
            <a:endParaRPr lang="en-US" altLang="zh-CN" sz="2400" dirty="0" smtClean="0">
              <a:solidFill>
                <a:srgbClr val="006600"/>
              </a:solidFill>
              <a:effectLst>
                <a:outerShdw blurRad="38100" dist="38100" dir="2700000" algn="tl">
                  <a:srgbClr val="000000">
                    <a:alpha val="43137"/>
                  </a:srgbClr>
                </a:outerShdw>
              </a:effectLst>
              <a:ea typeface="方正琥珀简体" pitchFamily="65" charset="-122"/>
            </a:endParaRPr>
          </a:p>
        </p:txBody>
      </p:sp>
      <p:sp>
        <p:nvSpPr>
          <p:cNvPr id="6" name="矩形 5"/>
          <p:cNvSpPr>
            <a:spLocks noChangeArrowheads="1"/>
          </p:cNvSpPr>
          <p:nvPr/>
        </p:nvSpPr>
        <p:spPr bwMode="auto">
          <a:xfrm>
            <a:off x="1000100" y="1428736"/>
            <a:ext cx="7286625" cy="1474787"/>
          </a:xfrm>
          <a:prstGeom prst="rect">
            <a:avLst/>
          </a:prstGeom>
          <a:noFill/>
          <a:ln w="9525">
            <a:noFill/>
            <a:miter lim="800000"/>
            <a:headEnd/>
            <a:tailEnd/>
          </a:ln>
        </p:spPr>
        <p:txBody>
          <a:bodyPr>
            <a:spAutoFit/>
          </a:bodyPr>
          <a:lstStyle/>
          <a:p>
            <a:pPr algn="ctr">
              <a:lnSpc>
                <a:spcPct val="150000"/>
              </a:lnSpc>
            </a:pPr>
            <a:r>
              <a:rPr lang="zh-CN" altLang="en-US" sz="3200" b="1" dirty="0">
                <a:solidFill>
                  <a:srgbClr val="FF0000"/>
                </a:solidFill>
                <a:latin typeface="黑体" pitchFamily="49" charset="-122"/>
                <a:ea typeface="黑体" pitchFamily="49" charset="-122"/>
              </a:rPr>
              <a:t>武汉纺织大学图书馆在线资源使用帮助</a:t>
            </a:r>
            <a:r>
              <a:rPr lang="en-US" altLang="zh-CN" sz="3200" b="1" dirty="0">
                <a:solidFill>
                  <a:srgbClr val="FF0000"/>
                </a:solidFill>
                <a:latin typeface="黑体" pitchFamily="49" charset="-122"/>
                <a:ea typeface="黑体" pitchFamily="49" charset="-122"/>
              </a:rPr>
              <a:t/>
            </a:r>
            <a:br>
              <a:rPr lang="en-US" altLang="zh-CN" sz="3200" b="1" dirty="0">
                <a:solidFill>
                  <a:srgbClr val="FF0000"/>
                </a:solidFill>
                <a:latin typeface="黑体" pitchFamily="49" charset="-122"/>
                <a:ea typeface="黑体" pitchFamily="49" charset="-122"/>
              </a:rPr>
            </a:br>
            <a:r>
              <a:rPr lang="zh-CN" altLang="en-US" sz="3200" b="1" dirty="0">
                <a:solidFill>
                  <a:srgbClr val="FF0000"/>
                </a:solidFill>
                <a:latin typeface="黑体" pitchFamily="49" charset="-122"/>
                <a:ea typeface="黑体" pitchFamily="49" charset="-122"/>
              </a:rPr>
              <a:t>之</a:t>
            </a:r>
            <a:endParaRPr lang="zh-CN" altLang="en-US" sz="3200" dirty="0">
              <a:ea typeface="宋体"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2</a:t>
            </a:r>
            <a:r>
              <a:rPr lang="zh-CN" altLang="en-US" sz="2400" dirty="0" smtClean="0"/>
              <a:t>）</a:t>
            </a:r>
            <a:r>
              <a:rPr lang="zh-CN" altLang="en-US" sz="2400" b="1" dirty="0" smtClean="0"/>
              <a:t>机构检索</a:t>
            </a:r>
            <a:endParaRPr lang="zh-CN" altLang="en-US" sz="2400" dirty="0" smtClean="0"/>
          </a:p>
          <a:p>
            <a:pPr eaLnBrk="1" hangingPunct="1"/>
            <a:r>
              <a:rPr lang="zh-CN" altLang="en-US" sz="2400" dirty="0" smtClean="0"/>
              <a:t>　　机构检索为了解某一机构发表文章提供了最佳途径。如，想知道北京大学在</a:t>
            </a:r>
            <a:r>
              <a:rPr lang="en-US" altLang="zh-CN" sz="2400" dirty="0" smtClean="0"/>
              <a:t>CSSCI</a:t>
            </a:r>
            <a:r>
              <a:rPr lang="zh-CN" altLang="en-US" sz="2400" dirty="0" smtClean="0"/>
              <a:t>所收录的期刊上发表了多少篇论文，可以在机构输入框中键入</a:t>
            </a:r>
            <a:r>
              <a:rPr lang="en-US" altLang="zh-CN" sz="2400" dirty="0" smtClean="0"/>
              <a:t>"</a:t>
            </a:r>
            <a:r>
              <a:rPr lang="zh-CN" altLang="en-US" sz="2400" dirty="0" smtClean="0"/>
              <a:t>北京大学</a:t>
            </a:r>
            <a:r>
              <a:rPr lang="en-US" altLang="zh-CN" sz="2400" dirty="0" smtClean="0"/>
              <a:t>"</a:t>
            </a:r>
            <a:r>
              <a:rPr lang="zh-CN" altLang="en-US" sz="2400" dirty="0" smtClean="0"/>
              <a:t>，如查找第一机构，则选中第一机构选择框，然后点击</a:t>
            </a:r>
            <a:r>
              <a:rPr lang="en-US" altLang="zh-CN" sz="2400" dirty="0" smtClean="0"/>
              <a:t>"</a:t>
            </a:r>
            <a:r>
              <a:rPr lang="zh-CN" altLang="en-US" sz="2400" dirty="0" smtClean="0"/>
              <a:t>检索</a:t>
            </a:r>
            <a:r>
              <a:rPr lang="en-US" altLang="zh-CN" sz="2400" dirty="0" smtClean="0"/>
              <a:t>"</a:t>
            </a:r>
            <a:r>
              <a:rPr lang="zh-CN" altLang="en-US" sz="2400" dirty="0" smtClean="0"/>
              <a:t>按钮，则可得</a:t>
            </a:r>
            <a:r>
              <a:rPr lang="en-US" altLang="zh-CN" sz="2400" dirty="0" smtClean="0"/>
              <a:t>CSSCI</a:t>
            </a:r>
            <a:r>
              <a:rPr lang="zh-CN" altLang="en-US" sz="2400" dirty="0" smtClean="0"/>
              <a:t>上所收录的北京大学所有论文发表情况。</a:t>
            </a:r>
            <a:br>
              <a:rPr lang="zh-CN" altLang="en-US" sz="2400" dirty="0" smtClean="0"/>
            </a:br>
            <a:r>
              <a:rPr lang="zh-CN" altLang="en-US" sz="2400" dirty="0" smtClean="0"/>
              <a:t>　　在机构检索中，同样可采用模糊检索或前方一致的方式，如用</a:t>
            </a:r>
            <a:r>
              <a:rPr lang="en-US" altLang="zh-CN" sz="2400" dirty="0" smtClean="0"/>
              <a:t>"</a:t>
            </a:r>
            <a:r>
              <a:rPr lang="zh-CN" altLang="en-US" sz="2400" dirty="0" smtClean="0"/>
              <a:t>复旦大学</a:t>
            </a:r>
            <a:r>
              <a:rPr lang="en-US" altLang="zh-CN" sz="2400" dirty="0" smtClean="0"/>
              <a:t>"</a:t>
            </a:r>
            <a:r>
              <a:rPr lang="zh-CN" altLang="en-US" sz="2400" dirty="0" smtClean="0"/>
              <a:t>检索命中</a:t>
            </a:r>
            <a:r>
              <a:rPr lang="en-US" altLang="zh-CN" sz="2400" dirty="0" smtClean="0"/>
              <a:t>760</a:t>
            </a:r>
            <a:r>
              <a:rPr lang="zh-CN" altLang="en-US" sz="2400" dirty="0" smtClean="0"/>
              <a:t>条，同样</a:t>
            </a:r>
            <a:r>
              <a:rPr lang="en-US" altLang="zh-CN" sz="2400" dirty="0" smtClean="0"/>
              <a:t>"</a:t>
            </a:r>
            <a:r>
              <a:rPr lang="zh-CN" altLang="en-US" sz="2400" dirty="0" smtClean="0"/>
              <a:t>旦大</a:t>
            </a:r>
            <a:r>
              <a:rPr lang="en-US" altLang="zh-CN" sz="2400" dirty="0" smtClean="0"/>
              <a:t>"</a:t>
            </a:r>
            <a:r>
              <a:rPr lang="zh-CN" altLang="en-US" sz="2400" dirty="0" smtClean="0"/>
              <a:t>也命中</a:t>
            </a:r>
            <a:r>
              <a:rPr lang="en-US" altLang="zh-CN" sz="2400" dirty="0" smtClean="0"/>
              <a:t>760</a:t>
            </a:r>
            <a:r>
              <a:rPr lang="zh-CN" altLang="en-US" sz="2400" dirty="0" smtClean="0"/>
              <a:t>条。当然，这样易出现误检。</a:t>
            </a:r>
          </a:p>
          <a:p>
            <a:endParaRPr lang="zh-CN" altLang="en-US" sz="2400" dirty="0"/>
          </a:p>
        </p:txBody>
      </p:sp>
      <p:sp>
        <p:nvSpPr>
          <p:cNvPr id="3" name="标题 2"/>
          <p:cNvSpPr>
            <a:spLocks noGrp="1"/>
          </p:cNvSpPr>
          <p:nvPr>
            <p:ph type="title"/>
          </p:nvPr>
        </p:nvSpPr>
        <p:spPr/>
        <p:txBody>
          <a:bodyPr/>
          <a:lstStyle/>
          <a:p>
            <a:r>
              <a:rPr lang="zh-CN" altLang="en-US" sz="4400" dirty="0" smtClean="0">
                <a:solidFill>
                  <a:srgbClr val="002060"/>
                </a:solidFill>
              </a:rPr>
              <a:t>来源文献检索</a:t>
            </a:r>
            <a:endParaRPr lang="zh-CN" altLang="en-US"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3</a:t>
            </a:r>
            <a:r>
              <a:rPr lang="zh-CN" altLang="en-US" sz="2400" dirty="0" smtClean="0"/>
              <a:t>）</a:t>
            </a:r>
            <a:r>
              <a:rPr lang="zh-CN" altLang="en-US" sz="2400" b="1" dirty="0" smtClean="0"/>
              <a:t>关键词检索</a:t>
            </a:r>
            <a:endParaRPr lang="zh-CN" altLang="en-US" sz="2400" dirty="0" smtClean="0"/>
          </a:p>
          <a:p>
            <a:pPr eaLnBrk="1" hangingPunct="1"/>
            <a:r>
              <a:rPr lang="zh-CN" altLang="en-US" dirty="0" smtClean="0"/>
              <a:t>　　</a:t>
            </a:r>
            <a:r>
              <a:rPr lang="zh-CN" altLang="en-US" sz="2400" dirty="0" smtClean="0"/>
              <a:t>关键词是用来反映论文主题意义的词汇，关键词检索提供了通过关键词找到相关论文的途径。检索式中的关键词组配对象可以有多个。</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4</a:t>
            </a:r>
            <a:r>
              <a:rPr lang="zh-CN" altLang="en-US" sz="2400" dirty="0" smtClean="0"/>
              <a:t>）</a:t>
            </a:r>
            <a:r>
              <a:rPr lang="zh-CN" altLang="en-US" sz="2400" b="1" dirty="0" smtClean="0"/>
              <a:t>刊名检索</a:t>
            </a:r>
            <a:endParaRPr lang="zh-CN" altLang="en-US" sz="2400" dirty="0" smtClean="0"/>
          </a:p>
          <a:p>
            <a:pPr eaLnBrk="1" hangingPunct="1"/>
            <a:r>
              <a:rPr lang="zh-CN" altLang="en-US" dirty="0" smtClean="0"/>
              <a:t>　　</a:t>
            </a:r>
            <a:r>
              <a:rPr lang="zh-CN" altLang="en-US" sz="2400" dirty="0" smtClean="0"/>
              <a:t>检索主要用于对某种期刊发表论文情况的查询。若欲查看在</a:t>
            </a:r>
            <a:r>
              <a:rPr lang="en-US" altLang="zh-CN" sz="2400" dirty="0" smtClean="0"/>
              <a:t>《</a:t>
            </a:r>
            <a:r>
              <a:rPr lang="zh-CN" altLang="en-US" sz="2400" dirty="0" smtClean="0"/>
              <a:t>中国社会科学</a:t>
            </a:r>
            <a:r>
              <a:rPr lang="en-US" altLang="zh-CN" sz="2400" dirty="0" smtClean="0"/>
              <a:t>》</a:t>
            </a:r>
            <a:r>
              <a:rPr lang="zh-CN" altLang="en-US" sz="2400" dirty="0" smtClean="0"/>
              <a:t>上发表的论文，可以在期刊名称录入框中，输入</a:t>
            </a:r>
            <a:r>
              <a:rPr lang="en-US" altLang="zh-CN" sz="2400" dirty="0" smtClean="0"/>
              <a:t>"</a:t>
            </a:r>
            <a:r>
              <a:rPr lang="zh-CN" altLang="en-US" sz="2400" dirty="0" smtClean="0"/>
              <a:t>中国社会科学</a:t>
            </a:r>
            <a:r>
              <a:rPr lang="en-US" altLang="zh-CN" sz="2400" dirty="0" smtClean="0"/>
              <a:t>"</a:t>
            </a:r>
            <a:r>
              <a:rPr lang="zh-CN" altLang="en-US" sz="2400" dirty="0" smtClean="0"/>
              <a:t>，点击</a:t>
            </a:r>
            <a:r>
              <a:rPr lang="en-US" altLang="zh-CN" sz="2400" dirty="0" smtClean="0"/>
              <a:t>"</a:t>
            </a:r>
            <a:r>
              <a:rPr lang="zh-CN" altLang="en-US" sz="2400" dirty="0" smtClean="0"/>
              <a:t>检索</a:t>
            </a:r>
            <a:r>
              <a:rPr lang="en-US" altLang="zh-CN" sz="2400" dirty="0" smtClean="0"/>
              <a:t>"</a:t>
            </a:r>
            <a:r>
              <a:rPr lang="zh-CN" altLang="en-US" sz="2400" dirty="0" smtClean="0"/>
              <a:t>按钮后，可以得到</a:t>
            </a:r>
            <a:r>
              <a:rPr lang="en-US" altLang="zh-CN" sz="2400" dirty="0" smtClean="0"/>
              <a:t>CSSCI</a:t>
            </a:r>
            <a:r>
              <a:rPr lang="zh-CN" altLang="en-US" sz="2400" dirty="0" smtClean="0"/>
              <a:t>所收录该刊论文情况。当然也可以通过卷期来限制某卷某期发表论文的情况。</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5</a:t>
            </a:r>
            <a:r>
              <a:rPr lang="zh-CN" altLang="en-US" sz="2400" dirty="0" smtClean="0"/>
              <a:t>）</a:t>
            </a:r>
            <a:r>
              <a:rPr lang="zh-CN" altLang="en-US" sz="2400" b="1" dirty="0" smtClean="0"/>
              <a:t>篇名（词）检索</a:t>
            </a:r>
            <a:endParaRPr lang="zh-CN" altLang="en-US" sz="2400" dirty="0" smtClean="0"/>
          </a:p>
          <a:p>
            <a:pPr eaLnBrk="1" hangingPunct="1"/>
            <a:r>
              <a:rPr lang="zh-CN" altLang="en-US" dirty="0" smtClean="0"/>
              <a:t>　　</a:t>
            </a:r>
            <a:r>
              <a:rPr lang="zh-CN" altLang="en-US" sz="2400" dirty="0" smtClean="0"/>
              <a:t>篇名（词）检索主要是为用户提供用篇名中词段进行检索的手段。可以在篇名录入框中打入整个篇名，也可以打入一个词，甚至一个字。如全名</a:t>
            </a:r>
            <a:r>
              <a:rPr lang="en-US" altLang="zh-CN" sz="2400" dirty="0" smtClean="0"/>
              <a:t>"</a:t>
            </a:r>
            <a:r>
              <a:rPr lang="zh-CN" altLang="en-US" sz="2400" dirty="0" smtClean="0"/>
              <a:t>我看北大</a:t>
            </a:r>
            <a:r>
              <a:rPr lang="en-US" altLang="zh-CN" sz="2400" dirty="0" smtClean="0"/>
              <a:t>"</a:t>
            </a:r>
            <a:r>
              <a:rPr lang="zh-CN" altLang="en-US" sz="2400" dirty="0" smtClean="0"/>
              <a:t>只有一篇，而篇名中含有</a:t>
            </a:r>
            <a:r>
              <a:rPr lang="en-US" altLang="zh-CN" sz="2400" dirty="0" smtClean="0"/>
              <a:t>"</a:t>
            </a:r>
            <a:r>
              <a:rPr lang="zh-CN" altLang="en-US" sz="2400" dirty="0" smtClean="0"/>
              <a:t>北大</a:t>
            </a:r>
            <a:r>
              <a:rPr lang="en-US" altLang="zh-CN" sz="2400" dirty="0" smtClean="0"/>
              <a:t>"</a:t>
            </a:r>
            <a:r>
              <a:rPr lang="zh-CN" altLang="en-US" sz="2400" dirty="0" smtClean="0"/>
              <a:t>一词的论文则有</a:t>
            </a:r>
            <a:r>
              <a:rPr lang="en-US" altLang="zh-CN" sz="2400" dirty="0" smtClean="0"/>
              <a:t>36</a:t>
            </a:r>
            <a:r>
              <a:rPr lang="zh-CN" altLang="en-US" sz="2400" dirty="0" smtClean="0"/>
              <a:t>篇。</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6</a:t>
            </a:r>
            <a:r>
              <a:rPr lang="zh-CN" altLang="en-US" sz="2400" dirty="0" smtClean="0"/>
              <a:t>）</a:t>
            </a:r>
            <a:r>
              <a:rPr lang="zh-CN" altLang="en-US" sz="2400" b="1" dirty="0" smtClean="0"/>
              <a:t>基金检索</a:t>
            </a:r>
          </a:p>
          <a:p>
            <a:pPr eaLnBrk="1" hangingPunct="1"/>
            <a:r>
              <a:rPr lang="zh-CN" altLang="en-US" sz="2400" dirty="0" smtClean="0"/>
              <a:t>对来源文献的基金来源进行检索，包括基金类别和基金细节，可以使用精确、前方一致或模糊检索。</a:t>
            </a:r>
          </a:p>
          <a:p>
            <a:pPr eaLnBrk="1" hangingPunct="1">
              <a:buFont typeface="Wingdings" pitchFamily="2" charset="2"/>
              <a:buNone/>
            </a:pPr>
            <a:r>
              <a:rPr lang="zh-CN" altLang="en-US" sz="2400" dirty="0" smtClean="0"/>
              <a:t>（</a:t>
            </a:r>
            <a:r>
              <a:rPr lang="en-US" altLang="zh-CN" sz="2400" dirty="0" smtClean="0"/>
              <a:t>7</a:t>
            </a:r>
            <a:r>
              <a:rPr lang="zh-CN" altLang="en-US" sz="2400" dirty="0" smtClean="0"/>
              <a:t>）</a:t>
            </a:r>
            <a:r>
              <a:rPr lang="zh-CN" altLang="en-US" sz="2400" b="1" dirty="0" smtClean="0"/>
              <a:t>年代卷期检索</a:t>
            </a:r>
          </a:p>
          <a:p>
            <a:pPr eaLnBrk="1" hangingPunct="1"/>
            <a:r>
              <a:rPr lang="zh-CN" altLang="en-US" sz="2400" dirty="0" smtClean="0"/>
              <a:t>在相应的输入框中输入阿拉伯数字即可，将检索结果控制在划定的时间范围内。</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8</a:t>
            </a:r>
            <a:r>
              <a:rPr lang="zh-CN" altLang="en-US" sz="2400" dirty="0" smtClean="0"/>
              <a:t>）</a:t>
            </a:r>
            <a:r>
              <a:rPr lang="zh-CN" altLang="en-US" sz="2400" b="1" dirty="0" smtClean="0"/>
              <a:t>地区检索</a:t>
            </a:r>
            <a:r>
              <a:rPr lang="zh-CN" altLang="en-US" dirty="0" smtClean="0"/>
              <a:t>　</a:t>
            </a:r>
          </a:p>
          <a:p>
            <a:pPr eaLnBrk="1" hangingPunct="1"/>
            <a:r>
              <a:rPr lang="zh-CN" altLang="en-US" dirty="0" smtClean="0"/>
              <a:t>　</a:t>
            </a:r>
            <a:r>
              <a:rPr lang="zh-CN" altLang="en-US" sz="2400" dirty="0" smtClean="0"/>
              <a:t>检索结果限制在指定地区或者非指定地区，注意输入地名的规范性。</a:t>
            </a:r>
          </a:p>
          <a:p>
            <a:pPr eaLnBrk="1" hangingPunct="1">
              <a:buFont typeface="Wingdings" pitchFamily="2" charset="2"/>
              <a:buNone/>
            </a:pPr>
            <a:r>
              <a:rPr lang="zh-CN" altLang="en-US" sz="2400" dirty="0" smtClean="0"/>
              <a:t>（</a:t>
            </a:r>
            <a:r>
              <a:rPr lang="en-US" altLang="zh-CN" sz="2400" dirty="0" smtClean="0"/>
              <a:t>9</a:t>
            </a:r>
            <a:r>
              <a:rPr lang="zh-CN" altLang="en-US" sz="2400" dirty="0" smtClean="0"/>
              <a:t>）</a:t>
            </a:r>
            <a:r>
              <a:rPr lang="zh-CN" altLang="en-US" sz="2400" b="1" dirty="0" smtClean="0"/>
              <a:t>文献类型检索</a:t>
            </a:r>
          </a:p>
          <a:p>
            <a:pPr eaLnBrk="1" hangingPunct="1"/>
            <a:r>
              <a:rPr lang="zh-CN" altLang="en-US" sz="2400" dirty="0" smtClean="0"/>
              <a:t>对于文献类型如：论文、综述、评论、传记资料和报告进行限制。</a:t>
            </a:r>
          </a:p>
          <a:p>
            <a:pPr eaLnBrk="1" hangingPunct="1">
              <a:buFont typeface="Wingdings" pitchFamily="2" charset="2"/>
              <a:buNone/>
            </a:pPr>
            <a:r>
              <a:rPr lang="zh-CN" altLang="en-US" sz="2400" dirty="0" smtClean="0"/>
              <a:t>（</a:t>
            </a:r>
            <a:r>
              <a:rPr lang="en-US" altLang="zh-CN" sz="2400" dirty="0" smtClean="0"/>
              <a:t>10</a:t>
            </a:r>
            <a:r>
              <a:rPr lang="zh-CN" altLang="en-US" sz="2400" dirty="0" smtClean="0"/>
              <a:t>）</a:t>
            </a:r>
            <a:r>
              <a:rPr lang="zh-CN" altLang="en-US" sz="2400" b="1" dirty="0" smtClean="0"/>
              <a:t>中图类号检索</a:t>
            </a:r>
          </a:p>
          <a:p>
            <a:pPr eaLnBrk="1" hangingPunct="1"/>
            <a:r>
              <a:rPr lang="zh-CN" altLang="en-US" sz="2400" dirty="0" smtClean="0"/>
              <a:t>根据指定的中图类号进行检索。</a:t>
            </a:r>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80000"/>
              </a:lnSpc>
              <a:buFont typeface="Wingdings" pitchFamily="2" charset="2"/>
              <a:buNone/>
            </a:pPr>
            <a:r>
              <a:rPr lang="zh-CN" altLang="en-US" sz="2400" dirty="0" smtClean="0"/>
              <a:t>（</a:t>
            </a:r>
            <a:r>
              <a:rPr lang="en-US" altLang="zh-CN" sz="2400" dirty="0" smtClean="0"/>
              <a:t>11</a:t>
            </a:r>
            <a:r>
              <a:rPr lang="zh-CN" altLang="en-US" sz="2400" dirty="0" smtClean="0"/>
              <a:t>）</a:t>
            </a:r>
            <a:r>
              <a:rPr lang="zh-CN" altLang="en-US" sz="2400" b="1" dirty="0" smtClean="0"/>
              <a:t>学科类别检索</a:t>
            </a:r>
            <a:endParaRPr lang="zh-CN" altLang="en-US" sz="2400" dirty="0" smtClean="0"/>
          </a:p>
          <a:p>
            <a:pPr eaLnBrk="1" hangingPunct="1">
              <a:lnSpc>
                <a:spcPct val="80000"/>
              </a:lnSpc>
            </a:pPr>
            <a:r>
              <a:rPr lang="zh-CN" altLang="en-US" sz="2800" dirty="0" smtClean="0"/>
              <a:t>　　</a:t>
            </a:r>
            <a:r>
              <a:rPr lang="zh-CN" altLang="en-US" sz="2400" dirty="0" smtClean="0"/>
              <a:t>选择相应的学科类别进行检索，可与其他项组配检索。</a:t>
            </a:r>
            <a:r>
              <a:rPr lang="zh-CN" altLang="en-US" sz="2800" dirty="0" smtClean="0"/>
              <a:t>　　</a:t>
            </a:r>
            <a:endParaRPr lang="zh-CN" altLang="en-US" sz="2800" b="1" dirty="0" smtClean="0"/>
          </a:p>
          <a:p>
            <a:pPr eaLnBrk="1" hangingPunct="1">
              <a:lnSpc>
                <a:spcPct val="80000"/>
              </a:lnSpc>
              <a:buFont typeface="Wingdings" pitchFamily="2" charset="2"/>
              <a:buNone/>
            </a:pPr>
            <a:r>
              <a:rPr lang="zh-CN" altLang="en-US" sz="2400" dirty="0" smtClean="0"/>
              <a:t>（</a:t>
            </a:r>
            <a:r>
              <a:rPr lang="en-US" altLang="zh-CN" sz="2400" dirty="0" smtClean="0"/>
              <a:t>12</a:t>
            </a:r>
            <a:r>
              <a:rPr lang="zh-CN" altLang="en-US" sz="2400" dirty="0" smtClean="0"/>
              <a:t>）</a:t>
            </a:r>
            <a:r>
              <a:rPr lang="zh-CN" altLang="en-US" sz="2400" b="1" dirty="0" smtClean="0"/>
              <a:t>学位分类检索</a:t>
            </a:r>
            <a:endParaRPr lang="zh-CN" altLang="en-US" sz="2400" dirty="0" smtClean="0"/>
          </a:p>
          <a:p>
            <a:pPr eaLnBrk="1" hangingPunct="1">
              <a:lnSpc>
                <a:spcPct val="80000"/>
              </a:lnSpc>
            </a:pPr>
            <a:r>
              <a:rPr lang="zh-CN" altLang="en-US" sz="2800" dirty="0" smtClean="0"/>
              <a:t>　　</a:t>
            </a:r>
            <a:r>
              <a:rPr lang="zh-CN" altLang="en-US" sz="2400" dirty="0" smtClean="0"/>
              <a:t>选择相应的学位分类进行检索，可与其他项组配检索。　</a:t>
            </a:r>
            <a:r>
              <a:rPr lang="zh-CN" altLang="en-US" sz="2800" dirty="0" smtClean="0"/>
              <a:t>　</a:t>
            </a:r>
            <a:endParaRPr lang="zh-CN" altLang="en-US" sz="2800" b="1" dirty="0" smtClean="0"/>
          </a:p>
          <a:p>
            <a:pPr eaLnBrk="1" hangingPunct="1">
              <a:lnSpc>
                <a:spcPct val="80000"/>
              </a:lnSpc>
              <a:buFont typeface="Wingdings" pitchFamily="2" charset="2"/>
              <a:buNone/>
            </a:pPr>
            <a:r>
              <a:rPr lang="zh-CN" altLang="en-US" sz="2400" dirty="0" smtClean="0"/>
              <a:t>（</a:t>
            </a:r>
            <a:r>
              <a:rPr lang="en-US" altLang="zh-CN" sz="2400" dirty="0" smtClean="0"/>
              <a:t>13</a:t>
            </a:r>
            <a:r>
              <a:rPr lang="zh-CN" altLang="en-US" sz="2400" dirty="0" smtClean="0"/>
              <a:t>）</a:t>
            </a:r>
            <a:r>
              <a:rPr lang="zh-CN" altLang="en-US" sz="2400" b="1" dirty="0" smtClean="0"/>
              <a:t>多项综合检索</a:t>
            </a:r>
            <a:endParaRPr lang="zh-CN" altLang="en-US" sz="2400" dirty="0" smtClean="0"/>
          </a:p>
          <a:p>
            <a:pPr eaLnBrk="1" hangingPunct="1">
              <a:lnSpc>
                <a:spcPct val="80000"/>
              </a:lnSpc>
            </a:pPr>
            <a:r>
              <a:rPr lang="zh-CN" altLang="en-US" sz="2800" dirty="0" smtClean="0"/>
              <a:t>　　</a:t>
            </a:r>
            <a:r>
              <a:rPr lang="en-US" altLang="zh-CN" sz="2400" dirty="0" smtClean="0"/>
              <a:t>CSSCI</a:t>
            </a:r>
            <a:r>
              <a:rPr lang="zh-CN" altLang="en-US" sz="2400" dirty="0" smtClean="0"/>
              <a:t>的来源文献检索提供了</a:t>
            </a:r>
            <a:r>
              <a:rPr lang="en-US" altLang="zh-CN" sz="2400" dirty="0" smtClean="0"/>
              <a:t>10</a:t>
            </a:r>
            <a:r>
              <a:rPr lang="zh-CN" altLang="en-US" sz="2400" dirty="0" smtClean="0"/>
              <a:t>余个检索途径，大多数检索途径自身就可以实现逻辑组配检索，这种逻辑组配包含两种运算方式，即</a:t>
            </a:r>
            <a:r>
              <a:rPr lang="en-US" altLang="zh-CN" sz="2400" dirty="0" smtClean="0"/>
              <a:t>"</a:t>
            </a:r>
            <a:r>
              <a:rPr lang="zh-CN" altLang="en-US" sz="2400" dirty="0" smtClean="0"/>
              <a:t>或</a:t>
            </a:r>
            <a:r>
              <a:rPr lang="en-US" altLang="zh-CN" sz="2400" dirty="0" smtClean="0"/>
              <a:t>"</a:t>
            </a:r>
            <a:r>
              <a:rPr lang="zh-CN" altLang="en-US" sz="2400" dirty="0" smtClean="0"/>
              <a:t>（参加运算两者只要有其一即可）和</a:t>
            </a:r>
            <a:r>
              <a:rPr lang="en-US" altLang="zh-CN" sz="2400" dirty="0" smtClean="0"/>
              <a:t>"</a:t>
            </a:r>
            <a:r>
              <a:rPr lang="zh-CN" altLang="en-US" sz="2400" dirty="0" smtClean="0"/>
              <a:t>与</a:t>
            </a:r>
            <a:r>
              <a:rPr lang="en-US" altLang="zh-CN" sz="2400" dirty="0" smtClean="0"/>
              <a:t>"</a:t>
            </a:r>
            <a:r>
              <a:rPr lang="zh-CN" altLang="en-US" sz="2400" dirty="0" smtClean="0"/>
              <a:t>（参加运算两者必须均被包含）。</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来源文献检索演示</a:t>
            </a:r>
            <a:r>
              <a:rPr lang="en-US" altLang="zh-CN" sz="6000" dirty="0" smtClean="0">
                <a:solidFill>
                  <a:srgbClr val="002060"/>
                </a:solidFill>
              </a:rPr>
              <a:t/>
            </a:r>
            <a:br>
              <a:rPr lang="en-US" altLang="zh-CN" sz="6000" dirty="0" smtClean="0">
                <a:solidFill>
                  <a:srgbClr val="002060"/>
                </a:solidFill>
              </a:rPr>
            </a:br>
            <a:r>
              <a:rPr lang="en-US" altLang="zh-CN" sz="6000" dirty="0" smtClean="0">
                <a:solidFill>
                  <a:srgbClr val="002060"/>
                </a:solidFill>
              </a:rPr>
              <a:t/>
            </a:r>
            <a:br>
              <a:rPr lang="en-US" altLang="zh-CN" sz="6000" dirty="0" smtClean="0">
                <a:solidFill>
                  <a:srgbClr val="002060"/>
                </a:solidFill>
              </a:rPr>
            </a:br>
            <a:r>
              <a:rPr lang="en-US" altLang="zh-CN" sz="2200" dirty="0" smtClean="0">
                <a:solidFill>
                  <a:srgbClr val="002060"/>
                </a:solidFill>
              </a:rPr>
              <a:t>——</a:t>
            </a:r>
            <a:r>
              <a:rPr lang="zh-CN" altLang="en-US" sz="2200" dirty="0" smtClean="0">
                <a:solidFill>
                  <a:srgbClr val="002060"/>
                </a:solidFill>
              </a:rPr>
              <a:t>基于新版系统</a:t>
            </a:r>
            <a:endParaRPr lang="zh-CN" altLang="en-US" sz="22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90575"/>
            <a:ext cx="835818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endParaRPr lang="zh-CN" altLang="en-US" sz="1800" dirty="0">
              <a:effectLst/>
              <a:latin typeface="+mj-ea"/>
              <a:ea typeface="+mj-ea"/>
            </a:endParaRPr>
          </a:p>
        </p:txBody>
      </p:sp>
      <p:pic>
        <p:nvPicPr>
          <p:cNvPr id="18435" name="图片 6"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pic>
        <p:nvPicPr>
          <p:cNvPr id="3" name="图片 2"/>
          <p:cNvPicPr/>
          <p:nvPr/>
        </p:nvPicPr>
        <p:blipFill>
          <a:blip r:embed="rId3" cstate="print"/>
          <a:srcRect/>
          <a:stretch>
            <a:fillRect/>
          </a:stretch>
        </p:blipFill>
        <p:spPr bwMode="auto">
          <a:xfrm>
            <a:off x="1285875" y="1428750"/>
            <a:ext cx="6929438" cy="4572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 y="-24"/>
            <a:ext cx="350046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来源文献检索</a:t>
            </a:r>
          </a:p>
        </p:txBody>
      </p:sp>
      <p:sp>
        <p:nvSpPr>
          <p:cNvPr id="18440" name="TextBox 6"/>
          <p:cNvSpPr txBox="1">
            <a:spLocks noChangeArrowheads="1"/>
          </p:cNvSpPr>
          <p:nvPr/>
        </p:nvSpPr>
        <p:spPr bwMode="auto">
          <a:xfrm>
            <a:off x="428625" y="785813"/>
            <a:ext cx="5286375" cy="400050"/>
          </a:xfrm>
          <a:prstGeom prst="rect">
            <a:avLst/>
          </a:prstGeom>
          <a:noFill/>
          <a:ln w="9525">
            <a:noFill/>
            <a:miter lim="800000"/>
            <a:headEnd/>
            <a:tailEnd/>
          </a:ln>
        </p:spPr>
        <p:txBody>
          <a:bodyPr>
            <a:spAutoFit/>
          </a:bodyPr>
          <a:lstStyle/>
          <a:p>
            <a:r>
              <a:rPr lang="zh-CN" altLang="en-US" sz="2000">
                <a:effectLst/>
              </a:rPr>
              <a:t>提供多字段检索，以 篇名</a:t>
            </a:r>
            <a:r>
              <a:rPr lang="en-US" altLang="zh-CN" sz="2000">
                <a:effectLst/>
              </a:rPr>
              <a:t>=</a:t>
            </a:r>
            <a:r>
              <a:rPr lang="zh-CN" altLang="en-US" sz="2000">
                <a:effectLst/>
              </a:rPr>
              <a:t>宗教 为例</a:t>
            </a:r>
          </a:p>
        </p:txBody>
      </p:sp>
      <p:sp>
        <p:nvSpPr>
          <p:cNvPr id="9" name="椭圆 8"/>
          <p:cNvSpPr/>
          <p:nvPr/>
        </p:nvSpPr>
        <p:spPr>
          <a:xfrm>
            <a:off x="1285875" y="3000375"/>
            <a:ext cx="2214563" cy="428625"/>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sssci"/>
          <p:cNvPicPr/>
          <p:nvPr/>
        </p:nvPicPr>
        <p:blipFill>
          <a:blip r:embed="rId2" cstate="print"/>
          <a:srcRect l="337" t="11320" r="505" b="10679"/>
          <a:stretch>
            <a:fillRect/>
          </a:stretch>
        </p:blipFill>
        <p:spPr bwMode="auto">
          <a:xfrm>
            <a:off x="0" y="500063"/>
            <a:ext cx="9144000" cy="635793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 y="-24"/>
            <a:ext cx="421484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来源文献检索结果</a:t>
            </a:r>
          </a:p>
        </p:txBody>
      </p:sp>
      <p:sp>
        <p:nvSpPr>
          <p:cNvPr id="2050" name="Rectangle 2"/>
          <p:cNvSpPr>
            <a:spLocks noChangeArrowheads="1"/>
          </p:cNvSpPr>
          <p:nvPr/>
        </p:nvSpPr>
        <p:spPr bwMode="auto">
          <a:xfrm>
            <a:off x="0" y="785813"/>
            <a:ext cx="928688" cy="571500"/>
          </a:xfrm>
          <a:prstGeom prst="rect">
            <a:avLst/>
          </a:prstGeom>
          <a:solidFill>
            <a:srgbClr val="FFFFFF">
              <a:alpha val="0"/>
            </a:srgbClr>
          </a:solidFill>
          <a:ln w="38100">
            <a:solidFill>
              <a:srgbClr val="C00000"/>
            </a:solidFill>
            <a:bevel/>
            <a:headEnd/>
            <a:tailEnd/>
          </a:ln>
        </p:spPr>
        <p:txBody>
          <a:bodyPr/>
          <a:lstStyle/>
          <a:p>
            <a:pPr>
              <a:defRPr/>
            </a:pPr>
            <a:endParaRPr lang="zh-CN" altLang="en-US"/>
          </a:p>
        </p:txBody>
      </p:sp>
      <p:sp>
        <p:nvSpPr>
          <p:cNvPr id="2051" name="Rectangle 3"/>
          <p:cNvSpPr>
            <a:spLocks noChangeArrowheads="1"/>
          </p:cNvSpPr>
          <p:nvPr/>
        </p:nvSpPr>
        <p:spPr bwMode="auto">
          <a:xfrm>
            <a:off x="1428750" y="785813"/>
            <a:ext cx="1214438" cy="214312"/>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6" name="Rectangle 3"/>
          <p:cNvSpPr>
            <a:spLocks noChangeArrowheads="1"/>
          </p:cNvSpPr>
          <p:nvPr/>
        </p:nvSpPr>
        <p:spPr bwMode="auto">
          <a:xfrm>
            <a:off x="7858125" y="714375"/>
            <a:ext cx="1285875" cy="285750"/>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7" name="Rectangle 3"/>
          <p:cNvSpPr>
            <a:spLocks noChangeArrowheads="1"/>
          </p:cNvSpPr>
          <p:nvPr/>
        </p:nvSpPr>
        <p:spPr bwMode="auto">
          <a:xfrm>
            <a:off x="2357438" y="6429375"/>
            <a:ext cx="307975" cy="214313"/>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8" name="Rectangle 3"/>
          <p:cNvSpPr>
            <a:spLocks noChangeArrowheads="1"/>
          </p:cNvSpPr>
          <p:nvPr/>
        </p:nvSpPr>
        <p:spPr bwMode="auto">
          <a:xfrm>
            <a:off x="2071688" y="6429375"/>
            <a:ext cx="307975" cy="214313"/>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2052" name="Rectangle 4"/>
          <p:cNvSpPr>
            <a:spLocks noChangeArrowheads="1"/>
          </p:cNvSpPr>
          <p:nvPr/>
        </p:nvSpPr>
        <p:spPr bwMode="auto">
          <a:xfrm>
            <a:off x="8786813" y="2071688"/>
            <a:ext cx="219075" cy="201612"/>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12" name="Rectangle 4"/>
          <p:cNvSpPr>
            <a:spLocks noChangeArrowheads="1"/>
          </p:cNvSpPr>
          <p:nvPr/>
        </p:nvSpPr>
        <p:spPr bwMode="auto">
          <a:xfrm>
            <a:off x="9001125" y="3357563"/>
            <a:ext cx="142875" cy="285750"/>
          </a:xfrm>
          <a:prstGeom prst="rect">
            <a:avLst/>
          </a:prstGeom>
          <a:solidFill>
            <a:srgbClr val="FFFFFF">
              <a:alpha val="0"/>
            </a:srgbClr>
          </a:solidFill>
          <a:ln w="28575">
            <a:solidFill>
              <a:srgbClr val="C00000"/>
            </a:solidFill>
            <a:bevel/>
            <a:headEnd/>
            <a:tailEnd/>
          </a:ln>
        </p:spPr>
        <p:txBody>
          <a:bodyPr/>
          <a:lstStyle/>
          <a:p>
            <a:pPr>
              <a:defRPr/>
            </a:pPr>
            <a:endParaRPr lang="zh-CN" altLang="en-US"/>
          </a:p>
        </p:txBody>
      </p:sp>
      <p:sp>
        <p:nvSpPr>
          <p:cNvPr id="2053" name="AutoShape 5"/>
          <p:cNvSpPr>
            <a:spLocks/>
          </p:cNvSpPr>
          <p:nvPr/>
        </p:nvSpPr>
        <p:spPr bwMode="auto">
          <a:xfrm>
            <a:off x="3786188" y="928688"/>
            <a:ext cx="1643062" cy="714375"/>
          </a:xfrm>
          <a:prstGeom prst="callout1">
            <a:avLst>
              <a:gd name="adj1" fmla="val 8565"/>
              <a:gd name="adj2" fmla="val -792"/>
              <a:gd name="adj3" fmla="val 7847"/>
              <a:gd name="adj4" fmla="val -67477"/>
            </a:avLst>
          </a:prstGeom>
          <a:solidFill>
            <a:srgbClr val="EEECE1"/>
          </a:solidFill>
          <a:ln w="28575">
            <a:solidFill>
              <a:srgbClr val="C00000"/>
            </a:solidFill>
            <a:miter lim="800000"/>
            <a:headEnd/>
            <a:tailEnd/>
          </a:ln>
        </p:spPr>
        <p:txBody>
          <a:bodyPr/>
          <a:lstStyle/>
          <a:p>
            <a:pPr algn="just"/>
            <a:r>
              <a:rPr lang="en-US" altLang="zh-CN" sz="1800" b="1">
                <a:solidFill>
                  <a:srgbClr val="FF0000"/>
                </a:solidFill>
                <a:effectLst/>
                <a:latin typeface="微软雅黑" pitchFamily="34" charset="-122"/>
                <a:ea typeface="微软雅黑" pitchFamily="34" charset="-122"/>
              </a:rPr>
              <a:t>A: </a:t>
            </a:r>
            <a:r>
              <a:rPr lang="zh-CN" altLang="en-US" sz="1800" b="1">
                <a:solidFill>
                  <a:srgbClr val="FF0000"/>
                </a:solidFill>
                <a:effectLst/>
                <a:latin typeface="微软雅黑" pitchFamily="34" charset="-122"/>
                <a:ea typeface="微软雅黑" pitchFamily="34" charset="-122"/>
              </a:rPr>
              <a:t>显示方式，有两种</a:t>
            </a:r>
            <a:endParaRPr lang="zh-CN" altLang="zh-CN" sz="1800" b="1">
              <a:solidFill>
                <a:srgbClr val="FF0000"/>
              </a:solidFill>
              <a:effectLst/>
              <a:latin typeface="微软雅黑" pitchFamily="34" charset="-122"/>
              <a:ea typeface="微软雅黑" pitchFamily="34" charset="-122"/>
            </a:endParaRPr>
          </a:p>
        </p:txBody>
      </p:sp>
      <p:sp>
        <p:nvSpPr>
          <p:cNvPr id="16" name="AutoShape 5"/>
          <p:cNvSpPr>
            <a:spLocks/>
          </p:cNvSpPr>
          <p:nvPr/>
        </p:nvSpPr>
        <p:spPr bwMode="auto">
          <a:xfrm>
            <a:off x="7072313" y="142875"/>
            <a:ext cx="1214437" cy="357188"/>
          </a:xfrm>
          <a:prstGeom prst="callout1">
            <a:avLst>
              <a:gd name="adj1" fmla="val 192014"/>
              <a:gd name="adj2" fmla="val 65588"/>
              <a:gd name="adj3" fmla="val 106310"/>
              <a:gd name="adj4" fmla="val 35454"/>
            </a:avLst>
          </a:prstGeom>
          <a:solidFill>
            <a:srgbClr val="EEECE1"/>
          </a:solidFill>
          <a:ln w="28575">
            <a:solidFill>
              <a:srgbClr val="C00000"/>
            </a:solidFill>
            <a:miter lim="800000"/>
            <a:headEnd/>
            <a:tailEnd/>
          </a:ln>
        </p:spPr>
        <p:txBody>
          <a:bodyPr/>
          <a:lstStyle/>
          <a:p>
            <a:pPr algn="just"/>
            <a:r>
              <a:rPr lang="en-US" altLang="zh-CN" sz="1000">
                <a:effectLst/>
                <a:latin typeface="Calibri" pitchFamily="34" charset="0"/>
                <a:ea typeface="宋体" pitchFamily="2" charset="-122"/>
              </a:rPr>
              <a:t> </a:t>
            </a:r>
            <a:r>
              <a:rPr lang="en-US" altLang="zh-CN" sz="1800" b="1">
                <a:solidFill>
                  <a:srgbClr val="FF0000"/>
                </a:solidFill>
                <a:effectLst/>
                <a:latin typeface="微软雅黑" pitchFamily="34" charset="-122"/>
                <a:ea typeface="微软雅黑" pitchFamily="34" charset="-122"/>
              </a:rPr>
              <a:t>B:</a:t>
            </a:r>
            <a:r>
              <a:rPr lang="zh-CN" altLang="en-US" sz="1800" b="1">
                <a:solidFill>
                  <a:srgbClr val="FF0000"/>
                </a:solidFill>
                <a:effectLst/>
                <a:latin typeface="微软雅黑" pitchFamily="34" charset="-122"/>
                <a:ea typeface="微软雅黑" pitchFamily="34" charset="-122"/>
              </a:rPr>
              <a:t>排序</a:t>
            </a:r>
            <a:endParaRPr lang="zh-CN" altLang="zh-CN" sz="1800">
              <a:solidFill>
                <a:srgbClr val="FF0000"/>
              </a:solidFill>
              <a:effectLst/>
              <a:latin typeface="Arial" charset="0"/>
              <a:ea typeface="宋体" pitchFamily="2" charset="-122"/>
            </a:endParaRPr>
          </a:p>
        </p:txBody>
      </p:sp>
      <p:sp>
        <p:nvSpPr>
          <p:cNvPr id="17" name="AutoShape 5"/>
          <p:cNvSpPr>
            <a:spLocks/>
          </p:cNvSpPr>
          <p:nvPr/>
        </p:nvSpPr>
        <p:spPr bwMode="auto">
          <a:xfrm>
            <a:off x="1428750" y="1643063"/>
            <a:ext cx="1500188" cy="428625"/>
          </a:xfrm>
          <a:prstGeom prst="callout1">
            <a:avLst>
              <a:gd name="adj1" fmla="val -124241"/>
              <a:gd name="adj2" fmla="val -36889"/>
              <a:gd name="adj3" fmla="val 2426"/>
              <a:gd name="adj4" fmla="val 51898"/>
            </a:avLst>
          </a:prstGeom>
          <a:solidFill>
            <a:srgbClr val="EEECE1"/>
          </a:solidFill>
          <a:ln w="28575">
            <a:solidFill>
              <a:srgbClr val="C00000"/>
            </a:solidFill>
            <a:miter lim="800000"/>
            <a:headEnd/>
            <a:tailEnd/>
          </a:ln>
        </p:spPr>
        <p:txBody>
          <a:bodyPr/>
          <a:lstStyle/>
          <a:p>
            <a:r>
              <a:rPr lang="en-US" altLang="zh-CN" sz="2000" b="1">
                <a:solidFill>
                  <a:srgbClr val="FF0000"/>
                </a:solidFill>
                <a:effectLst/>
                <a:latin typeface="微软雅黑" pitchFamily="34" charset="-122"/>
                <a:ea typeface="微软雅黑" pitchFamily="34" charset="-122"/>
              </a:rPr>
              <a:t>C:</a:t>
            </a:r>
            <a:r>
              <a:rPr lang="zh-CN" altLang="en-US" sz="2000" b="1">
                <a:solidFill>
                  <a:srgbClr val="FF0000"/>
                </a:solidFill>
                <a:effectLst/>
                <a:latin typeface="微软雅黑" pitchFamily="34" charset="-122"/>
                <a:ea typeface="微软雅黑" pitchFamily="34" charset="-122"/>
              </a:rPr>
              <a:t>二次检索</a:t>
            </a:r>
            <a:endParaRPr lang="zh-CN" altLang="zh-CN" sz="2000" b="1">
              <a:solidFill>
                <a:srgbClr val="FF0000"/>
              </a:solidFill>
              <a:effectLst/>
              <a:latin typeface="微软雅黑" pitchFamily="34" charset="-122"/>
              <a:ea typeface="微软雅黑" pitchFamily="34" charset="-122"/>
            </a:endParaRPr>
          </a:p>
        </p:txBody>
      </p:sp>
      <p:sp>
        <p:nvSpPr>
          <p:cNvPr id="18" name="AutoShape 5"/>
          <p:cNvSpPr>
            <a:spLocks/>
          </p:cNvSpPr>
          <p:nvPr/>
        </p:nvSpPr>
        <p:spPr bwMode="auto">
          <a:xfrm>
            <a:off x="5357813" y="2071688"/>
            <a:ext cx="1571625" cy="428625"/>
          </a:xfrm>
          <a:prstGeom prst="callout1">
            <a:avLst>
              <a:gd name="adj1" fmla="val 47306"/>
              <a:gd name="adj2" fmla="val 220028"/>
              <a:gd name="adj3" fmla="val 48250"/>
              <a:gd name="adj4" fmla="val 105681"/>
            </a:avLst>
          </a:prstGeom>
          <a:solidFill>
            <a:srgbClr val="EEECE1"/>
          </a:solidFill>
          <a:ln w="28575">
            <a:solidFill>
              <a:srgbClr val="C00000"/>
            </a:solidFill>
            <a:miter lim="800000"/>
            <a:headEnd/>
            <a:tailEnd/>
          </a:ln>
        </p:spPr>
        <p:txBody>
          <a:bodyPr/>
          <a:lstStyle/>
          <a:p>
            <a:pPr algn="just"/>
            <a:r>
              <a:rPr lang="en-US" altLang="zh-CN" sz="900">
                <a:effectLst/>
                <a:latin typeface="Calibri" pitchFamily="34" charset="0"/>
                <a:ea typeface="宋体" pitchFamily="2" charset="-122"/>
              </a:rPr>
              <a:t> </a:t>
            </a:r>
            <a:r>
              <a:rPr lang="en-US" altLang="zh-CN" sz="1800" b="1">
                <a:solidFill>
                  <a:srgbClr val="FF0000"/>
                </a:solidFill>
                <a:effectLst/>
                <a:latin typeface="微软雅黑" pitchFamily="34" charset="-122"/>
                <a:ea typeface="微软雅黑" pitchFamily="34" charset="-122"/>
              </a:rPr>
              <a:t>D</a:t>
            </a:r>
            <a:r>
              <a:rPr lang="zh-CN" altLang="en-US" sz="1800" b="1">
                <a:solidFill>
                  <a:srgbClr val="FF0000"/>
                </a:solidFill>
                <a:effectLst/>
                <a:latin typeface="微软雅黑" pitchFamily="34" charset="-122"/>
                <a:ea typeface="微软雅黑" pitchFamily="34" charset="-122"/>
              </a:rPr>
              <a:t>：阅读全文</a:t>
            </a:r>
            <a:endParaRPr lang="zh-CN" altLang="zh-CN" sz="1800">
              <a:solidFill>
                <a:srgbClr val="FF0000"/>
              </a:solidFill>
              <a:effectLst/>
              <a:latin typeface="Arial" charset="0"/>
              <a:ea typeface="宋体" pitchFamily="2" charset="-122"/>
            </a:endParaRPr>
          </a:p>
        </p:txBody>
      </p:sp>
      <p:sp>
        <p:nvSpPr>
          <p:cNvPr id="19" name="AutoShape 5"/>
          <p:cNvSpPr>
            <a:spLocks/>
          </p:cNvSpPr>
          <p:nvPr/>
        </p:nvSpPr>
        <p:spPr bwMode="auto">
          <a:xfrm>
            <a:off x="5429250" y="3429000"/>
            <a:ext cx="1500188" cy="357188"/>
          </a:xfrm>
          <a:prstGeom prst="callout1">
            <a:avLst>
              <a:gd name="adj1" fmla="val 46468"/>
              <a:gd name="adj2" fmla="val 236995"/>
              <a:gd name="adj3" fmla="val 50870"/>
              <a:gd name="adj4" fmla="val 98569"/>
            </a:avLst>
          </a:prstGeom>
          <a:solidFill>
            <a:srgbClr val="EEECE1"/>
          </a:solidFill>
          <a:ln w="28575">
            <a:solidFill>
              <a:srgbClr val="C00000"/>
            </a:solidFill>
            <a:miter lim="800000"/>
            <a:headEnd/>
            <a:tailEnd/>
          </a:ln>
        </p:spPr>
        <p:txBody>
          <a:bodyPr/>
          <a:lstStyle/>
          <a:p>
            <a:r>
              <a:rPr lang="en-US" altLang="zh-CN" sz="1200" b="1">
                <a:solidFill>
                  <a:srgbClr val="FF0000"/>
                </a:solidFill>
                <a:effectLst/>
                <a:latin typeface="Calibri" pitchFamily="34" charset="0"/>
                <a:ea typeface="宋体" pitchFamily="2" charset="-122"/>
              </a:rPr>
              <a:t> </a:t>
            </a:r>
            <a:r>
              <a:rPr lang="en-US" altLang="zh-CN" sz="1800" b="1">
                <a:solidFill>
                  <a:srgbClr val="FF0000"/>
                </a:solidFill>
                <a:effectLst/>
                <a:latin typeface="微软雅黑" pitchFamily="34" charset="-122"/>
                <a:ea typeface="微软雅黑" pitchFamily="34" charset="-122"/>
              </a:rPr>
              <a:t>E</a:t>
            </a:r>
            <a:r>
              <a:rPr lang="zh-CN" altLang="en-US" sz="1800" b="1">
                <a:solidFill>
                  <a:srgbClr val="FF0000"/>
                </a:solidFill>
                <a:effectLst/>
                <a:latin typeface="微软雅黑" pitchFamily="34" charset="-122"/>
                <a:ea typeface="微软雅黑" pitchFamily="34" charset="-122"/>
              </a:rPr>
              <a:t>：收藏文献</a:t>
            </a:r>
            <a:endParaRPr lang="zh-CN" altLang="zh-CN" sz="1800" b="1">
              <a:solidFill>
                <a:srgbClr val="FF0000"/>
              </a:solidFill>
              <a:effectLst/>
              <a:latin typeface="微软雅黑" pitchFamily="34" charset="-122"/>
              <a:ea typeface="微软雅黑" pitchFamily="34" charset="-122"/>
            </a:endParaRPr>
          </a:p>
        </p:txBody>
      </p:sp>
      <p:sp>
        <p:nvSpPr>
          <p:cNvPr id="20" name="AutoShape 5"/>
          <p:cNvSpPr>
            <a:spLocks/>
          </p:cNvSpPr>
          <p:nvPr/>
        </p:nvSpPr>
        <p:spPr bwMode="auto">
          <a:xfrm>
            <a:off x="428625" y="5500688"/>
            <a:ext cx="1643063" cy="642937"/>
          </a:xfrm>
          <a:prstGeom prst="callout1">
            <a:avLst>
              <a:gd name="adj1" fmla="val 140130"/>
              <a:gd name="adj2" fmla="val 105028"/>
              <a:gd name="adj3" fmla="val 89227"/>
              <a:gd name="adj4" fmla="val 99597"/>
            </a:avLst>
          </a:prstGeom>
          <a:solidFill>
            <a:srgbClr val="EEECE1"/>
          </a:solidFill>
          <a:ln w="28575">
            <a:solidFill>
              <a:srgbClr val="C00000"/>
            </a:solidFill>
            <a:miter lim="800000"/>
            <a:headEnd/>
            <a:tailEnd/>
          </a:ln>
        </p:spPr>
        <p:txBody>
          <a:bodyPr/>
          <a:lstStyle/>
          <a:p>
            <a:pPr algn="ctr"/>
            <a:r>
              <a:rPr lang="en-US" altLang="zh-CN" sz="1800" b="1">
                <a:solidFill>
                  <a:srgbClr val="FF0000"/>
                </a:solidFill>
                <a:effectLst/>
                <a:latin typeface="微软雅黑" pitchFamily="34" charset="-122"/>
                <a:ea typeface="微软雅黑" pitchFamily="34" charset="-122"/>
              </a:rPr>
              <a:t>F</a:t>
            </a:r>
            <a:r>
              <a:rPr lang="zh-CN" altLang="en-US" sz="1800" b="1">
                <a:solidFill>
                  <a:srgbClr val="FF0000"/>
                </a:solidFill>
                <a:effectLst/>
                <a:latin typeface="微软雅黑" pitchFamily="34" charset="-122"/>
                <a:ea typeface="微软雅黑" pitchFamily="34" charset="-122"/>
              </a:rPr>
              <a:t>：查看详细内容</a:t>
            </a:r>
            <a:endParaRPr lang="zh-CN" altLang="zh-CN" sz="1800" b="1">
              <a:solidFill>
                <a:srgbClr val="FF0000"/>
              </a:solidFill>
              <a:effectLst/>
              <a:latin typeface="微软雅黑" pitchFamily="34" charset="-122"/>
              <a:ea typeface="微软雅黑" pitchFamily="34" charset="-122"/>
            </a:endParaRPr>
          </a:p>
        </p:txBody>
      </p:sp>
      <p:sp>
        <p:nvSpPr>
          <p:cNvPr id="21" name="AutoShape 5"/>
          <p:cNvSpPr>
            <a:spLocks/>
          </p:cNvSpPr>
          <p:nvPr/>
        </p:nvSpPr>
        <p:spPr bwMode="auto">
          <a:xfrm>
            <a:off x="3500438" y="6215063"/>
            <a:ext cx="1785937" cy="428625"/>
          </a:xfrm>
          <a:prstGeom prst="callout1">
            <a:avLst>
              <a:gd name="adj1" fmla="val 52838"/>
              <a:gd name="adj2" fmla="val -477"/>
              <a:gd name="adj3" fmla="val 49546"/>
              <a:gd name="adj4" fmla="val -46472"/>
            </a:avLst>
          </a:prstGeom>
          <a:solidFill>
            <a:srgbClr val="EEECE1"/>
          </a:solidFill>
          <a:ln w="28575">
            <a:solidFill>
              <a:srgbClr val="C00000"/>
            </a:solidFill>
            <a:miter lim="800000"/>
            <a:headEnd/>
            <a:tailEnd/>
          </a:ln>
        </p:spPr>
        <p:txBody>
          <a:bodyPr/>
          <a:lstStyle/>
          <a:p>
            <a:pPr algn="ctr"/>
            <a:r>
              <a:rPr lang="en-US" altLang="zh-CN" sz="1800" b="1">
                <a:solidFill>
                  <a:srgbClr val="FF0000"/>
                </a:solidFill>
                <a:effectLst/>
                <a:latin typeface="Arial" charset="0"/>
                <a:ea typeface="宋体" pitchFamily="2" charset="-122"/>
              </a:rPr>
              <a:t>G:</a:t>
            </a:r>
            <a:r>
              <a:rPr lang="zh-CN" altLang="en-US" sz="1800" b="1">
                <a:solidFill>
                  <a:srgbClr val="FF0000"/>
                </a:solidFill>
                <a:effectLst/>
                <a:latin typeface="微软雅黑" pitchFamily="34" charset="-122"/>
                <a:ea typeface="微软雅黑" pitchFamily="34" charset="-122"/>
              </a:rPr>
              <a:t>输出</a:t>
            </a:r>
            <a:r>
              <a:rPr lang="en-US" altLang="zh-CN" sz="1800" b="1">
                <a:solidFill>
                  <a:srgbClr val="FF0000"/>
                </a:solidFill>
                <a:effectLst/>
                <a:latin typeface="微软雅黑" pitchFamily="34" charset="-122"/>
                <a:ea typeface="微软雅黑" pitchFamily="34" charset="-122"/>
              </a:rPr>
              <a:t>/</a:t>
            </a:r>
            <a:r>
              <a:rPr lang="zh-CN" altLang="en-US" sz="1800" b="1">
                <a:solidFill>
                  <a:srgbClr val="FF0000"/>
                </a:solidFill>
                <a:effectLst/>
                <a:latin typeface="微软雅黑" pitchFamily="34" charset="-122"/>
                <a:ea typeface="微软雅黑" pitchFamily="34" charset="-122"/>
              </a:rPr>
              <a:t>下载</a:t>
            </a:r>
            <a:endParaRPr lang="zh-CN" altLang="zh-CN" sz="1800" b="1">
              <a:solidFill>
                <a:srgbClr val="FF0000"/>
              </a:solidFill>
              <a:effectLst/>
              <a:latin typeface="微软雅黑" pitchFamily="34" charset="-122"/>
              <a:ea typeface="微软雅黑" pitchFamily="34" charset="-122"/>
            </a:endParaRPr>
          </a:p>
        </p:txBody>
      </p:sp>
      <p:sp>
        <p:nvSpPr>
          <p:cNvPr id="22" name="Rectangle 2"/>
          <p:cNvSpPr>
            <a:spLocks noChangeArrowheads="1"/>
          </p:cNvSpPr>
          <p:nvPr/>
        </p:nvSpPr>
        <p:spPr bwMode="auto">
          <a:xfrm>
            <a:off x="0" y="1428750"/>
            <a:ext cx="928688" cy="3643313"/>
          </a:xfrm>
          <a:prstGeom prst="rect">
            <a:avLst/>
          </a:prstGeom>
          <a:solidFill>
            <a:srgbClr val="FFFFFF">
              <a:alpha val="0"/>
            </a:srgbClr>
          </a:solidFill>
          <a:ln w="38100">
            <a:solidFill>
              <a:srgbClr val="C00000"/>
            </a:solidFill>
            <a:bevel/>
            <a:headEnd/>
            <a:tailEnd/>
          </a:ln>
        </p:spPr>
        <p:txBody>
          <a:bodyPr/>
          <a:lstStyle/>
          <a:p>
            <a:pPr>
              <a:defRPr/>
            </a:pPr>
            <a:endParaRPr lang="zh-CN" altLang="en-US"/>
          </a:p>
        </p:txBody>
      </p:sp>
      <p:sp>
        <p:nvSpPr>
          <p:cNvPr id="23" name="AutoShape 5"/>
          <p:cNvSpPr>
            <a:spLocks/>
          </p:cNvSpPr>
          <p:nvPr/>
        </p:nvSpPr>
        <p:spPr bwMode="auto">
          <a:xfrm>
            <a:off x="1714500" y="3143250"/>
            <a:ext cx="2143125" cy="428625"/>
          </a:xfrm>
          <a:prstGeom prst="callout1">
            <a:avLst>
              <a:gd name="adj1" fmla="val -124241"/>
              <a:gd name="adj2" fmla="val -36889"/>
              <a:gd name="adj3" fmla="val 2426"/>
              <a:gd name="adj4" fmla="val 51898"/>
            </a:avLst>
          </a:prstGeom>
          <a:solidFill>
            <a:srgbClr val="EEECE1"/>
          </a:solidFill>
          <a:ln w="28575">
            <a:solidFill>
              <a:srgbClr val="C00000"/>
            </a:solidFill>
            <a:miter lim="800000"/>
            <a:headEnd/>
            <a:tailEnd/>
          </a:ln>
        </p:spPr>
        <p:txBody>
          <a:bodyPr/>
          <a:lstStyle/>
          <a:p>
            <a:r>
              <a:rPr lang="en-US" altLang="zh-CN" sz="2000" b="1">
                <a:solidFill>
                  <a:srgbClr val="FF0000"/>
                </a:solidFill>
                <a:effectLst/>
                <a:latin typeface="微软雅黑" pitchFamily="34" charset="-122"/>
                <a:ea typeface="微软雅黑" pitchFamily="34" charset="-122"/>
              </a:rPr>
              <a:t>H:</a:t>
            </a:r>
            <a:r>
              <a:rPr lang="zh-CN" altLang="en-US" sz="2000" b="1">
                <a:solidFill>
                  <a:srgbClr val="FF0000"/>
                </a:solidFill>
                <a:effectLst/>
                <a:latin typeface="微软雅黑" pitchFamily="34" charset="-122"/>
                <a:ea typeface="微软雅黑" pitchFamily="34" charset="-122"/>
              </a:rPr>
              <a:t>精炼您的检索</a:t>
            </a:r>
            <a:endParaRPr lang="zh-CN" altLang="zh-CN" sz="2000" b="1">
              <a:solidFill>
                <a:srgbClr val="FF0000"/>
              </a:solidFill>
              <a:effectLst/>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box(in)">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dissolve">
                                      <p:cBhvr>
                                        <p:cTn id="23" dur="500"/>
                                        <p:tgtEl>
                                          <p:spTgt spid="205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dissolve">
                                      <p:cBhvr>
                                        <p:cTn id="31" dur="500"/>
                                        <p:tgtEl>
                                          <p:spTgt spid="2052"/>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dissolve">
                                      <p:cBhvr>
                                        <p:cTn id="56" dur="500"/>
                                        <p:tgtEl>
                                          <p:spTgt spid="7"/>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dissolve">
                                      <p:cBhvr>
                                        <p:cTn id="65" dur="500"/>
                                        <p:tgtEl>
                                          <p:spTgt spid="2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animBg="1"/>
      <p:bldP spid="6" grpId="0" animBg="1"/>
      <p:bldP spid="7" grpId="0" animBg="1"/>
      <p:bldP spid="8" grpId="0" animBg="1"/>
      <p:bldP spid="2052" grpId="0" animBg="1"/>
      <p:bldP spid="12" grpId="0" animBg="1"/>
      <p:bldP spid="205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285750" y="1214438"/>
            <a:ext cx="8496300" cy="4800600"/>
          </a:xfrm>
        </p:spPr>
        <p:txBody>
          <a:bodyPr>
            <a:normAutofit fontScale="92500"/>
          </a:bodyPr>
          <a:lstStyle/>
          <a:p>
            <a:pPr marL="365760" indent="-256032" eaLnBrk="1" fontAlgn="auto" hangingPunct="1">
              <a:lnSpc>
                <a:spcPct val="150000"/>
              </a:lnSpc>
              <a:spcAft>
                <a:spcPts val="0"/>
              </a:spcAft>
              <a:buFont typeface="Wingdings" pitchFamily="2" charset="2"/>
              <a:buChar char="u"/>
              <a:defRPr/>
            </a:pPr>
            <a:r>
              <a:rPr lang="zh-CN" altLang="en-US" sz="2400" b="1" dirty="0" smtClean="0">
                <a:solidFill>
                  <a:srgbClr val="002060"/>
                </a:solidFill>
                <a:latin typeface="宋体" pitchFamily="2" charset="-122"/>
                <a:ea typeface="宋体" pitchFamily="2" charset="-122"/>
              </a:rPr>
              <a:t>英文全称</a:t>
            </a:r>
            <a:r>
              <a:rPr lang="en-US" altLang="zh-CN" sz="2400" b="1" dirty="0" smtClean="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a:t>
            </a:r>
            <a:r>
              <a:rPr lang="en-US" altLang="zh-CN" sz="2400" b="1" dirty="0" smtClean="0">
                <a:solidFill>
                  <a:srgbClr val="002060"/>
                </a:solidFill>
                <a:latin typeface="宋体" pitchFamily="2" charset="-122"/>
                <a:ea typeface="宋体" pitchFamily="2" charset="-122"/>
              </a:rPr>
              <a:t>Chinese Social Sciences Citation Index”</a:t>
            </a:r>
            <a:r>
              <a:rPr lang="zh-CN" altLang="en-US" sz="2400" b="1" dirty="0" smtClean="0">
                <a:solidFill>
                  <a:srgbClr val="002060"/>
                </a:solidFill>
                <a:latin typeface="宋体" pitchFamily="2" charset="-122"/>
                <a:ea typeface="宋体" pitchFamily="2" charset="-122"/>
              </a:rPr>
              <a:t>缩写为</a:t>
            </a:r>
            <a:r>
              <a:rPr lang="en-US" altLang="zh-CN" sz="2400" b="1" dirty="0" smtClean="0">
                <a:solidFill>
                  <a:srgbClr val="002060"/>
                </a:solidFill>
                <a:latin typeface="宋体" pitchFamily="2" charset="-122"/>
                <a:ea typeface="宋体" pitchFamily="2" charset="-122"/>
              </a:rPr>
              <a:t>CSSCI</a:t>
            </a:r>
            <a:r>
              <a:rPr lang="en-US" sz="2400" b="1" dirty="0" smtClean="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它是由南京大学中国社会科学研究评价中心开发研制的数据库，用来检索中文社会科学领域的论文收录和文献被引用情况。</a:t>
            </a:r>
          </a:p>
          <a:p>
            <a:pPr marL="365760" indent="-256032" eaLnBrk="1" fontAlgn="auto" hangingPunct="1">
              <a:lnSpc>
                <a:spcPct val="150000"/>
              </a:lnSpc>
              <a:spcAft>
                <a:spcPts val="0"/>
              </a:spcAft>
              <a:buFont typeface="Wingdings" pitchFamily="2" charset="2"/>
              <a:buChar char="u"/>
              <a:defRPr/>
            </a:pPr>
            <a:r>
              <a:rPr lang="en-US" altLang="zh-CN" sz="2400" b="1" dirty="0" smtClean="0">
                <a:solidFill>
                  <a:srgbClr val="002060"/>
                </a:solidFill>
                <a:latin typeface="宋体" pitchFamily="2" charset="-122"/>
                <a:ea typeface="宋体" pitchFamily="2" charset="-122"/>
              </a:rPr>
              <a:t>CSSCI</a:t>
            </a:r>
            <a:r>
              <a:rPr lang="zh-CN" altLang="en-US" sz="2400" b="1" dirty="0" smtClean="0">
                <a:solidFill>
                  <a:srgbClr val="002060"/>
                </a:solidFill>
                <a:latin typeface="宋体" pitchFamily="2" charset="-122"/>
                <a:ea typeface="宋体" pitchFamily="2" charset="-122"/>
              </a:rPr>
              <a:t>遵循文献计量学规律，采取定量与定性评价相结合的方法从全国中文人文社会科学学术性期刊中选出学术性强、编辑规范的期刊作为来源期刊</a:t>
            </a:r>
            <a:endParaRPr lang="en-US" altLang="zh-CN" sz="2400" b="1" dirty="0" smtClean="0">
              <a:solidFill>
                <a:srgbClr val="002060"/>
              </a:solidFill>
              <a:latin typeface="宋体" pitchFamily="2" charset="-122"/>
              <a:ea typeface="宋体" pitchFamily="2" charset="-122"/>
            </a:endParaRPr>
          </a:p>
          <a:p>
            <a:pPr marL="365760" indent="-256032" eaLnBrk="1" fontAlgn="auto" hangingPunct="1">
              <a:lnSpc>
                <a:spcPct val="150000"/>
              </a:lnSpc>
              <a:spcAft>
                <a:spcPts val="0"/>
              </a:spcAft>
              <a:buFont typeface="Wingdings" pitchFamily="2" charset="2"/>
              <a:buChar char="u"/>
              <a:defRPr/>
            </a:pPr>
            <a:r>
              <a:rPr kumimoji="1" lang="zh-CN" altLang="en-US" sz="2400" b="1" dirty="0" smtClean="0">
                <a:solidFill>
                  <a:srgbClr val="002060"/>
                </a:solidFill>
                <a:latin typeface="宋体" pitchFamily="2" charset="-122"/>
                <a:ea typeface="宋体" pitchFamily="2" charset="-122"/>
              </a:rPr>
              <a:t>主要从来源文献和被引文献两个方面向用户提供信息</a:t>
            </a:r>
          </a:p>
          <a:p>
            <a:pPr marL="365760" indent="-256032" eaLnBrk="1" fontAlgn="auto" hangingPunct="1">
              <a:lnSpc>
                <a:spcPct val="150000"/>
              </a:lnSpc>
              <a:spcAft>
                <a:spcPts val="0"/>
              </a:spcAft>
              <a:buFont typeface="Wingdings" pitchFamily="2" charset="2"/>
              <a:buChar char="u"/>
              <a:defRPr/>
            </a:pPr>
            <a:r>
              <a:rPr kumimoji="1" lang="zh-CN" altLang="en-US" sz="2400" b="1" dirty="0" smtClean="0">
                <a:solidFill>
                  <a:srgbClr val="002060"/>
                </a:solidFill>
                <a:latin typeface="宋体" pitchFamily="2" charset="-122"/>
                <a:ea typeface="宋体" pitchFamily="2" charset="-122"/>
              </a:rPr>
              <a:t> 记录回溯至</a:t>
            </a:r>
            <a:r>
              <a:rPr kumimoji="1" lang="en-US" altLang="zh-CN" sz="2400" b="1" dirty="0" smtClean="0">
                <a:solidFill>
                  <a:srgbClr val="002060"/>
                </a:solidFill>
                <a:latin typeface="宋体" pitchFamily="2" charset="-122"/>
                <a:ea typeface="宋体" pitchFamily="2" charset="-122"/>
              </a:rPr>
              <a:t>1998</a:t>
            </a:r>
            <a:r>
              <a:rPr kumimoji="1" lang="zh-CN" altLang="en-US" sz="2400" b="1" dirty="0" smtClean="0">
                <a:solidFill>
                  <a:srgbClr val="002060"/>
                </a:solidFill>
                <a:latin typeface="宋体" pitchFamily="2" charset="-122"/>
                <a:ea typeface="宋体" pitchFamily="2" charset="-122"/>
              </a:rPr>
              <a:t>年</a:t>
            </a:r>
          </a:p>
          <a:p>
            <a:pPr marL="365760" indent="-256032" eaLnBrk="1" fontAlgn="auto" hangingPunct="1">
              <a:lnSpc>
                <a:spcPct val="150000"/>
              </a:lnSpc>
              <a:spcAft>
                <a:spcPts val="0"/>
              </a:spcAft>
              <a:buFont typeface="Wingdings" pitchFamily="2" charset="2"/>
              <a:buNone/>
              <a:defRPr/>
            </a:pPr>
            <a:endParaRPr lang="en-US" altLang="zh-CN" sz="2800" dirty="0" smtClean="0">
              <a:latin typeface="宋体" pitchFamily="2" charset="-122"/>
            </a:endParaRPr>
          </a:p>
        </p:txBody>
      </p:sp>
      <p:sp>
        <p:nvSpPr>
          <p:cNvPr id="12292" name="Rectangle 4"/>
          <p:cNvSpPr>
            <a:spLocks noGrp="1" noRot="1" noChangeArrowheads="1"/>
          </p:cNvSpPr>
          <p:nvPr>
            <p:ph type="title"/>
          </p:nvPr>
        </p:nvSpPr>
        <p:spPr>
          <a:xfrm>
            <a:off x="603250" y="571480"/>
            <a:ext cx="3397246" cy="808037"/>
          </a:xfrm>
        </p:spPr>
        <p:txBody>
          <a:bodyPr>
            <a:normAutofit/>
          </a:bodyPr>
          <a:lstStyle/>
          <a:p>
            <a:pPr eaLnBrk="1" fontAlgn="auto" hangingPunct="1">
              <a:spcAft>
                <a:spcPts val="0"/>
              </a:spcAft>
              <a:defRPr/>
            </a:pPr>
            <a:r>
              <a:rPr lang="zh-CN" altLang="en-US" sz="4400" dirty="0" smtClean="0">
                <a:solidFill>
                  <a:srgbClr val="002060"/>
                </a:solidFill>
                <a:effectLst>
                  <a:outerShdw blurRad="38100" dist="38100" dir="2700000" algn="tl">
                    <a:srgbClr val="C0C0C0"/>
                  </a:outerShdw>
                </a:effectLst>
              </a:rPr>
              <a:t>简 介</a:t>
            </a:r>
          </a:p>
        </p:txBody>
      </p:sp>
      <p:pic>
        <p:nvPicPr>
          <p:cNvPr id="10244" name="Picture 6"/>
          <p:cNvPicPr>
            <a:picLocks noChangeAspect="1" noChangeArrowheads="1"/>
          </p:cNvPicPr>
          <p:nvPr/>
        </p:nvPicPr>
        <p:blipFill>
          <a:blip r:embed="rId2" cstate="print"/>
          <a:srcRect/>
          <a:stretch>
            <a:fillRect/>
          </a:stretch>
        </p:blipFill>
        <p:spPr bwMode="auto">
          <a:xfrm>
            <a:off x="7786688" y="428625"/>
            <a:ext cx="971550" cy="549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9" descr="精炼1.jpg"/>
          <p:cNvPicPr>
            <a:picLocks noChangeAspect="1"/>
          </p:cNvPicPr>
          <p:nvPr/>
        </p:nvPicPr>
        <p:blipFill>
          <a:blip r:embed="rId2" cstate="print"/>
          <a:srcRect/>
          <a:stretch>
            <a:fillRect/>
          </a:stretch>
        </p:blipFill>
        <p:spPr bwMode="auto">
          <a:xfrm>
            <a:off x="0" y="1143000"/>
            <a:ext cx="5924550" cy="1866900"/>
          </a:xfrm>
          <a:prstGeom prst="rect">
            <a:avLst/>
          </a:prstGeom>
          <a:noFill/>
          <a:ln w="9525">
            <a:noFill/>
            <a:miter lim="800000"/>
            <a:headEnd/>
            <a:tailEnd/>
          </a:ln>
        </p:spPr>
      </p:pic>
      <p:sp>
        <p:nvSpPr>
          <p:cNvPr id="4" name="矩形 3"/>
          <p:cNvSpPr/>
          <p:nvPr/>
        </p:nvSpPr>
        <p:spPr bwMode="auto">
          <a:xfrm>
            <a:off x="785813" y="2714625"/>
            <a:ext cx="1071562" cy="323850"/>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5" name="矩形 4"/>
          <p:cNvSpPr/>
          <p:nvPr/>
        </p:nvSpPr>
        <p:spPr bwMode="auto">
          <a:xfrm>
            <a:off x="714375" y="1570038"/>
            <a:ext cx="1000125"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精炼您的检索</a:t>
            </a:r>
            <a:endParaRPr lang="zh-CN" altLang="en-US" dirty="0">
              <a:ln w="12700">
                <a:noFill/>
                <a:prstDash val="solid"/>
              </a:ln>
              <a:solidFill>
                <a:schemeClr val="bg1"/>
              </a:solidFill>
              <a:effectLst/>
            </a:endParaRPr>
          </a:p>
        </p:txBody>
      </p:sp>
      <p:sp>
        <p:nvSpPr>
          <p:cNvPr id="11" name="TextBox 10"/>
          <p:cNvSpPr txBox="1"/>
          <p:nvPr/>
        </p:nvSpPr>
        <p:spPr>
          <a:xfrm>
            <a:off x="0" y="630238"/>
            <a:ext cx="8572500" cy="36988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72000" lvl="1">
              <a:spcBef>
                <a:spcPct val="20000"/>
              </a:spcBef>
              <a:buClr>
                <a:schemeClr val="accent2"/>
              </a:buClr>
              <a:buSzPct val="75000"/>
              <a:buFont typeface="Wingdings" pitchFamily="2" charset="2"/>
              <a:buNone/>
              <a:defRPr/>
            </a:pPr>
            <a:r>
              <a:rPr lang="zh-CN" altLang="en-US" sz="1800" b="1" dirty="0">
                <a:solidFill>
                  <a:srgbClr val="000000"/>
                </a:solidFill>
                <a:effectLst/>
                <a:latin typeface="宋体" pitchFamily="2" charset="-122"/>
                <a:ea typeface="宋体" pitchFamily="2" charset="-122"/>
              </a:rPr>
              <a:t>在检索页面左侧，对检索结果按类型、学科、期刊、年代进行聚类，精炼您的检索</a:t>
            </a:r>
            <a:endParaRPr lang="zh-CN" altLang="de-DE" sz="1800" b="1" dirty="0">
              <a:solidFill>
                <a:srgbClr val="000000"/>
              </a:solidFill>
              <a:effectLst/>
              <a:latin typeface="宋体" pitchFamily="2" charset="-122"/>
              <a:ea typeface="宋体" pitchFamily="2" charset="-122"/>
            </a:endParaRPr>
          </a:p>
        </p:txBody>
      </p:sp>
      <p:sp>
        <p:nvSpPr>
          <p:cNvPr id="18" name="AutoShape 7"/>
          <p:cNvSpPr>
            <a:spLocks noChangeArrowheads="1"/>
          </p:cNvSpPr>
          <p:nvPr/>
        </p:nvSpPr>
        <p:spPr bwMode="auto">
          <a:xfrm>
            <a:off x="3857625" y="1928813"/>
            <a:ext cx="2214563" cy="579437"/>
          </a:xfrm>
          <a:prstGeom prst="wedgeRoundRectCallout">
            <a:avLst>
              <a:gd name="adj1" fmla="val -62919"/>
              <a:gd name="adj2" fmla="val -62412"/>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400" b="1" dirty="0">
                <a:solidFill>
                  <a:schemeClr val="tx1"/>
                </a:solidFill>
                <a:effectLst/>
                <a:latin typeface="+mj-ea"/>
                <a:ea typeface="+mj-ea"/>
              </a:rPr>
              <a:t>以检索篇名（词）</a:t>
            </a:r>
            <a:r>
              <a:rPr kumimoji="1" lang="en-US" altLang="zh-CN" sz="1400" b="1" dirty="0">
                <a:solidFill>
                  <a:schemeClr val="tx1"/>
                </a:solidFill>
                <a:effectLst/>
                <a:latin typeface="+mj-ea"/>
                <a:ea typeface="+mj-ea"/>
              </a:rPr>
              <a:t>“</a:t>
            </a:r>
            <a:r>
              <a:rPr kumimoji="1" lang="zh-CN" altLang="en-US" sz="1400" b="1" dirty="0">
                <a:solidFill>
                  <a:schemeClr val="tx1"/>
                </a:solidFill>
                <a:effectLst/>
                <a:latin typeface="+mj-ea"/>
                <a:ea typeface="+mj-ea"/>
              </a:rPr>
              <a:t>毛泽东思想研究</a:t>
            </a:r>
            <a:r>
              <a:rPr kumimoji="1" lang="en-US" altLang="zh-CN" sz="1400" b="1" dirty="0">
                <a:solidFill>
                  <a:schemeClr val="tx1"/>
                </a:solidFill>
                <a:effectLst/>
                <a:latin typeface="+mj-ea"/>
                <a:ea typeface="+mj-ea"/>
              </a:rPr>
              <a:t>”</a:t>
            </a:r>
            <a:r>
              <a:rPr kumimoji="1" lang="zh-CN" altLang="en-US" sz="1400" b="1" dirty="0">
                <a:solidFill>
                  <a:schemeClr val="tx1"/>
                </a:solidFill>
                <a:effectLst/>
                <a:latin typeface="+mj-ea"/>
                <a:ea typeface="+mj-ea"/>
              </a:rPr>
              <a:t>为例 </a:t>
            </a:r>
          </a:p>
        </p:txBody>
      </p:sp>
      <p:pic>
        <p:nvPicPr>
          <p:cNvPr id="24" name="图片 23" descr="精炼2.jpg"/>
          <p:cNvPicPr>
            <a:picLocks noChangeAspect="1"/>
          </p:cNvPicPr>
          <p:nvPr/>
        </p:nvPicPr>
        <p:blipFill>
          <a:blip r:embed="rId3" cstate="print"/>
          <a:stretch>
            <a:fillRect/>
          </a:stretch>
        </p:blipFill>
        <p:spPr>
          <a:xfrm>
            <a:off x="4763" y="1142984"/>
            <a:ext cx="6353175" cy="5715016"/>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571875" y="2928938"/>
            <a:ext cx="4429125" cy="2247424"/>
          </a:xfrm>
          <a:prstGeom prst="wedgeRoundRectCallout">
            <a:avLst>
              <a:gd name="adj1" fmla="val -54527"/>
              <a:gd name="adj2" fmla="val 83161"/>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检索结果显示：以</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毛泽东思想研究</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篇名有</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篇。在左侧，</a:t>
            </a:r>
            <a:r>
              <a:rPr lang="zh-CN" altLang="en-US" sz="1400" b="1" dirty="0">
                <a:solidFill>
                  <a:srgbClr val="FF0000"/>
                </a:solidFill>
                <a:effectLst/>
                <a:latin typeface="+mj-ea"/>
                <a:ea typeface="+mj-ea"/>
              </a:rPr>
              <a:t>精炼您的检索</a:t>
            </a:r>
            <a:r>
              <a:rPr lang="zh-CN" altLang="en-US" sz="1400" b="1" dirty="0">
                <a:solidFill>
                  <a:schemeClr val="tx1"/>
                </a:solidFill>
                <a:effectLst/>
                <a:latin typeface="+mj-ea"/>
                <a:ea typeface="+mj-ea"/>
              </a:rPr>
              <a:t>可以查看这</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篇的聚类，</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类型</a:t>
            </a:r>
            <a:r>
              <a:rPr lang="zh-CN" altLang="en-US" sz="1400" b="1" dirty="0">
                <a:solidFill>
                  <a:schemeClr val="tx1"/>
                </a:solidFill>
                <a:effectLst/>
                <a:latin typeface="+mj-ea"/>
                <a:ea typeface="+mj-ea"/>
              </a:rPr>
              <a:t>分：论文</a:t>
            </a:r>
            <a:r>
              <a:rPr lang="en-US" altLang="zh-CN" sz="1400" b="1" dirty="0">
                <a:solidFill>
                  <a:schemeClr val="tx1"/>
                </a:solidFill>
                <a:effectLst/>
                <a:latin typeface="+mj-ea"/>
                <a:ea typeface="+mj-ea"/>
              </a:rPr>
              <a:t>3</a:t>
            </a:r>
            <a:r>
              <a:rPr lang="zh-CN" altLang="en-US" sz="1400" b="1" dirty="0">
                <a:solidFill>
                  <a:schemeClr val="tx1"/>
                </a:solidFill>
                <a:effectLst/>
                <a:latin typeface="+mj-ea"/>
                <a:ea typeface="+mj-ea"/>
              </a:rPr>
              <a:t>篇，综述</a:t>
            </a:r>
            <a:r>
              <a:rPr lang="en-US" altLang="zh-CN" sz="1400" b="1" dirty="0">
                <a:solidFill>
                  <a:schemeClr val="tx1"/>
                </a:solidFill>
                <a:effectLst/>
                <a:latin typeface="+mj-ea"/>
                <a:ea typeface="+mj-ea"/>
              </a:rPr>
              <a:t>7</a:t>
            </a:r>
            <a:r>
              <a:rPr lang="zh-CN" altLang="en-US" sz="1400" b="1" dirty="0">
                <a:solidFill>
                  <a:schemeClr val="tx1"/>
                </a:solidFill>
                <a:effectLst/>
                <a:latin typeface="+mj-ea"/>
                <a:ea typeface="+mj-ea"/>
              </a:rPr>
              <a:t>篇，评伦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学科</a:t>
            </a:r>
            <a:r>
              <a:rPr lang="zh-CN" altLang="en-US" sz="1400" b="1" dirty="0">
                <a:solidFill>
                  <a:schemeClr val="tx1"/>
                </a:solidFill>
                <a:effectLst/>
                <a:latin typeface="+mj-ea"/>
                <a:ea typeface="+mj-ea"/>
              </a:rPr>
              <a:t>分：马克思主义</a:t>
            </a:r>
            <a:r>
              <a:rPr lang="en-US" altLang="zh-CN" sz="1400" b="1" dirty="0">
                <a:solidFill>
                  <a:schemeClr val="tx1"/>
                </a:solidFill>
                <a:effectLst/>
                <a:latin typeface="+mj-ea"/>
                <a:ea typeface="+mj-ea"/>
              </a:rPr>
              <a:t>13</a:t>
            </a:r>
            <a:r>
              <a:rPr lang="zh-CN" altLang="en-US" sz="1400" b="1" dirty="0">
                <a:solidFill>
                  <a:schemeClr val="tx1"/>
                </a:solidFill>
                <a:effectLst/>
                <a:latin typeface="+mj-ea"/>
                <a:ea typeface="+mj-ea"/>
              </a:rPr>
              <a:t>篇，政治学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期刊</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年代</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p>
          <a:p>
            <a:pPr fontAlgn="auto">
              <a:spcBef>
                <a:spcPts val="0"/>
              </a:spcBef>
              <a:spcAft>
                <a:spcPts val="0"/>
              </a:spcAft>
              <a:defRPr/>
            </a:pPr>
            <a:r>
              <a:rPr lang="zh-CN" altLang="en-US" sz="1400" b="1" dirty="0">
                <a:solidFill>
                  <a:schemeClr val="tx1"/>
                </a:solidFill>
                <a:effectLst/>
                <a:latin typeface="+mj-ea"/>
                <a:ea typeface="+mj-ea"/>
              </a:rPr>
              <a:t>还</a:t>
            </a:r>
            <a:r>
              <a:rPr lang="zh-CN" altLang="en-US" sz="1400" b="1" dirty="0" smtClean="0">
                <a:solidFill>
                  <a:schemeClr val="tx1"/>
                </a:solidFill>
                <a:effectLst/>
                <a:latin typeface="+mj-ea"/>
                <a:ea typeface="+mj-ea"/>
              </a:rPr>
              <a:t>可不断点击，继续缩小检索范围</a:t>
            </a:r>
            <a:endParaRPr lang="en-US" altLang="zh-CN" sz="1400" b="1" dirty="0" smtClean="0">
              <a:solidFill>
                <a:schemeClr val="tx1"/>
              </a:solidFill>
              <a:effectLst/>
              <a:latin typeface="+mj-ea"/>
              <a:ea typeface="+mj-ea"/>
            </a:endParaRPr>
          </a:p>
          <a:p>
            <a:pPr fontAlgn="auto">
              <a:spcBef>
                <a:spcPts val="0"/>
              </a:spcBef>
              <a:spcAft>
                <a:spcPts val="0"/>
              </a:spcAft>
              <a:defRPr/>
            </a:pPr>
            <a:r>
              <a:rPr lang="zh-CN" altLang="en-US" sz="1400" b="1" dirty="0" smtClean="0">
                <a:solidFill>
                  <a:schemeClr val="tx1"/>
                </a:solidFill>
                <a:effectLst/>
                <a:latin typeface="+mj-ea"/>
              </a:rPr>
              <a:t>如：</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年点击进入，可以看到</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年的</a:t>
            </a:r>
            <a:endParaRPr lang="en-US" altLang="zh-CN" sz="1400" b="1" dirty="0" smtClean="0">
              <a:solidFill>
                <a:schemeClr val="tx1"/>
              </a:solidFill>
              <a:effectLst/>
              <a:latin typeface="+mj-ea"/>
            </a:endParaRPr>
          </a:p>
          <a:p>
            <a:pPr fontAlgn="auto">
              <a:spcBef>
                <a:spcPts val="0"/>
              </a:spcBef>
              <a:spcAft>
                <a:spcPts val="0"/>
              </a:spcAft>
              <a:defRPr/>
            </a:pPr>
            <a:r>
              <a:rPr lang="zh-CN" altLang="en-US" sz="1400" b="1" dirty="0" smtClean="0">
                <a:solidFill>
                  <a:schemeClr val="tx1"/>
                </a:solidFill>
                <a:effectLst/>
                <a:latin typeface="+mj-ea"/>
              </a:rPr>
              <a:t>以篇名（词）</a:t>
            </a:r>
            <a:r>
              <a:rPr lang="en-US" altLang="zh-CN" sz="1400" b="1" dirty="0" smtClean="0">
                <a:solidFill>
                  <a:schemeClr val="tx1"/>
                </a:solidFill>
                <a:effectLst/>
                <a:latin typeface="+mj-ea"/>
              </a:rPr>
              <a:t>=</a:t>
            </a:r>
            <a:r>
              <a:rPr lang="zh-CN" altLang="en-US" sz="1400" b="1" dirty="0" smtClean="0">
                <a:solidFill>
                  <a:schemeClr val="tx1"/>
                </a:solidFill>
                <a:effectLst/>
                <a:latin typeface="+mj-ea"/>
              </a:rPr>
              <a:t>毛泽东思想研究的来源文献共</a:t>
            </a:r>
            <a:r>
              <a:rPr lang="en-US" altLang="zh-CN" sz="1400" b="1" dirty="0" smtClean="0">
                <a:solidFill>
                  <a:schemeClr val="tx1"/>
                </a:solidFill>
                <a:effectLst/>
                <a:latin typeface="+mj-ea"/>
              </a:rPr>
              <a:t>2</a:t>
            </a:r>
            <a:r>
              <a:rPr lang="zh-CN" altLang="en-US" sz="1400" b="1" dirty="0" smtClean="0">
                <a:solidFill>
                  <a:schemeClr val="tx1"/>
                </a:solidFill>
                <a:effectLst/>
                <a:latin typeface="+mj-ea"/>
              </a:rPr>
              <a:t>篇</a:t>
            </a:r>
          </a:p>
        </p:txBody>
      </p:sp>
      <p:sp>
        <p:nvSpPr>
          <p:cNvPr id="13" name="矩形 12"/>
          <p:cNvSpPr/>
          <p:nvPr/>
        </p:nvSpPr>
        <p:spPr bwMode="auto">
          <a:xfrm>
            <a:off x="0" y="1357298"/>
            <a:ext cx="4786313" cy="288925"/>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pic>
        <p:nvPicPr>
          <p:cNvPr id="25" name="图片 24" descr="精炼3.jpg"/>
          <p:cNvPicPr>
            <a:picLocks noChangeAspect="1"/>
          </p:cNvPicPr>
          <p:nvPr/>
        </p:nvPicPr>
        <p:blipFill>
          <a:blip r:embed="rId4" cstate="print"/>
          <a:srcRect r="26997"/>
          <a:stretch>
            <a:fillRect/>
          </a:stretch>
        </p:blipFill>
        <p:spPr bwMode="auto">
          <a:xfrm>
            <a:off x="1357313" y="4857750"/>
            <a:ext cx="534987" cy="1857375"/>
          </a:xfrm>
          <a:prstGeom prst="rect">
            <a:avLst/>
          </a:prstGeom>
          <a:noFill/>
          <a:ln w="9525">
            <a:noFill/>
            <a:miter lim="800000"/>
            <a:headEnd/>
            <a:tailEnd/>
          </a:ln>
        </p:spPr>
      </p:pic>
      <p:sp>
        <p:nvSpPr>
          <p:cNvPr id="26" name="Rectangle 3"/>
          <p:cNvSpPr>
            <a:spLocks noChangeArrowheads="1"/>
          </p:cNvSpPr>
          <p:nvPr/>
        </p:nvSpPr>
        <p:spPr bwMode="auto">
          <a:xfrm>
            <a:off x="71438" y="1714488"/>
            <a:ext cx="1928812" cy="5072075"/>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animBg="1"/>
      <p:bldP spid="16" grpId="0" animBg="1"/>
      <p:bldP spid="13"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被引文献检索</a:t>
            </a:r>
            <a:r>
              <a:rPr lang="en-US" altLang="zh-CN" sz="6000" dirty="0" smtClean="0">
                <a:solidFill>
                  <a:srgbClr val="002060"/>
                </a:solidFill>
              </a:rPr>
              <a:t/>
            </a:r>
            <a:br>
              <a:rPr lang="en-US" altLang="zh-CN" sz="6000" dirty="0" smtClean="0">
                <a:solidFill>
                  <a:srgbClr val="002060"/>
                </a:solidFill>
              </a:rPr>
            </a:br>
            <a:r>
              <a:rPr lang="en-US" altLang="zh-CN" sz="6000" dirty="0" smtClean="0">
                <a:solidFill>
                  <a:srgbClr val="002060"/>
                </a:solidFill>
              </a:rPr>
              <a:t/>
            </a:r>
            <a:br>
              <a:rPr lang="en-US" altLang="zh-CN" sz="6000" dirty="0" smtClean="0">
                <a:solidFill>
                  <a:srgbClr val="002060"/>
                </a:solidFill>
              </a:rPr>
            </a:br>
            <a:r>
              <a:rPr lang="en-US" altLang="zh-CN" sz="2200" dirty="0" smtClean="0">
                <a:solidFill>
                  <a:srgbClr val="002060"/>
                </a:solidFill>
              </a:rPr>
              <a:t>——</a:t>
            </a:r>
            <a:r>
              <a:rPr lang="zh-CN" altLang="en-US" sz="2200" dirty="0" smtClean="0">
                <a:solidFill>
                  <a:srgbClr val="002060"/>
                </a:solidFill>
              </a:rPr>
              <a:t>基于新版系统</a:t>
            </a:r>
            <a:endParaRPr lang="zh-CN" altLang="en-US" sz="22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None/>
            </a:pPr>
            <a:r>
              <a:rPr lang="zh-CN" altLang="en-US" sz="2400" dirty="0" smtClean="0"/>
              <a:t>（</a:t>
            </a:r>
            <a:r>
              <a:rPr lang="en-US" altLang="zh-CN" sz="2400" dirty="0" smtClean="0"/>
              <a:t>1</a:t>
            </a:r>
            <a:r>
              <a:rPr lang="zh-CN" altLang="en-US" sz="2400" dirty="0" smtClean="0"/>
              <a:t>）</a:t>
            </a:r>
            <a:r>
              <a:rPr lang="zh-CN" altLang="en-US" sz="2400" b="1" dirty="0" smtClean="0"/>
              <a:t>被引作者检索</a:t>
            </a:r>
            <a:r>
              <a:rPr lang="zh-CN" altLang="en-US" sz="2400" dirty="0" smtClean="0"/>
              <a:t>　　</a:t>
            </a:r>
            <a:endParaRPr lang="en-US" altLang="zh-CN" sz="2400" dirty="0" smtClean="0"/>
          </a:p>
          <a:p>
            <a:pPr eaLnBrk="1" hangingPunct="1"/>
            <a:r>
              <a:rPr lang="zh-CN" altLang="en-US" sz="2400" dirty="0" smtClean="0"/>
              <a:t>通过此项检索，可以了解到某一作者在ＣＳＳＣＩ中被引用的情况。如查询刘国光先生的论著被引用情况，可在此框中输入“刘国光”得到结果。具体操作与说明参见来源文献的作者检索。</a:t>
            </a:r>
          </a:p>
          <a:p>
            <a:pPr eaLnBrk="1" hangingPunct="1">
              <a:buNone/>
            </a:pPr>
            <a:r>
              <a:rPr lang="zh-CN" altLang="en-US" sz="2400" dirty="0" smtClean="0"/>
              <a:t>（</a:t>
            </a:r>
            <a:r>
              <a:rPr lang="en-US" altLang="zh-CN" sz="2400" dirty="0" smtClean="0"/>
              <a:t>2</a:t>
            </a:r>
            <a:r>
              <a:rPr lang="zh-CN" altLang="en-US" sz="2400" dirty="0" smtClean="0"/>
              <a:t>）</a:t>
            </a:r>
            <a:r>
              <a:rPr lang="zh-CN" altLang="en-US" sz="2400" b="1" dirty="0" smtClean="0"/>
              <a:t>被引篇名（词）检索</a:t>
            </a:r>
            <a:r>
              <a:rPr lang="zh-CN" altLang="en-US" sz="2400" dirty="0" smtClean="0"/>
              <a:t>　　</a:t>
            </a:r>
            <a:endParaRPr lang="en-US" altLang="zh-CN" sz="2400" dirty="0" smtClean="0"/>
          </a:p>
          <a:p>
            <a:pPr eaLnBrk="1" hangingPunct="1"/>
            <a:r>
              <a:rPr lang="zh-CN" altLang="en-US" sz="2400" dirty="0" smtClean="0"/>
              <a:t>被引篇名（词）的检索与来源文献的篇名词检索相同，可输入被引篇名、篇名中的词段或逻辑表达式进行检索。具体操作说明参见来源文献的篇名词检索说明。</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3</a:t>
            </a:r>
            <a:r>
              <a:rPr lang="zh-CN" altLang="en-US" sz="2400" dirty="0" smtClean="0"/>
              <a:t>） </a:t>
            </a:r>
            <a:r>
              <a:rPr lang="zh-CN" altLang="en-US" sz="2400" b="1" dirty="0" smtClean="0"/>
              <a:t>被引年代检索</a:t>
            </a:r>
            <a:r>
              <a:rPr lang="zh-CN" altLang="en-US" sz="2400" dirty="0" smtClean="0"/>
              <a:t>　</a:t>
            </a:r>
          </a:p>
          <a:p>
            <a:pPr eaLnBrk="1" hangingPunct="1"/>
            <a:r>
              <a:rPr lang="zh-CN" altLang="en-US" sz="2400" dirty="0" smtClean="0"/>
              <a:t>　被引年代检索，通常作为某一出版物某年发表的论文被引用情况的限制。</a:t>
            </a:r>
          </a:p>
          <a:p>
            <a:pPr eaLnBrk="1" hangingPunct="1">
              <a:buFont typeface="Wingdings" pitchFamily="2" charset="2"/>
              <a:buNone/>
            </a:pPr>
            <a:r>
              <a:rPr lang="zh-CN" altLang="en-US" sz="2400" dirty="0" smtClean="0"/>
              <a:t>（</a:t>
            </a:r>
            <a:r>
              <a:rPr lang="en-US" altLang="zh-CN" sz="2400" dirty="0" smtClean="0"/>
              <a:t>4</a:t>
            </a:r>
            <a:r>
              <a:rPr lang="zh-CN" altLang="en-US" sz="2400" dirty="0" smtClean="0"/>
              <a:t>）</a:t>
            </a:r>
            <a:r>
              <a:rPr lang="zh-CN" altLang="en-US" sz="2400" b="1" dirty="0" smtClean="0"/>
              <a:t>被引文献期刊检索</a:t>
            </a:r>
          </a:p>
          <a:p>
            <a:pPr eaLnBrk="1" hangingPunct="1"/>
            <a:r>
              <a:rPr lang="zh-CN" altLang="en-US" sz="2400" dirty="0" smtClean="0"/>
              <a:t>　　被引文献期刊检索主要用于查询期刊被引情况。在此框中输入某刊名，可得到该刊在ＣＳＳＣＩ中所有被引情况。</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buFont typeface="Wingdings" pitchFamily="2" charset="2"/>
              <a:buNone/>
            </a:pPr>
            <a:r>
              <a:rPr lang="zh-CN" altLang="en-US" sz="2400" dirty="0" smtClean="0"/>
              <a:t>（</a:t>
            </a:r>
            <a:r>
              <a:rPr lang="en-US" altLang="zh-CN" sz="2400" dirty="0" smtClean="0"/>
              <a:t>5</a:t>
            </a:r>
            <a:r>
              <a:rPr lang="zh-CN" altLang="en-US" sz="2400" dirty="0" smtClean="0"/>
              <a:t>） </a:t>
            </a:r>
            <a:r>
              <a:rPr lang="zh-CN" altLang="en-US" sz="2400" b="1" dirty="0" smtClean="0"/>
              <a:t>被引文献类型检索</a:t>
            </a:r>
          </a:p>
          <a:p>
            <a:pPr eaLnBrk="1" hangingPunct="1">
              <a:lnSpc>
                <a:spcPct val="90000"/>
              </a:lnSpc>
            </a:pPr>
            <a:r>
              <a:rPr lang="zh-CN" altLang="en-US" sz="2400" dirty="0" smtClean="0"/>
              <a:t>　　被引文献类型检索主要用于查询期刊论文、报纸、汇编（丛书）、会议文集、报告、标准、法规、电子文献等的被引情况。在此框中输入某刊名，可得到该刊在ＣＳＳＣＩ中所有被引情况。 </a:t>
            </a:r>
          </a:p>
          <a:p>
            <a:pPr eaLnBrk="1" hangingPunct="1">
              <a:lnSpc>
                <a:spcPct val="90000"/>
              </a:lnSpc>
              <a:buFont typeface="Wingdings" pitchFamily="2" charset="2"/>
              <a:buNone/>
            </a:pPr>
            <a:r>
              <a:rPr lang="zh-CN" altLang="en-US" sz="2400" dirty="0" smtClean="0"/>
              <a:t>（</a:t>
            </a:r>
            <a:r>
              <a:rPr lang="en-US" altLang="zh-CN" sz="2400" dirty="0" smtClean="0"/>
              <a:t>6</a:t>
            </a:r>
            <a:r>
              <a:rPr lang="zh-CN" altLang="en-US" sz="2400" dirty="0" smtClean="0"/>
              <a:t>） </a:t>
            </a:r>
            <a:r>
              <a:rPr lang="zh-CN" altLang="en-US" sz="2400" b="1" dirty="0" smtClean="0"/>
              <a:t>被引文献细节检索</a:t>
            </a:r>
            <a:r>
              <a:rPr lang="zh-CN" altLang="en-US" sz="2400" dirty="0" smtClean="0"/>
              <a:t>　</a:t>
            </a:r>
          </a:p>
          <a:p>
            <a:pPr eaLnBrk="1" hangingPunct="1">
              <a:lnSpc>
                <a:spcPct val="90000"/>
              </a:lnSpc>
            </a:pPr>
            <a:r>
              <a:rPr lang="zh-CN" altLang="en-US" sz="2400" dirty="0" smtClean="0"/>
              <a:t>　 该检索具有较强的灵活性，可对文献题录信息进行检索，如输入某人的名字，既可以对作者为某人的文献进行检索，也可以检索篇名（词）中含有某人的文献信息。</a:t>
            </a:r>
          </a:p>
          <a:p>
            <a:endParaRPr lang="zh-CN" altLang="en-US" sz="2800"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被引文献检索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
        <p:nvSpPr>
          <p:cNvPr id="5" name="标题 4"/>
          <p:cNvSpPr>
            <a:spLocks noGrp="1"/>
          </p:cNvSpPr>
          <p:nvPr>
            <p:ph type="title"/>
          </p:nvPr>
        </p:nvSpPr>
        <p:spPr/>
        <p:txBody>
          <a:bodyPr/>
          <a:lstStyle/>
          <a:p>
            <a:endParaRPr lang="zh-CN" altLang="en-US"/>
          </a:p>
        </p:txBody>
      </p:sp>
      <p:sp>
        <p:nvSpPr>
          <p:cNvPr id="6" name="标题 2"/>
          <p:cNvSpPr txBox="1">
            <a:spLocks/>
          </p:cNvSpPr>
          <p:nvPr/>
        </p:nvSpPr>
        <p:spPr>
          <a:xfrm>
            <a:off x="-1357354" y="2643182"/>
            <a:ext cx="9144064" cy="2071702"/>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CN" altLang="en-US"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被引文献检索演示</a:t>
            </a: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r>
              <a:rPr kumimoji="0" lang="en-US" altLang="zh-CN"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a:t>
            </a:r>
            <a:r>
              <a:rPr kumimoji="0" lang="zh-CN" altLang="en-US"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基于新版系统</a:t>
            </a:r>
            <a:endParaRPr kumimoji="0" lang="zh-CN" altLang="en-US" sz="20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简单检索</a:t>
            </a:r>
            <a:r>
              <a:rPr lang="en-US" altLang="zh-CN" dirty="0"/>
              <a:t>&gt;</a:t>
            </a:r>
            <a:r>
              <a:rPr lang="zh-CN" altLang="en-US" dirty="0"/>
              <a:t>被引文献检索</a:t>
            </a:r>
          </a:p>
        </p:txBody>
      </p:sp>
      <p:pic>
        <p:nvPicPr>
          <p:cNvPr id="1028" name="Picture 4"/>
          <p:cNvPicPr>
            <a:picLocks noChangeAspect="1" noChangeArrowheads="1"/>
          </p:cNvPicPr>
          <p:nvPr/>
        </p:nvPicPr>
        <p:blipFill>
          <a:blip r:embed="rId2" cstate="print"/>
          <a:srcRect t="5748" b="47424"/>
          <a:stretch>
            <a:fillRect/>
          </a:stretch>
        </p:blipFill>
        <p:spPr bwMode="auto">
          <a:xfrm>
            <a:off x="0" y="805186"/>
            <a:ext cx="7572396" cy="2123752"/>
          </a:xfrm>
          <a:prstGeom prst="rect">
            <a:avLst/>
          </a:prstGeom>
          <a:ln>
            <a:noFill/>
          </a:ln>
          <a:effectLst>
            <a:outerShdw blurRad="292100" dist="139700" dir="2700000" algn="tl" rotWithShape="0">
              <a:srgbClr val="333333">
                <a:alpha val="65000"/>
              </a:srgbClr>
            </a:outerShdw>
          </a:effectLst>
        </p:spPr>
      </p:pic>
      <p:pic>
        <p:nvPicPr>
          <p:cNvPr id="20486" name="图片 6" descr="宗1.jpg"/>
          <p:cNvPicPr>
            <a:picLocks noChangeAspect="1"/>
          </p:cNvPicPr>
          <p:nvPr/>
        </p:nvPicPr>
        <p:blipFill>
          <a:blip r:embed="rId3" cstate="print"/>
          <a:srcRect/>
          <a:stretch>
            <a:fillRect/>
          </a:stretch>
        </p:blipFill>
        <p:spPr bwMode="auto">
          <a:xfrm>
            <a:off x="0" y="3190875"/>
            <a:ext cx="8239125" cy="3667125"/>
          </a:xfrm>
          <a:prstGeom prst="rect">
            <a:avLst/>
          </a:prstGeom>
          <a:ln>
            <a:noFill/>
          </a:ln>
          <a:effectLst>
            <a:outerShdw blurRad="292100" dist="139700" dir="2700000" algn="tl" rotWithShape="0">
              <a:srgbClr val="333333">
                <a:alpha val="65000"/>
              </a:srgbClr>
            </a:outerShdw>
          </a:effectLst>
        </p:spPr>
      </p:pic>
      <p:sp>
        <p:nvSpPr>
          <p:cNvPr id="11" name="Rectangle 2"/>
          <p:cNvSpPr>
            <a:spLocks noChangeArrowheads="1"/>
          </p:cNvSpPr>
          <p:nvPr/>
        </p:nvSpPr>
        <p:spPr bwMode="auto">
          <a:xfrm>
            <a:off x="3071813" y="3143250"/>
            <a:ext cx="1071562" cy="285750"/>
          </a:xfrm>
          <a:prstGeom prst="rect">
            <a:avLst/>
          </a:prstGeom>
          <a:solidFill>
            <a:srgbClr val="FF0000">
              <a:alpha val="0"/>
            </a:srgbClr>
          </a:solidFill>
          <a:ln w="38100">
            <a:solidFill>
              <a:srgbClr val="C00000"/>
            </a:solidFill>
            <a:bevel/>
            <a:headEnd/>
            <a:tailEnd/>
          </a:ln>
        </p:spPr>
        <p:txBody>
          <a:bodyPr/>
          <a:lstStyle/>
          <a:p>
            <a:pPr>
              <a:defRPr/>
            </a:pPr>
            <a:endParaRPr lang="zh-CN" altLang="en-US"/>
          </a:p>
        </p:txBody>
      </p:sp>
      <p:sp>
        <p:nvSpPr>
          <p:cNvPr id="12" name="圆角矩形标注 11"/>
          <p:cNvSpPr/>
          <p:nvPr/>
        </p:nvSpPr>
        <p:spPr>
          <a:xfrm>
            <a:off x="3143250" y="5000625"/>
            <a:ext cx="1500188" cy="428625"/>
          </a:xfrm>
          <a:prstGeom prst="wedgeRoundRectCallout">
            <a:avLst>
              <a:gd name="adj1" fmla="val -60131"/>
              <a:gd name="adj2" fmla="val 7316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CN" altLang="en-US"/>
          </a:p>
        </p:txBody>
      </p:sp>
      <p:sp>
        <p:nvSpPr>
          <p:cNvPr id="20489" name="TextBox 12"/>
          <p:cNvSpPr txBox="1">
            <a:spLocks noChangeArrowheads="1"/>
          </p:cNvSpPr>
          <p:nvPr/>
        </p:nvSpPr>
        <p:spPr bwMode="auto">
          <a:xfrm>
            <a:off x="3214688" y="5000625"/>
            <a:ext cx="1428750" cy="338138"/>
          </a:xfrm>
          <a:prstGeom prst="rect">
            <a:avLst/>
          </a:prstGeom>
          <a:noFill/>
          <a:ln w="9525">
            <a:noFill/>
            <a:miter lim="800000"/>
            <a:headEnd/>
            <a:tailEnd/>
          </a:ln>
        </p:spPr>
        <p:txBody>
          <a:bodyPr>
            <a:spAutoFit/>
          </a:bodyPr>
          <a:lstStyle/>
          <a:p>
            <a:r>
              <a:rPr lang="zh-CN" altLang="en-US" sz="1600" b="1">
                <a:effectLst/>
              </a:rPr>
              <a:t>篇名包含宗教</a:t>
            </a:r>
          </a:p>
        </p:txBody>
      </p:sp>
      <p:sp>
        <p:nvSpPr>
          <p:cNvPr id="13" name="TextBox 12"/>
          <p:cNvSpPr txBox="1"/>
          <p:nvPr/>
        </p:nvSpPr>
        <p:spPr>
          <a:xfrm>
            <a:off x="3571868" y="1571612"/>
            <a:ext cx="2500312" cy="677863"/>
          </a:xfrm>
          <a:prstGeom prst="rect">
            <a:avLst/>
          </a:prstGeom>
          <a:noFill/>
        </p:spPr>
        <p:txBody>
          <a:bodyPr>
            <a:spAutoFit/>
          </a:bodyPr>
          <a:lstStyle/>
          <a:p>
            <a:pPr>
              <a:defRPr/>
            </a:pPr>
            <a:r>
              <a:rPr lang="zh-CN" altLang="en-US" sz="1400" b="1" dirty="0">
                <a:solidFill>
                  <a:srgbClr val="C00000"/>
                </a:solidFill>
                <a:effectLst/>
                <a:latin typeface="微软雅黑" pitchFamily="34" charset="-122"/>
                <a:ea typeface="微软雅黑" pitchFamily="34" charset="-122"/>
              </a:rPr>
              <a:t>被引篇名（词）</a:t>
            </a:r>
            <a:r>
              <a:rPr lang="en-US" altLang="zh-CN" sz="1400" b="1" dirty="0">
                <a:solidFill>
                  <a:srgbClr val="C00000"/>
                </a:solidFill>
                <a:effectLst/>
                <a:latin typeface="微软雅黑" pitchFamily="34" charset="-122"/>
                <a:ea typeface="微软雅黑" pitchFamily="34" charset="-122"/>
              </a:rPr>
              <a:t>=</a:t>
            </a:r>
            <a:r>
              <a:rPr lang="zh-CN" altLang="en-US" sz="1400" b="1" dirty="0">
                <a:solidFill>
                  <a:srgbClr val="C00000"/>
                </a:solidFill>
                <a:effectLst/>
                <a:latin typeface="微软雅黑" pitchFamily="34" charset="-122"/>
                <a:ea typeface="微软雅黑" pitchFamily="34" charset="-122"/>
              </a:rPr>
              <a:t>宗教</a:t>
            </a:r>
            <a:endParaRPr lang="zh-CN" sz="1400" dirty="0">
              <a:solidFill>
                <a:srgbClr val="C00000"/>
              </a:solidFill>
              <a:effectLst/>
              <a:latin typeface="Arial" charset="0"/>
              <a:ea typeface="宋体" pitchFamily="2" charset="-122"/>
            </a:endParaRPr>
          </a:p>
          <a:p>
            <a:pPr>
              <a:defRPr/>
            </a:pPr>
            <a:endParaRPr lang="zh-CN" altLang="en-US" dirty="0"/>
          </a:p>
        </p:txBody>
      </p:sp>
      <p:sp>
        <p:nvSpPr>
          <p:cNvPr id="14" name="椭圆 13"/>
          <p:cNvSpPr/>
          <p:nvPr/>
        </p:nvSpPr>
        <p:spPr>
          <a:xfrm>
            <a:off x="1142976" y="1928802"/>
            <a:ext cx="2214563" cy="428625"/>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0"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6" descr="A1.jpg"/>
          <p:cNvPicPr>
            <a:picLocks noChangeAspect="1"/>
          </p:cNvPicPr>
          <p:nvPr/>
        </p:nvPicPr>
        <p:blipFill>
          <a:blip r:embed="rId2" cstate="print"/>
          <a:srcRect t="2020" b="10106"/>
          <a:stretch>
            <a:fillRect/>
          </a:stretch>
        </p:blipFill>
        <p:spPr bwMode="auto">
          <a:xfrm>
            <a:off x="0" y="857250"/>
            <a:ext cx="6572250" cy="2954338"/>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2" y="-24"/>
            <a:ext cx="350046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高级检索</a:t>
            </a:r>
            <a:r>
              <a:rPr lang="en-US" altLang="zh-CN" dirty="0">
                <a:ln w="12700">
                  <a:noFill/>
                  <a:prstDash val="solid"/>
                </a:ln>
                <a:solidFill>
                  <a:schemeClr val="bg1"/>
                </a:solidFill>
                <a:effectLst/>
              </a:rPr>
              <a:t>&gt;</a:t>
            </a:r>
            <a:r>
              <a:rPr lang="zh-CN" altLang="en-US" dirty="0">
                <a:ln w="12700">
                  <a:noFill/>
                  <a:prstDash val="solid"/>
                </a:ln>
                <a:solidFill>
                  <a:schemeClr val="bg1"/>
                </a:solidFill>
                <a:effectLst/>
              </a:rPr>
              <a:t>来源文献检索</a:t>
            </a:r>
          </a:p>
        </p:txBody>
      </p:sp>
      <p:sp>
        <p:nvSpPr>
          <p:cNvPr id="8" name="Rectangle 3"/>
          <p:cNvSpPr>
            <a:spLocks noChangeArrowheads="1"/>
          </p:cNvSpPr>
          <p:nvPr/>
        </p:nvSpPr>
        <p:spPr bwMode="auto">
          <a:xfrm>
            <a:off x="785813" y="2857500"/>
            <a:ext cx="2143125" cy="285750"/>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sp>
        <p:nvSpPr>
          <p:cNvPr id="10" name="Rectangle 3"/>
          <p:cNvSpPr>
            <a:spLocks noChangeArrowheads="1"/>
          </p:cNvSpPr>
          <p:nvPr/>
        </p:nvSpPr>
        <p:spPr bwMode="auto">
          <a:xfrm>
            <a:off x="714375" y="3356992"/>
            <a:ext cx="1265337" cy="286321"/>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sp>
        <p:nvSpPr>
          <p:cNvPr id="21512" name="TextBox 12"/>
          <p:cNvSpPr txBox="1">
            <a:spLocks noChangeArrowheads="1"/>
          </p:cNvSpPr>
          <p:nvPr/>
        </p:nvSpPr>
        <p:spPr bwMode="auto">
          <a:xfrm>
            <a:off x="0" y="500063"/>
            <a:ext cx="8786813" cy="338137"/>
          </a:xfrm>
          <a:prstGeom prst="rect">
            <a:avLst/>
          </a:prstGeom>
          <a:noFill/>
          <a:ln w="9525">
            <a:noFill/>
            <a:miter lim="800000"/>
            <a:headEnd/>
            <a:tailEnd/>
          </a:ln>
        </p:spPr>
        <p:txBody>
          <a:bodyPr>
            <a:spAutoFit/>
          </a:bodyPr>
          <a:lstStyle/>
          <a:p>
            <a:r>
              <a:rPr lang="zh-CN" altLang="en-US" sz="1600">
                <a:effectLst/>
              </a:rPr>
              <a:t>提供多条件检索，以 篇名</a:t>
            </a:r>
            <a:r>
              <a:rPr lang="en-US" altLang="zh-CN" sz="1600">
                <a:effectLst/>
              </a:rPr>
              <a:t>=</a:t>
            </a:r>
            <a:r>
              <a:rPr lang="zh-CN" altLang="en-US" sz="1600">
                <a:effectLst/>
              </a:rPr>
              <a:t>宗教，作者</a:t>
            </a:r>
            <a:r>
              <a:rPr lang="en-US" altLang="zh-CN" sz="1600">
                <a:effectLst/>
              </a:rPr>
              <a:t>=</a:t>
            </a:r>
            <a:r>
              <a:rPr lang="zh-CN" altLang="en-US" sz="1600">
                <a:effectLst/>
              </a:rPr>
              <a:t>李，年代为</a:t>
            </a:r>
            <a:r>
              <a:rPr lang="en-US" altLang="zh-CN" sz="1600">
                <a:effectLst/>
              </a:rPr>
              <a:t>2006-2007，</a:t>
            </a:r>
            <a:r>
              <a:rPr lang="zh-CN" altLang="en-US" sz="1600">
                <a:effectLst/>
              </a:rPr>
              <a:t>文献类型</a:t>
            </a:r>
            <a:r>
              <a:rPr lang="en-US" altLang="zh-CN" sz="1600">
                <a:effectLst/>
              </a:rPr>
              <a:t>=</a:t>
            </a:r>
            <a:r>
              <a:rPr lang="zh-CN" altLang="en-US" sz="1600">
                <a:effectLst/>
              </a:rPr>
              <a:t>论文 为例</a:t>
            </a:r>
          </a:p>
        </p:txBody>
      </p:sp>
      <p:pic>
        <p:nvPicPr>
          <p:cNvPr id="16" name="图片 15" descr="A2.jpg"/>
          <p:cNvPicPr>
            <a:picLocks noChangeAspect="1"/>
          </p:cNvPicPr>
          <p:nvPr/>
        </p:nvPicPr>
        <p:blipFill>
          <a:blip r:embed="rId3" cstate="print"/>
          <a:srcRect b="19040"/>
          <a:stretch>
            <a:fillRect/>
          </a:stretch>
        </p:blipFill>
        <p:spPr bwMode="auto">
          <a:xfrm>
            <a:off x="0" y="3919538"/>
            <a:ext cx="7643813" cy="2938462"/>
          </a:xfrm>
          <a:prstGeom prst="rect">
            <a:avLst/>
          </a:prstGeom>
          <a:ln>
            <a:noFill/>
          </a:ln>
          <a:effectLst>
            <a:outerShdw blurRad="292100" dist="139700" dir="2700000" algn="tl" rotWithShape="0">
              <a:srgbClr val="333333">
                <a:alpha val="65000"/>
              </a:srgbClr>
            </a:outerShdw>
          </a:effectLst>
        </p:spPr>
      </p:pic>
      <p:sp>
        <p:nvSpPr>
          <p:cNvPr id="20" name="矩形 19"/>
          <p:cNvSpPr/>
          <p:nvPr/>
        </p:nvSpPr>
        <p:spPr>
          <a:xfrm>
            <a:off x="500063" y="4857750"/>
            <a:ext cx="571500" cy="2000250"/>
          </a:xfrm>
          <a:prstGeom prst="rect">
            <a:avLst/>
          </a:prstGeom>
          <a:noFill/>
          <a:ln w="28575">
            <a:solidFill>
              <a:srgbClr val="FF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27" name="矩形 26"/>
          <p:cNvSpPr/>
          <p:nvPr/>
        </p:nvSpPr>
        <p:spPr>
          <a:xfrm>
            <a:off x="5857875" y="4786313"/>
            <a:ext cx="428625" cy="2071687"/>
          </a:xfrm>
          <a:prstGeom prst="rect">
            <a:avLst/>
          </a:prstGeom>
          <a:noFill/>
          <a:ln w="28575">
            <a:solidFill>
              <a:srgbClr val="FF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23" name="AutoShape 7"/>
          <p:cNvSpPr>
            <a:spLocks noChangeArrowheads="1"/>
          </p:cNvSpPr>
          <p:nvPr/>
        </p:nvSpPr>
        <p:spPr bwMode="auto">
          <a:xfrm>
            <a:off x="5715000" y="1071563"/>
            <a:ext cx="2214563"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多条件检索</a:t>
            </a:r>
            <a:r>
              <a:rPr kumimoji="1" lang="zh-CN" altLang="en-US" sz="1500" b="1">
                <a:solidFill>
                  <a:schemeClr val="tx1"/>
                </a:solidFill>
                <a:effectLst/>
                <a:latin typeface="黑体" pitchFamily="2" charset="-122"/>
              </a:rPr>
              <a:t>高级检索框</a:t>
            </a:r>
            <a:endParaRPr kumimoji="1" lang="zh-CN" altLang="en-US" sz="1500" b="1" dirty="0">
              <a:solidFill>
                <a:schemeClr val="tx1"/>
              </a:solidFill>
              <a:effectLst/>
              <a:latin typeface="黑体" pitchFamily="2" charset="-122"/>
            </a:endParaRPr>
          </a:p>
        </p:txBody>
      </p:sp>
      <p:sp>
        <p:nvSpPr>
          <p:cNvPr id="25" name="AutoShape 7"/>
          <p:cNvSpPr>
            <a:spLocks noChangeArrowheads="1"/>
          </p:cNvSpPr>
          <p:nvPr/>
        </p:nvSpPr>
        <p:spPr bwMode="auto">
          <a:xfrm>
            <a:off x="3071813" y="2500313"/>
            <a:ext cx="2286000"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a:solidFill>
                  <a:schemeClr val="tx1"/>
                </a:solidFill>
                <a:effectLst/>
                <a:latin typeface="黑体" pitchFamily="2" charset="-122"/>
              </a:rPr>
              <a:t>年代任意组合，例</a:t>
            </a:r>
            <a:r>
              <a:rPr kumimoji="1" lang="en-US" altLang="zh-CN" sz="1500" b="1" dirty="0">
                <a:solidFill>
                  <a:schemeClr val="tx1"/>
                </a:solidFill>
                <a:effectLst/>
                <a:latin typeface="黑体" pitchFamily="2" charset="-122"/>
              </a:rPr>
              <a:t>06-07</a:t>
            </a:r>
            <a:endParaRPr kumimoji="1" lang="zh-CN" altLang="en-US" sz="1500" b="1" dirty="0">
              <a:solidFill>
                <a:schemeClr val="tx1"/>
              </a:solidFill>
              <a:effectLst/>
              <a:latin typeface="黑体" pitchFamily="2" charset="-122"/>
            </a:endParaRPr>
          </a:p>
        </p:txBody>
      </p:sp>
      <p:sp>
        <p:nvSpPr>
          <p:cNvPr id="28" name="AutoShape 7"/>
          <p:cNvSpPr>
            <a:spLocks noChangeArrowheads="1"/>
          </p:cNvSpPr>
          <p:nvPr/>
        </p:nvSpPr>
        <p:spPr bwMode="auto">
          <a:xfrm>
            <a:off x="2195736" y="3429000"/>
            <a:ext cx="1643063" cy="357188"/>
          </a:xfrm>
          <a:prstGeom prst="wedgeRoundRectCallout">
            <a:avLst>
              <a:gd name="adj1" fmla="val -61995"/>
              <a:gd name="adj2" fmla="val -15356"/>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文献类型：论文</a:t>
            </a:r>
          </a:p>
        </p:txBody>
      </p:sp>
      <p:sp>
        <p:nvSpPr>
          <p:cNvPr id="29" name="AutoShape 7"/>
          <p:cNvSpPr>
            <a:spLocks noChangeArrowheads="1"/>
          </p:cNvSpPr>
          <p:nvPr/>
        </p:nvSpPr>
        <p:spPr bwMode="auto">
          <a:xfrm>
            <a:off x="1143000" y="5143500"/>
            <a:ext cx="1071563" cy="357188"/>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作者姓</a:t>
            </a:r>
            <a:r>
              <a:rPr kumimoji="1" lang="zh-CN" altLang="en-US" sz="1500" b="1" dirty="0">
                <a:solidFill>
                  <a:schemeClr val="accent2"/>
                </a:solidFill>
                <a:effectLst/>
                <a:latin typeface="黑体" pitchFamily="2" charset="-122"/>
              </a:rPr>
              <a:t>李</a:t>
            </a:r>
          </a:p>
        </p:txBody>
      </p:sp>
      <p:sp>
        <p:nvSpPr>
          <p:cNvPr id="30" name="AutoShape 7"/>
          <p:cNvSpPr>
            <a:spLocks noChangeArrowheads="1"/>
          </p:cNvSpPr>
          <p:nvPr/>
        </p:nvSpPr>
        <p:spPr bwMode="auto">
          <a:xfrm>
            <a:off x="2786063" y="5643563"/>
            <a:ext cx="1643062"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篇名：有关</a:t>
            </a:r>
            <a:r>
              <a:rPr kumimoji="1" lang="zh-CN" altLang="en-US" sz="1500" b="1" dirty="0">
                <a:solidFill>
                  <a:schemeClr val="accent2"/>
                </a:solidFill>
                <a:effectLst/>
                <a:latin typeface="黑体" pitchFamily="2" charset="-122"/>
              </a:rPr>
              <a:t>宗教</a:t>
            </a:r>
          </a:p>
        </p:txBody>
      </p:sp>
      <p:sp>
        <p:nvSpPr>
          <p:cNvPr id="31" name="AutoShape 7"/>
          <p:cNvSpPr>
            <a:spLocks noChangeArrowheads="1"/>
          </p:cNvSpPr>
          <p:nvPr/>
        </p:nvSpPr>
        <p:spPr bwMode="auto">
          <a:xfrm>
            <a:off x="6357938" y="5072063"/>
            <a:ext cx="1847850"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年代：</a:t>
            </a:r>
            <a:r>
              <a:rPr kumimoji="1" lang="en-US" altLang="zh-CN" sz="1500" b="1" dirty="0">
                <a:solidFill>
                  <a:schemeClr val="tx1"/>
                </a:solidFill>
                <a:effectLst/>
                <a:latin typeface="黑体" pitchFamily="2" charset="-122"/>
              </a:rPr>
              <a:t>2006-2007</a:t>
            </a:r>
            <a:endParaRPr kumimoji="1" lang="zh-CN" altLang="en-US" sz="1500" b="1" dirty="0">
              <a:solidFill>
                <a:schemeClr val="tx1"/>
              </a:solidFill>
              <a:effectLst/>
              <a:latin typeface="黑体" pitchFamily="2" charset="-122"/>
            </a:endParaRPr>
          </a:p>
        </p:txBody>
      </p:sp>
      <p:pic>
        <p:nvPicPr>
          <p:cNvPr id="17"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1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ox(i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0"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18419" b="25786"/>
          <a:stretch>
            <a:fillRect/>
          </a:stretch>
        </p:blipFill>
        <p:spPr bwMode="auto">
          <a:xfrm>
            <a:off x="0" y="428625"/>
            <a:ext cx="6256338" cy="268128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2" y="-24"/>
            <a:ext cx="4286280"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高级检索</a:t>
            </a:r>
            <a:r>
              <a:rPr lang="en-US" altLang="zh-CN" dirty="0">
                <a:ln w="12700">
                  <a:noFill/>
                  <a:prstDash val="solid"/>
                </a:ln>
                <a:solidFill>
                  <a:schemeClr val="bg1"/>
                </a:solidFill>
                <a:effectLst/>
              </a:rPr>
              <a:t>&gt;</a:t>
            </a:r>
            <a:r>
              <a:rPr lang="zh-CN" altLang="en-US" dirty="0">
                <a:ln w="12700">
                  <a:noFill/>
                  <a:prstDash val="solid"/>
                </a:ln>
                <a:solidFill>
                  <a:schemeClr val="bg1"/>
                </a:solidFill>
                <a:effectLst/>
              </a:rPr>
              <a:t>被引文献检索</a:t>
            </a:r>
          </a:p>
        </p:txBody>
      </p:sp>
      <p:pic>
        <p:nvPicPr>
          <p:cNvPr id="10" name="图片 9" descr="宗2.jpg"/>
          <p:cNvPicPr>
            <a:picLocks noChangeAspect="1"/>
          </p:cNvPicPr>
          <p:nvPr/>
        </p:nvPicPr>
        <p:blipFill>
          <a:blip r:embed="rId3" cstate="print"/>
          <a:srcRect b="6647"/>
          <a:stretch>
            <a:fillRect/>
          </a:stretch>
        </p:blipFill>
        <p:spPr>
          <a:xfrm>
            <a:off x="0" y="3252788"/>
            <a:ext cx="8467725" cy="3605212"/>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500063" y="4214813"/>
            <a:ext cx="500062" cy="2643187"/>
          </a:xfrm>
          <a:prstGeom prst="rect">
            <a:avLst/>
          </a:prstGeom>
          <a:noFill/>
          <a:ln w="28575">
            <a:solidFill>
              <a:srgbClr val="C0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7" name="矩形 16"/>
          <p:cNvSpPr/>
          <p:nvPr/>
        </p:nvSpPr>
        <p:spPr>
          <a:xfrm>
            <a:off x="5929313" y="4071938"/>
            <a:ext cx="428625" cy="2786062"/>
          </a:xfrm>
          <a:prstGeom prst="rect">
            <a:avLst/>
          </a:prstGeom>
          <a:noFill/>
          <a:ln w="28575">
            <a:solidFill>
              <a:srgbClr val="C00000"/>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8" name="AutoShape 7"/>
          <p:cNvSpPr>
            <a:spLocks noChangeArrowheads="1"/>
          </p:cNvSpPr>
          <p:nvPr/>
        </p:nvSpPr>
        <p:spPr bwMode="auto">
          <a:xfrm>
            <a:off x="6143625" y="1000125"/>
            <a:ext cx="2286000" cy="357188"/>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多条件检索</a:t>
            </a:r>
            <a:r>
              <a:rPr kumimoji="1" lang="zh-CN" altLang="en-US" sz="1500" b="1">
                <a:solidFill>
                  <a:schemeClr val="tx1"/>
                </a:solidFill>
                <a:effectLst/>
                <a:latin typeface="黑体" pitchFamily="2" charset="-122"/>
              </a:rPr>
              <a:t>高级检索框</a:t>
            </a:r>
            <a:endParaRPr kumimoji="1" lang="zh-CN" altLang="en-US" sz="1500" b="1" dirty="0">
              <a:solidFill>
                <a:schemeClr val="tx1"/>
              </a:solidFill>
              <a:effectLst/>
              <a:latin typeface="黑体" pitchFamily="2" charset="-122"/>
            </a:endParaRPr>
          </a:p>
        </p:txBody>
      </p:sp>
      <p:sp>
        <p:nvSpPr>
          <p:cNvPr id="19" name="AutoShape 7"/>
          <p:cNvSpPr>
            <a:spLocks noChangeArrowheads="1"/>
          </p:cNvSpPr>
          <p:nvPr/>
        </p:nvSpPr>
        <p:spPr bwMode="auto">
          <a:xfrm>
            <a:off x="1071563" y="4786313"/>
            <a:ext cx="2286000"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被引作者：张一兵</a:t>
            </a:r>
          </a:p>
        </p:txBody>
      </p:sp>
      <p:sp>
        <p:nvSpPr>
          <p:cNvPr id="20" name="AutoShape 7"/>
          <p:cNvSpPr>
            <a:spLocks noChangeArrowheads="1"/>
          </p:cNvSpPr>
          <p:nvPr/>
        </p:nvSpPr>
        <p:spPr bwMode="auto">
          <a:xfrm>
            <a:off x="6357938" y="5072063"/>
            <a:ext cx="1847850"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年代：</a:t>
            </a:r>
            <a:r>
              <a:rPr kumimoji="1" lang="en-US" altLang="zh-CN" sz="1500" b="1" dirty="0">
                <a:solidFill>
                  <a:schemeClr val="tx1"/>
                </a:solidFill>
                <a:effectLst/>
                <a:latin typeface="黑体" pitchFamily="2" charset="-122"/>
              </a:rPr>
              <a:t>2004-2011</a:t>
            </a:r>
            <a:endParaRPr kumimoji="1" lang="zh-CN" altLang="en-US" sz="1500" b="1" dirty="0">
              <a:solidFill>
                <a:schemeClr val="tx1"/>
              </a:solidFill>
              <a:effectLst/>
              <a:latin typeface="黑体" pitchFamily="2" charset="-122"/>
            </a:endParaRPr>
          </a:p>
        </p:txBody>
      </p:sp>
      <p:sp>
        <p:nvSpPr>
          <p:cNvPr id="21" name="AutoShape 7"/>
          <p:cNvSpPr>
            <a:spLocks noChangeArrowheads="1"/>
          </p:cNvSpPr>
          <p:nvPr/>
        </p:nvSpPr>
        <p:spPr bwMode="auto">
          <a:xfrm>
            <a:off x="2786063" y="5643563"/>
            <a:ext cx="1643062" cy="357187"/>
          </a:xfrm>
          <a:prstGeom prst="wedgeRoundRectCallout">
            <a:avLst>
              <a:gd name="adj1" fmla="val -52412"/>
              <a:gd name="adj2" fmla="val 10186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篇名：有关</a:t>
            </a:r>
            <a:r>
              <a:rPr kumimoji="1" lang="zh-CN" altLang="en-US" sz="1500" b="1" dirty="0">
                <a:solidFill>
                  <a:srgbClr val="FF0000"/>
                </a:solidFill>
                <a:effectLst/>
                <a:latin typeface="黑体" pitchFamily="2" charset="-122"/>
              </a:rPr>
              <a:t>哲学</a:t>
            </a:r>
          </a:p>
        </p:txBody>
      </p:sp>
      <p:pic>
        <p:nvPicPr>
          <p:cNvPr id="12"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
        <p:nvSpPr>
          <p:cNvPr id="6" name="标题 2"/>
          <p:cNvSpPr txBox="1">
            <a:spLocks/>
          </p:cNvSpPr>
          <p:nvPr/>
        </p:nvSpPr>
        <p:spPr>
          <a:xfrm>
            <a:off x="-1357354" y="2643182"/>
            <a:ext cx="9144064" cy="2071702"/>
          </a:xfrm>
          <a:prstGeom prst="rect">
            <a:avLst/>
          </a:prstGeom>
        </p:spPr>
        <p:txBody>
          <a:bodyPr vert="horz" rtlCol="0" anchor="ctr">
            <a:normAutofit fontScale="97500" lnSpcReduction="10000"/>
            <a:scene3d>
              <a:camera prst="orthographicFront"/>
              <a:lightRig rig="soft" dir="t"/>
            </a:scene3d>
            <a:sp3d prstMaterial="softEdge">
              <a:bevelT w="25400" h="25400"/>
            </a:sp3d>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CSSCI</a:t>
            </a:r>
            <a:r>
              <a:rPr kumimoji="0" lang="zh-CN" altLang="en-US"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功能演示</a:t>
            </a: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
            </a:r>
            <a:br>
              <a:rPr kumimoji="0" lang="en-US" altLang="zh-CN" sz="6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br>
            <a:r>
              <a:rPr kumimoji="0" lang="en-US" altLang="zh-CN"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a:t>
            </a:r>
            <a:r>
              <a:rPr kumimoji="0" lang="zh-CN" altLang="en-US" sz="20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基于新版系统</a:t>
            </a:r>
            <a:endParaRPr kumimoji="0" lang="zh-CN" altLang="en-US" sz="20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85786" y="642918"/>
            <a:ext cx="4708525" cy="792162"/>
          </a:xfrm>
        </p:spPr>
        <p:txBody>
          <a:bodyPr>
            <a:normAutofit/>
          </a:bodyPr>
          <a:lstStyle/>
          <a:p>
            <a:pPr eaLnBrk="1" fontAlgn="auto" hangingPunct="1">
              <a:spcAft>
                <a:spcPts val="0"/>
              </a:spcAft>
              <a:defRPr/>
            </a:pPr>
            <a:r>
              <a:rPr lang="zh-CN" altLang="en-US" sz="4400" dirty="0" smtClean="0">
                <a:solidFill>
                  <a:srgbClr val="002060"/>
                </a:solidFill>
                <a:effectLst>
                  <a:outerShdw blurRad="38100" dist="38100" dir="2700000" algn="tl">
                    <a:srgbClr val="C0C0C0"/>
                  </a:outerShdw>
                </a:effectLst>
                <a:latin typeface="宋体" pitchFamily="2" charset="-122"/>
              </a:rPr>
              <a:t>数据库介绍</a:t>
            </a:r>
          </a:p>
        </p:txBody>
      </p:sp>
      <p:sp>
        <p:nvSpPr>
          <p:cNvPr id="11267" name="Text Box 4"/>
          <p:cNvSpPr txBox="1">
            <a:spLocks noChangeArrowheads="1"/>
          </p:cNvSpPr>
          <p:nvPr/>
        </p:nvSpPr>
        <p:spPr bwMode="auto">
          <a:xfrm>
            <a:off x="785813" y="1571625"/>
            <a:ext cx="7488237" cy="4364038"/>
          </a:xfrm>
          <a:prstGeom prst="rect">
            <a:avLst/>
          </a:prstGeom>
          <a:noFill/>
          <a:ln w="9525">
            <a:noFill/>
            <a:miter lim="800000"/>
            <a:headEnd/>
            <a:tailEnd/>
          </a:ln>
        </p:spPr>
        <p:txBody>
          <a:bodyPr>
            <a:spAutoFit/>
          </a:bodyPr>
          <a:lstStyle/>
          <a:p>
            <a:pPr>
              <a:buClr>
                <a:schemeClr val="bg2">
                  <a:lumMod val="50000"/>
                </a:schemeClr>
              </a:buClr>
              <a:buSzPct val="70000"/>
              <a:buFont typeface="Wingdings" pitchFamily="2" charset="2"/>
              <a:buChar char="u"/>
              <a:defRPr/>
            </a:pPr>
            <a:r>
              <a:rPr kumimoji="1" lang="en-US" altLang="zh-CN" sz="2800" b="1" dirty="0">
                <a:solidFill>
                  <a:srgbClr val="003366"/>
                </a:solidFill>
                <a:effectLst/>
                <a:latin typeface="楷体_GB2312" pitchFamily="49" charset="-122"/>
                <a:ea typeface="楷体_GB2312" pitchFamily="49" charset="-122"/>
              </a:rPr>
              <a:t> </a:t>
            </a:r>
            <a:r>
              <a:rPr kumimoji="1" lang="zh-CN" altLang="en-US" b="1" dirty="0">
                <a:solidFill>
                  <a:srgbClr val="003366"/>
                </a:solidFill>
                <a:effectLst/>
                <a:latin typeface="宋体" pitchFamily="2" charset="-122"/>
                <a:ea typeface="宋体" pitchFamily="2" charset="-122"/>
              </a:rPr>
              <a:t>覆盖的</a:t>
            </a:r>
            <a:r>
              <a:rPr kumimoji="1" lang="en-US" altLang="zh-CN" b="1" dirty="0">
                <a:solidFill>
                  <a:srgbClr val="003366"/>
                </a:solidFill>
                <a:effectLst/>
                <a:latin typeface="宋体" pitchFamily="2" charset="-122"/>
                <a:ea typeface="宋体" pitchFamily="2" charset="-122"/>
              </a:rPr>
              <a:t>25</a:t>
            </a:r>
            <a:r>
              <a:rPr kumimoji="1" lang="zh-CN" altLang="en-US" b="1" dirty="0">
                <a:solidFill>
                  <a:srgbClr val="003366"/>
                </a:solidFill>
                <a:effectLst/>
                <a:latin typeface="宋体" pitchFamily="2" charset="-122"/>
                <a:ea typeface="宋体" pitchFamily="2" charset="-122"/>
              </a:rPr>
              <a:t>类学科范围。</a:t>
            </a:r>
            <a:endParaRPr kumimoji="1" lang="en-US" altLang="zh-CN" b="1" dirty="0">
              <a:solidFill>
                <a:srgbClr val="003366"/>
              </a:solidFill>
              <a:effectLst/>
              <a:latin typeface="宋体" pitchFamily="2" charset="-122"/>
              <a:ea typeface="宋体" pitchFamily="2" charset="-122"/>
            </a:endParaRPr>
          </a:p>
          <a:p>
            <a:pPr>
              <a:buClr>
                <a:schemeClr val="bg2">
                  <a:lumMod val="50000"/>
                </a:schemeClr>
              </a:buClr>
              <a:buSzPct val="70000"/>
              <a:defRPr/>
            </a:pPr>
            <a:r>
              <a:rPr kumimoji="1" lang="zh-CN" altLang="en-US" b="1" dirty="0">
                <a:solidFill>
                  <a:srgbClr val="003366"/>
                </a:solidFill>
                <a:effectLst/>
                <a:latin typeface="宋体" pitchFamily="2" charset="-122"/>
                <a:ea typeface="宋体" pitchFamily="2" charset="-122"/>
              </a:rPr>
              <a:t>包括：教育学、环境科学、管理学、法学、经济学、考古学、历史学、马克思主义、民族学、社会学、体育学、统计学、心理学、艺术学、哲学、政治学、宗教学、外国文学、语言学、综合性社会科学等</a:t>
            </a:r>
            <a:endParaRPr kumimoji="1" lang="en-US" altLang="zh-CN" b="1" dirty="0">
              <a:solidFill>
                <a:srgbClr val="003366"/>
              </a:solidFill>
              <a:effectLst/>
              <a:latin typeface="宋体" pitchFamily="2" charset="-122"/>
              <a:ea typeface="宋体" pitchFamily="2" charset="-122"/>
            </a:endParaRPr>
          </a:p>
          <a:p>
            <a:pPr>
              <a:buClr>
                <a:schemeClr val="accent2"/>
              </a:buClr>
              <a:buSzPct val="70000"/>
              <a:defRPr/>
            </a:pPr>
            <a:r>
              <a:rPr kumimoji="1" lang="en-US" altLang="zh-CN" b="1" dirty="0">
                <a:solidFill>
                  <a:srgbClr val="003366"/>
                </a:solidFill>
                <a:effectLst/>
                <a:latin typeface="宋体" pitchFamily="2" charset="-122"/>
                <a:ea typeface="宋体" pitchFamily="2" charset="-122"/>
              </a:rPr>
              <a:t>   </a:t>
            </a:r>
          </a:p>
          <a:p>
            <a:pPr>
              <a:buClr>
                <a:schemeClr val="bg2">
                  <a:lumMod val="50000"/>
                </a:schemeClr>
              </a:buClr>
              <a:buSzPct val="70000"/>
              <a:buFont typeface="Wingdings" pitchFamily="2" charset="2"/>
              <a:buChar char="u"/>
              <a:defRPr/>
            </a:pPr>
            <a:r>
              <a:rPr kumimoji="1" lang="en-US" altLang="zh-CN" b="1" dirty="0">
                <a:solidFill>
                  <a:srgbClr val="003366"/>
                </a:solidFill>
                <a:effectLst/>
                <a:latin typeface="宋体" pitchFamily="2" charset="-122"/>
                <a:ea typeface="宋体" pitchFamily="2" charset="-122"/>
              </a:rPr>
              <a:t>  </a:t>
            </a:r>
            <a:r>
              <a:rPr kumimoji="1" lang="zh-CN" altLang="en-US" b="1" dirty="0">
                <a:solidFill>
                  <a:srgbClr val="003366"/>
                </a:solidFill>
                <a:effectLst/>
                <a:latin typeface="宋体" pitchFamily="2" charset="-122"/>
                <a:ea typeface="宋体" pitchFamily="2" charset="-122"/>
              </a:rPr>
              <a:t>检索结果为文献的题录、参考文献信息</a:t>
            </a:r>
          </a:p>
          <a:p>
            <a:pPr>
              <a:buClr>
                <a:schemeClr val="accent2"/>
              </a:buClr>
              <a:buSzPct val="70000"/>
              <a:defRPr/>
            </a:pPr>
            <a:r>
              <a:rPr kumimoji="1" lang="zh-CN" altLang="en-US" b="1" dirty="0">
                <a:solidFill>
                  <a:srgbClr val="003366"/>
                </a:solidFill>
                <a:effectLst/>
                <a:latin typeface="宋体" pitchFamily="2" charset="-122"/>
                <a:ea typeface="宋体" pitchFamily="2" charset="-122"/>
              </a:rPr>
              <a:t>   </a:t>
            </a:r>
            <a:endParaRPr kumimoji="1" lang="en-US" altLang="zh-CN" b="1" dirty="0">
              <a:solidFill>
                <a:srgbClr val="003366"/>
              </a:solidFill>
              <a:effectLst/>
              <a:latin typeface="宋体" pitchFamily="2" charset="-122"/>
              <a:ea typeface="宋体" pitchFamily="2" charset="-122"/>
            </a:endParaRPr>
          </a:p>
          <a:p>
            <a:pPr>
              <a:buClr>
                <a:schemeClr val="bg2">
                  <a:lumMod val="50000"/>
                </a:schemeClr>
              </a:buClr>
              <a:buSzPct val="70000"/>
              <a:buFont typeface="Wingdings" pitchFamily="2" charset="2"/>
              <a:buChar char="u"/>
              <a:defRPr/>
            </a:pPr>
            <a:r>
              <a:rPr kumimoji="1" lang="en-US" altLang="zh-CN" b="1" dirty="0">
                <a:solidFill>
                  <a:srgbClr val="003366"/>
                </a:solidFill>
                <a:effectLst/>
                <a:latin typeface="宋体" pitchFamily="2" charset="-122"/>
                <a:ea typeface="宋体" pitchFamily="2" charset="-122"/>
              </a:rPr>
              <a:t>  </a:t>
            </a:r>
            <a:r>
              <a:rPr kumimoji="1" lang="zh-CN" altLang="en-US" b="1" dirty="0">
                <a:solidFill>
                  <a:srgbClr val="003366"/>
                </a:solidFill>
                <a:effectLst/>
                <a:latin typeface="宋体" pitchFamily="2" charset="-122"/>
                <a:ea typeface="宋体" pitchFamily="2" charset="-122"/>
              </a:rPr>
              <a:t>来源期刊</a:t>
            </a:r>
            <a:r>
              <a:rPr kumimoji="1" lang="en-US" altLang="zh-CN" b="1" dirty="0">
                <a:solidFill>
                  <a:srgbClr val="003366"/>
                </a:solidFill>
                <a:effectLst/>
                <a:latin typeface="宋体" pitchFamily="2" charset="-122"/>
                <a:ea typeface="宋体" pitchFamily="2" charset="-122"/>
              </a:rPr>
              <a:t>500</a:t>
            </a:r>
            <a:r>
              <a:rPr kumimoji="1" lang="zh-CN" altLang="en-US" b="1" dirty="0">
                <a:solidFill>
                  <a:srgbClr val="003366"/>
                </a:solidFill>
                <a:effectLst/>
                <a:latin typeface="宋体" pitchFamily="2" charset="-122"/>
                <a:ea typeface="宋体" pitchFamily="2" charset="-122"/>
              </a:rPr>
              <a:t>余种，为各学科影响因子较高的期刊，每年根据期刊的被引用情况进行调整和增删 </a:t>
            </a:r>
          </a:p>
          <a:p>
            <a:pPr>
              <a:lnSpc>
                <a:spcPct val="120000"/>
              </a:lnSpc>
              <a:buClr>
                <a:schemeClr val="accent2"/>
              </a:buClr>
              <a:buSzPct val="70000"/>
              <a:buFont typeface="Wingdings" pitchFamily="2" charset="2"/>
              <a:buNone/>
              <a:defRPr/>
            </a:pPr>
            <a:endParaRPr kumimoji="1" lang="en-US" altLang="zh-CN" sz="2800" b="1" dirty="0">
              <a:solidFill>
                <a:srgbClr val="003366"/>
              </a:solidFill>
              <a:effectLst/>
              <a:latin typeface="Arial" charset="0"/>
              <a:ea typeface="宋体" pitchFamily="2" charset="-122"/>
            </a:endParaRPr>
          </a:p>
        </p:txBody>
      </p:sp>
      <p:pic>
        <p:nvPicPr>
          <p:cNvPr id="11268" name="Picture 6"/>
          <p:cNvPicPr>
            <a:picLocks noChangeAspect="1" noChangeArrowheads="1"/>
          </p:cNvPicPr>
          <p:nvPr/>
        </p:nvPicPr>
        <p:blipFill>
          <a:blip r:embed="rId2" cstate="print"/>
          <a:srcRect/>
          <a:stretch>
            <a:fillRect/>
          </a:stretch>
        </p:blipFill>
        <p:spPr bwMode="auto">
          <a:xfrm>
            <a:off x="7786688" y="428625"/>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7" descr="1007301529588024d9a6b0ee4a.jpg"/>
          <p:cNvPicPr>
            <a:picLocks noChangeAspect="1"/>
          </p:cNvPicPr>
          <p:nvPr/>
        </p:nvPicPr>
        <p:blipFill>
          <a:blip r:embed="rId2" cstate="print"/>
          <a:srcRect/>
          <a:stretch>
            <a:fillRect/>
          </a:stretch>
        </p:blipFill>
        <p:spPr bwMode="auto">
          <a:xfrm>
            <a:off x="6286500" y="2306638"/>
            <a:ext cx="2540000" cy="4051300"/>
          </a:xfrm>
          <a:prstGeom prst="rect">
            <a:avLst/>
          </a:prstGeom>
          <a:noFill/>
          <a:ln w="9525">
            <a:noFill/>
            <a:miter lim="800000"/>
            <a:headEnd/>
            <a:tailEnd/>
          </a:ln>
        </p:spPr>
      </p:pic>
      <p:sp>
        <p:nvSpPr>
          <p:cNvPr id="4" name="TextBox 3"/>
          <p:cNvSpPr txBox="1"/>
          <p:nvPr/>
        </p:nvSpPr>
        <p:spPr>
          <a:xfrm>
            <a:off x="1285875" y="2584450"/>
            <a:ext cx="3214688" cy="3416320"/>
          </a:xfrm>
          <a:prstGeom prst="rect">
            <a:avLst/>
          </a:prstGeom>
          <a:noFill/>
        </p:spPr>
        <p:txBody>
          <a:bodyPr>
            <a:spAutoFit/>
          </a:bodyPr>
          <a:lstStyle/>
          <a:p>
            <a:pPr>
              <a:lnSpc>
                <a:spcPct val="150000"/>
              </a:lnSpc>
              <a:buClr>
                <a:schemeClr val="bg2">
                  <a:lumMod val="50000"/>
                </a:schemeClr>
              </a:buClr>
              <a:buFont typeface="Arial" pitchFamily="34" charset="0"/>
              <a:buChar char="•"/>
              <a:defRPr/>
            </a:pPr>
            <a:r>
              <a:rPr lang="zh-CN" altLang="en-US" dirty="0" smtClean="0"/>
              <a:t>精炼</a:t>
            </a:r>
            <a:r>
              <a:rPr lang="zh-CN" altLang="en-US" dirty="0"/>
              <a:t>您的检索</a:t>
            </a:r>
            <a:endParaRPr lang="en-US" altLang="zh-CN" dirty="0"/>
          </a:p>
          <a:p>
            <a:pPr>
              <a:lnSpc>
                <a:spcPct val="150000"/>
              </a:lnSpc>
              <a:buClr>
                <a:schemeClr val="bg2">
                  <a:lumMod val="50000"/>
                </a:schemeClr>
              </a:buClr>
              <a:buFont typeface="Arial" pitchFamily="34" charset="0"/>
              <a:buChar char="•"/>
              <a:defRPr/>
            </a:pPr>
            <a:r>
              <a:rPr lang="zh-CN" altLang="en-US" dirty="0"/>
              <a:t>被引统计</a:t>
            </a:r>
            <a:endParaRPr lang="en-US" altLang="zh-CN" dirty="0"/>
          </a:p>
          <a:p>
            <a:pPr>
              <a:lnSpc>
                <a:spcPct val="150000"/>
              </a:lnSpc>
              <a:buClr>
                <a:schemeClr val="bg2">
                  <a:lumMod val="50000"/>
                </a:schemeClr>
              </a:buClr>
              <a:buFont typeface="Arial" pitchFamily="34" charset="0"/>
              <a:buChar char="•"/>
              <a:defRPr/>
            </a:pPr>
            <a:r>
              <a:rPr lang="zh-CN" altLang="en-US" dirty="0"/>
              <a:t>原文链接</a:t>
            </a:r>
            <a:r>
              <a:rPr lang="en-US" altLang="zh-CN" dirty="0"/>
              <a:t>/</a:t>
            </a:r>
            <a:r>
              <a:rPr lang="zh-CN" altLang="en-US" dirty="0"/>
              <a:t>查看</a:t>
            </a:r>
            <a:r>
              <a:rPr lang="zh-CN" altLang="en-US" dirty="0" smtClean="0"/>
              <a:t>全文</a:t>
            </a:r>
            <a:endParaRPr lang="en-US" altLang="zh-CN" dirty="0" smtClean="0"/>
          </a:p>
          <a:p>
            <a:pPr>
              <a:lnSpc>
                <a:spcPct val="150000"/>
              </a:lnSpc>
              <a:buClr>
                <a:schemeClr val="bg2">
                  <a:lumMod val="50000"/>
                </a:schemeClr>
              </a:buClr>
              <a:buFont typeface="Arial" pitchFamily="34" charset="0"/>
              <a:buChar char="•"/>
              <a:defRPr/>
            </a:pPr>
            <a:r>
              <a:rPr lang="zh-CN" altLang="en-US" dirty="0" smtClean="0"/>
              <a:t>查看文献详细</a:t>
            </a:r>
            <a:endParaRPr lang="en-US" altLang="zh-CN" dirty="0"/>
          </a:p>
          <a:p>
            <a:pPr>
              <a:lnSpc>
                <a:spcPct val="150000"/>
              </a:lnSpc>
              <a:buClr>
                <a:schemeClr val="bg2">
                  <a:lumMod val="50000"/>
                </a:schemeClr>
              </a:buClr>
              <a:defRPr/>
            </a:pPr>
            <a:endParaRPr lang="en-US" altLang="zh-CN" dirty="0"/>
          </a:p>
          <a:p>
            <a:pPr>
              <a:lnSpc>
                <a:spcPct val="150000"/>
              </a:lnSpc>
              <a:defRPr/>
            </a:pPr>
            <a:endParaRPr lang="zh-CN" altLang="en-US" dirty="0"/>
          </a:p>
        </p:txBody>
      </p:sp>
      <p:sp>
        <p:nvSpPr>
          <p:cNvPr id="5" name="TextBox 4"/>
          <p:cNvSpPr txBox="1"/>
          <p:nvPr/>
        </p:nvSpPr>
        <p:spPr>
          <a:xfrm>
            <a:off x="4572000" y="2571750"/>
            <a:ext cx="3786188" cy="2308324"/>
          </a:xfrm>
          <a:prstGeom prst="rect">
            <a:avLst/>
          </a:prstGeom>
          <a:noFill/>
        </p:spPr>
        <p:txBody>
          <a:bodyPr>
            <a:spAutoFit/>
          </a:bodyPr>
          <a:lstStyle/>
          <a:p>
            <a:pPr>
              <a:lnSpc>
                <a:spcPct val="150000"/>
              </a:lnSpc>
              <a:buClr>
                <a:schemeClr val="bg2">
                  <a:lumMod val="50000"/>
                </a:schemeClr>
              </a:buClr>
              <a:buFont typeface="Arial" pitchFamily="34" charset="0"/>
              <a:buChar char="•"/>
              <a:defRPr/>
            </a:pPr>
            <a:r>
              <a:rPr lang="zh-CN" altLang="en-US" dirty="0"/>
              <a:t> </a:t>
            </a:r>
            <a:r>
              <a:rPr lang="zh-CN" altLang="en-US" dirty="0" smtClean="0"/>
              <a:t>显示方式</a:t>
            </a:r>
            <a:endParaRPr lang="en-US" altLang="zh-CN" dirty="0"/>
          </a:p>
          <a:p>
            <a:pPr>
              <a:lnSpc>
                <a:spcPct val="150000"/>
              </a:lnSpc>
              <a:buClr>
                <a:schemeClr val="bg2">
                  <a:lumMod val="50000"/>
                </a:schemeClr>
              </a:buClr>
              <a:buFont typeface="Arial" pitchFamily="34" charset="0"/>
              <a:buChar char="•"/>
              <a:defRPr/>
            </a:pPr>
            <a:r>
              <a:rPr lang="zh-CN" altLang="en-US" dirty="0"/>
              <a:t> 排序功能</a:t>
            </a:r>
            <a:endParaRPr lang="en-US" altLang="zh-CN" dirty="0"/>
          </a:p>
          <a:p>
            <a:pPr>
              <a:lnSpc>
                <a:spcPct val="150000"/>
              </a:lnSpc>
              <a:buClr>
                <a:schemeClr val="bg2">
                  <a:lumMod val="50000"/>
                </a:schemeClr>
              </a:buClr>
              <a:buFont typeface="Arial" pitchFamily="34" charset="0"/>
              <a:buChar char="•"/>
              <a:defRPr/>
            </a:pPr>
            <a:r>
              <a:rPr lang="zh-CN" altLang="en-US" dirty="0" smtClean="0"/>
              <a:t>下载</a:t>
            </a:r>
            <a:r>
              <a:rPr lang="en-US" altLang="zh-CN" dirty="0" smtClean="0"/>
              <a:t>/</a:t>
            </a:r>
            <a:r>
              <a:rPr lang="zh-CN" altLang="en-US" dirty="0" smtClean="0"/>
              <a:t>输出功能</a:t>
            </a:r>
            <a:endParaRPr lang="en-US" altLang="zh-CN" dirty="0"/>
          </a:p>
          <a:p>
            <a:pPr>
              <a:lnSpc>
                <a:spcPct val="150000"/>
              </a:lnSpc>
              <a:buClr>
                <a:schemeClr val="bg2">
                  <a:lumMod val="50000"/>
                </a:schemeClr>
              </a:buClr>
              <a:buFont typeface="Arial" pitchFamily="34" charset="0"/>
              <a:buChar char="•"/>
              <a:defRPr/>
            </a:pPr>
            <a:r>
              <a:rPr lang="zh-CN" altLang="en-US" dirty="0"/>
              <a:t> 二次检索</a:t>
            </a:r>
            <a:endParaRPr lang="en-US" altLang="zh-CN" dirty="0"/>
          </a:p>
        </p:txBody>
      </p:sp>
      <p:sp>
        <p:nvSpPr>
          <p:cNvPr id="9" name="TextBox 8"/>
          <p:cNvSpPr txBox="1"/>
          <p:nvPr/>
        </p:nvSpPr>
        <p:spPr>
          <a:xfrm rot="1318999">
            <a:off x="7664450" y="3011488"/>
            <a:ext cx="1000125" cy="461962"/>
          </a:xfrm>
          <a:prstGeom prst="rect">
            <a:avLst/>
          </a:prstGeom>
          <a:noFill/>
        </p:spPr>
        <p:txBody>
          <a:bodyPr>
            <a:spAutoFit/>
          </a:bodyPr>
          <a:lstStyle/>
          <a:p>
            <a:pPr>
              <a:defRPr/>
            </a:pPr>
            <a:r>
              <a:rPr lang="en-US" altLang="zh-CN" dirty="0">
                <a:latin typeface="Adobe Caslon Pro Bold" pitchFamily="18" charset="0"/>
              </a:rPr>
              <a:t>NEW</a:t>
            </a:r>
            <a:endParaRPr lang="zh-CN" altLang="en-US" dirty="0">
              <a:latin typeface="Adobe Caslon Pro Bold" pitchFamily="18" charset="0"/>
            </a:endParaRPr>
          </a:p>
        </p:txBody>
      </p:sp>
      <p:pic>
        <p:nvPicPr>
          <p:cNvPr id="8"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
        <p:nvSpPr>
          <p:cNvPr id="10" name="标题 2"/>
          <p:cNvSpPr txBox="1">
            <a:spLocks/>
          </p:cNvSpPr>
          <p:nvPr/>
        </p:nvSpPr>
        <p:spPr>
          <a:xfrm>
            <a:off x="428596" y="928670"/>
            <a:ext cx="8229600" cy="1143000"/>
          </a:xfrm>
          <a:prstGeom prst="rect">
            <a:avLst/>
          </a:prstGeom>
        </p:spPr>
        <p:txBody>
          <a:bodyPr>
            <a:normAutofit/>
          </a:bodyPr>
          <a:lstStyle/>
          <a:p>
            <a:pPr eaLnBrk="0" hangingPunct="0"/>
            <a:r>
              <a:rPr lang="en-US" altLang="zh-CN" sz="4400" b="1" dirty="0" smtClean="0">
                <a:solidFill>
                  <a:srgbClr val="002060"/>
                </a:solidFill>
                <a:latin typeface="+mj-ea"/>
                <a:ea typeface="+mj-ea"/>
              </a:rPr>
              <a:t>CSSCI</a:t>
            </a:r>
            <a:r>
              <a:rPr lang="zh-CN" altLang="en-US" sz="4400" b="1" dirty="0" smtClean="0">
                <a:solidFill>
                  <a:srgbClr val="002060"/>
                </a:solidFill>
                <a:latin typeface="+mj-ea"/>
                <a:ea typeface="+mj-ea"/>
              </a:rPr>
              <a:t>新增功能演示</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44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精炼您的检索</a:t>
            </a:r>
            <a:endParaRPr lang="zh-CN" altLang="en-US" dirty="0">
              <a:ln w="12700">
                <a:noFill/>
                <a:prstDash val="solid"/>
              </a:ln>
              <a:solidFill>
                <a:schemeClr val="bg1"/>
              </a:solidFill>
              <a:effectLst/>
            </a:endParaRPr>
          </a:p>
        </p:txBody>
      </p:sp>
      <p:sp>
        <p:nvSpPr>
          <p:cNvPr id="11" name="TextBox 10"/>
          <p:cNvSpPr txBox="1"/>
          <p:nvPr/>
        </p:nvSpPr>
        <p:spPr>
          <a:xfrm>
            <a:off x="0" y="857232"/>
            <a:ext cx="8572500" cy="36988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72000" lvl="1">
              <a:spcBef>
                <a:spcPct val="20000"/>
              </a:spcBef>
              <a:buClr>
                <a:schemeClr val="accent2"/>
              </a:buClr>
              <a:buSzPct val="75000"/>
              <a:buFont typeface="Wingdings" pitchFamily="2" charset="2"/>
              <a:buNone/>
              <a:defRPr/>
            </a:pPr>
            <a:r>
              <a:rPr lang="zh-CN" altLang="en-US" sz="1800" b="1" dirty="0">
                <a:solidFill>
                  <a:srgbClr val="000000"/>
                </a:solidFill>
                <a:effectLst/>
                <a:latin typeface="宋体" pitchFamily="2" charset="-122"/>
                <a:ea typeface="宋体" pitchFamily="2" charset="-122"/>
              </a:rPr>
              <a:t>在检索页面左侧，对检索结果按类型、学科、期刊、年代进行聚类，精炼您的检索</a:t>
            </a:r>
            <a:endParaRPr lang="zh-CN" altLang="de-DE" sz="1800" b="1" dirty="0">
              <a:solidFill>
                <a:srgbClr val="000000"/>
              </a:solidFill>
              <a:effectLst/>
              <a:latin typeface="宋体" pitchFamily="2" charset="-122"/>
              <a:ea typeface="宋体" pitchFamily="2" charset="-122"/>
            </a:endParaRPr>
          </a:p>
        </p:txBody>
      </p:sp>
      <p:pic>
        <p:nvPicPr>
          <p:cNvPr id="24" name="图片 23" descr="精炼2.jpg"/>
          <p:cNvPicPr>
            <a:picLocks noChangeAspect="1"/>
          </p:cNvPicPr>
          <p:nvPr/>
        </p:nvPicPr>
        <p:blipFill>
          <a:blip r:embed="rId2" cstate="print"/>
          <a:stretch>
            <a:fillRect/>
          </a:stretch>
        </p:blipFill>
        <p:spPr>
          <a:xfrm>
            <a:off x="0" y="1357298"/>
            <a:ext cx="6353175" cy="5500702"/>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571875" y="2928938"/>
            <a:ext cx="4429125" cy="2247424"/>
          </a:xfrm>
          <a:prstGeom prst="wedgeRoundRectCallout">
            <a:avLst>
              <a:gd name="adj1" fmla="val -54527"/>
              <a:gd name="adj2" fmla="val 83161"/>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检索结果显示：以</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毛泽东思想研究</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篇名有</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篇。在左侧，</a:t>
            </a:r>
            <a:r>
              <a:rPr lang="zh-CN" altLang="en-US" sz="1400" b="1" dirty="0">
                <a:solidFill>
                  <a:srgbClr val="FF0000"/>
                </a:solidFill>
                <a:effectLst/>
                <a:latin typeface="+mj-ea"/>
                <a:ea typeface="+mj-ea"/>
              </a:rPr>
              <a:t>精炼您的检索</a:t>
            </a:r>
            <a:r>
              <a:rPr lang="zh-CN" altLang="en-US" sz="1400" b="1" dirty="0">
                <a:solidFill>
                  <a:schemeClr val="tx1"/>
                </a:solidFill>
                <a:effectLst/>
                <a:latin typeface="+mj-ea"/>
                <a:ea typeface="+mj-ea"/>
              </a:rPr>
              <a:t>可以查看这</a:t>
            </a:r>
            <a:r>
              <a:rPr lang="en-US" altLang="zh-CN" sz="1400" b="1" dirty="0">
                <a:solidFill>
                  <a:schemeClr val="tx1"/>
                </a:solidFill>
                <a:effectLst/>
                <a:latin typeface="+mj-ea"/>
                <a:ea typeface="+mj-ea"/>
              </a:rPr>
              <a:t>15</a:t>
            </a:r>
            <a:r>
              <a:rPr lang="zh-CN" altLang="en-US" sz="1400" b="1" dirty="0">
                <a:solidFill>
                  <a:schemeClr val="tx1"/>
                </a:solidFill>
                <a:effectLst/>
                <a:latin typeface="+mj-ea"/>
                <a:ea typeface="+mj-ea"/>
              </a:rPr>
              <a:t>篇的聚类，</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类型</a:t>
            </a:r>
            <a:r>
              <a:rPr lang="zh-CN" altLang="en-US" sz="1400" b="1" dirty="0">
                <a:solidFill>
                  <a:schemeClr val="tx1"/>
                </a:solidFill>
                <a:effectLst/>
                <a:latin typeface="+mj-ea"/>
                <a:ea typeface="+mj-ea"/>
              </a:rPr>
              <a:t>分：论文</a:t>
            </a:r>
            <a:r>
              <a:rPr lang="en-US" altLang="zh-CN" sz="1400" b="1" dirty="0">
                <a:solidFill>
                  <a:schemeClr val="tx1"/>
                </a:solidFill>
                <a:effectLst/>
                <a:latin typeface="+mj-ea"/>
                <a:ea typeface="+mj-ea"/>
              </a:rPr>
              <a:t>3</a:t>
            </a:r>
            <a:r>
              <a:rPr lang="zh-CN" altLang="en-US" sz="1400" b="1" dirty="0">
                <a:solidFill>
                  <a:schemeClr val="tx1"/>
                </a:solidFill>
                <a:effectLst/>
                <a:latin typeface="+mj-ea"/>
                <a:ea typeface="+mj-ea"/>
              </a:rPr>
              <a:t>篇，综述</a:t>
            </a:r>
            <a:r>
              <a:rPr lang="en-US" altLang="zh-CN" sz="1400" b="1" dirty="0">
                <a:solidFill>
                  <a:schemeClr val="tx1"/>
                </a:solidFill>
                <a:effectLst/>
                <a:latin typeface="+mj-ea"/>
                <a:ea typeface="+mj-ea"/>
              </a:rPr>
              <a:t>7</a:t>
            </a:r>
            <a:r>
              <a:rPr lang="zh-CN" altLang="en-US" sz="1400" b="1" dirty="0">
                <a:solidFill>
                  <a:schemeClr val="tx1"/>
                </a:solidFill>
                <a:effectLst/>
                <a:latin typeface="+mj-ea"/>
                <a:ea typeface="+mj-ea"/>
              </a:rPr>
              <a:t>篇，评伦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学科</a:t>
            </a:r>
            <a:r>
              <a:rPr lang="zh-CN" altLang="en-US" sz="1400" b="1" dirty="0">
                <a:solidFill>
                  <a:schemeClr val="tx1"/>
                </a:solidFill>
                <a:effectLst/>
                <a:latin typeface="+mj-ea"/>
                <a:ea typeface="+mj-ea"/>
              </a:rPr>
              <a:t>分：马克思主义</a:t>
            </a:r>
            <a:r>
              <a:rPr lang="en-US" altLang="zh-CN" sz="1400" b="1" dirty="0">
                <a:solidFill>
                  <a:schemeClr val="tx1"/>
                </a:solidFill>
                <a:effectLst/>
                <a:latin typeface="+mj-ea"/>
                <a:ea typeface="+mj-ea"/>
              </a:rPr>
              <a:t>13</a:t>
            </a:r>
            <a:r>
              <a:rPr lang="zh-CN" altLang="en-US" sz="1400" b="1" dirty="0">
                <a:solidFill>
                  <a:schemeClr val="tx1"/>
                </a:solidFill>
                <a:effectLst/>
                <a:latin typeface="+mj-ea"/>
                <a:ea typeface="+mj-ea"/>
              </a:rPr>
              <a:t>篇，政治学</a:t>
            </a:r>
            <a:r>
              <a:rPr lang="en-US" altLang="zh-CN" sz="1400" b="1" dirty="0">
                <a:solidFill>
                  <a:schemeClr val="tx1"/>
                </a:solidFill>
                <a:effectLst/>
                <a:latin typeface="+mj-ea"/>
                <a:ea typeface="+mj-ea"/>
              </a:rPr>
              <a:t>2</a:t>
            </a:r>
            <a:r>
              <a:rPr lang="zh-CN" altLang="en-US" sz="1400" b="1" dirty="0">
                <a:solidFill>
                  <a:schemeClr val="tx1"/>
                </a:solidFill>
                <a:effectLst/>
                <a:latin typeface="+mj-ea"/>
                <a:ea typeface="+mj-ea"/>
              </a:rPr>
              <a:t>篇</a:t>
            </a:r>
            <a:endParaRPr lang="en-US" altLang="zh-CN" sz="1400" b="1" dirty="0">
              <a:solidFill>
                <a:schemeClr val="tx1"/>
              </a:solidFill>
              <a:effectLst/>
              <a:latin typeface="+mj-ea"/>
              <a:ea typeface="+mj-ea"/>
            </a:endParaRP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期刊</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p>
          <a:p>
            <a:pPr fontAlgn="auto">
              <a:spcBef>
                <a:spcPts val="0"/>
              </a:spcBef>
              <a:spcAft>
                <a:spcPts val="0"/>
              </a:spcAft>
              <a:defRPr/>
            </a:pPr>
            <a:r>
              <a:rPr lang="zh-CN" altLang="en-US" sz="1400" b="1" dirty="0">
                <a:solidFill>
                  <a:schemeClr val="tx1"/>
                </a:solidFill>
                <a:effectLst/>
                <a:latin typeface="+mj-ea"/>
                <a:ea typeface="+mj-ea"/>
              </a:rPr>
              <a:t>以</a:t>
            </a:r>
            <a:r>
              <a:rPr lang="zh-CN" altLang="en-US" sz="1400" b="1" dirty="0">
                <a:solidFill>
                  <a:srgbClr val="FF0000"/>
                </a:solidFill>
                <a:effectLst/>
                <a:latin typeface="+mj-ea"/>
                <a:ea typeface="+mj-ea"/>
              </a:rPr>
              <a:t>年代</a:t>
            </a:r>
            <a:r>
              <a:rPr lang="zh-CN" altLang="en-US" sz="1400" b="1" dirty="0">
                <a:solidFill>
                  <a:schemeClr val="tx1"/>
                </a:solidFill>
                <a:effectLst/>
                <a:latin typeface="+mj-ea"/>
                <a:ea typeface="+mj-ea"/>
              </a:rPr>
              <a:t>分</a:t>
            </a:r>
            <a:r>
              <a:rPr lang="en-US" altLang="zh-CN" sz="1400" b="1" dirty="0">
                <a:solidFill>
                  <a:schemeClr val="tx1"/>
                </a:solidFill>
                <a:effectLst/>
                <a:latin typeface="+mj-ea"/>
                <a:ea typeface="+mj-ea"/>
              </a:rPr>
              <a:t>…</a:t>
            </a:r>
          </a:p>
          <a:p>
            <a:pPr fontAlgn="auto">
              <a:spcBef>
                <a:spcPts val="0"/>
              </a:spcBef>
              <a:spcAft>
                <a:spcPts val="0"/>
              </a:spcAft>
              <a:defRPr/>
            </a:pPr>
            <a:r>
              <a:rPr lang="zh-CN" altLang="en-US" sz="1400" b="1" dirty="0">
                <a:solidFill>
                  <a:schemeClr val="tx1"/>
                </a:solidFill>
                <a:effectLst/>
                <a:latin typeface="+mj-ea"/>
                <a:ea typeface="+mj-ea"/>
              </a:rPr>
              <a:t>还</a:t>
            </a:r>
            <a:r>
              <a:rPr lang="zh-CN" altLang="en-US" sz="1400" b="1" dirty="0" smtClean="0">
                <a:solidFill>
                  <a:schemeClr val="tx1"/>
                </a:solidFill>
                <a:effectLst/>
                <a:latin typeface="+mj-ea"/>
                <a:ea typeface="+mj-ea"/>
              </a:rPr>
              <a:t>可不断点击，继续缩小检索范围</a:t>
            </a:r>
            <a:endParaRPr lang="en-US" altLang="zh-CN" sz="1400" b="1" dirty="0" smtClean="0">
              <a:solidFill>
                <a:schemeClr val="tx1"/>
              </a:solidFill>
              <a:effectLst/>
              <a:latin typeface="+mj-ea"/>
              <a:ea typeface="+mj-ea"/>
            </a:endParaRPr>
          </a:p>
          <a:p>
            <a:pPr fontAlgn="auto">
              <a:spcBef>
                <a:spcPts val="0"/>
              </a:spcBef>
              <a:spcAft>
                <a:spcPts val="0"/>
              </a:spcAft>
              <a:defRPr/>
            </a:pPr>
            <a:r>
              <a:rPr lang="zh-CN" altLang="en-US" sz="1400" b="1" dirty="0" smtClean="0">
                <a:solidFill>
                  <a:schemeClr val="tx1"/>
                </a:solidFill>
                <a:effectLst/>
                <a:latin typeface="+mj-ea"/>
              </a:rPr>
              <a:t>如：</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年点击进入，可以看到</a:t>
            </a:r>
            <a:r>
              <a:rPr lang="en-US" altLang="zh-CN" sz="1400" b="1" dirty="0" smtClean="0">
                <a:solidFill>
                  <a:schemeClr val="tx1"/>
                </a:solidFill>
                <a:effectLst/>
                <a:latin typeface="+mj-ea"/>
              </a:rPr>
              <a:t>2011</a:t>
            </a:r>
            <a:r>
              <a:rPr lang="zh-CN" altLang="en-US" sz="1400" b="1" dirty="0" smtClean="0">
                <a:solidFill>
                  <a:schemeClr val="tx1"/>
                </a:solidFill>
                <a:effectLst/>
                <a:latin typeface="+mj-ea"/>
              </a:rPr>
              <a:t>年的</a:t>
            </a:r>
            <a:endParaRPr lang="en-US" altLang="zh-CN" sz="1400" b="1" dirty="0" smtClean="0">
              <a:solidFill>
                <a:schemeClr val="tx1"/>
              </a:solidFill>
              <a:effectLst/>
              <a:latin typeface="+mj-ea"/>
            </a:endParaRPr>
          </a:p>
          <a:p>
            <a:pPr fontAlgn="auto">
              <a:spcBef>
                <a:spcPts val="0"/>
              </a:spcBef>
              <a:spcAft>
                <a:spcPts val="0"/>
              </a:spcAft>
              <a:defRPr/>
            </a:pPr>
            <a:r>
              <a:rPr lang="zh-CN" altLang="en-US" sz="1400" b="1" dirty="0" smtClean="0">
                <a:solidFill>
                  <a:schemeClr val="tx1"/>
                </a:solidFill>
                <a:effectLst/>
                <a:latin typeface="+mj-ea"/>
              </a:rPr>
              <a:t>以篇名（词）</a:t>
            </a:r>
            <a:r>
              <a:rPr lang="en-US" altLang="zh-CN" sz="1400" b="1" dirty="0" smtClean="0">
                <a:solidFill>
                  <a:schemeClr val="tx1"/>
                </a:solidFill>
                <a:effectLst/>
                <a:latin typeface="+mj-ea"/>
              </a:rPr>
              <a:t>=</a:t>
            </a:r>
            <a:r>
              <a:rPr lang="zh-CN" altLang="en-US" sz="1400" b="1" dirty="0" smtClean="0">
                <a:solidFill>
                  <a:schemeClr val="tx1"/>
                </a:solidFill>
                <a:effectLst/>
                <a:latin typeface="+mj-ea"/>
              </a:rPr>
              <a:t>毛泽东思想研究的来源文献共</a:t>
            </a:r>
            <a:r>
              <a:rPr lang="en-US" altLang="zh-CN" sz="1400" b="1" dirty="0" smtClean="0">
                <a:solidFill>
                  <a:schemeClr val="tx1"/>
                </a:solidFill>
                <a:effectLst/>
                <a:latin typeface="+mj-ea"/>
              </a:rPr>
              <a:t>2</a:t>
            </a:r>
            <a:r>
              <a:rPr lang="zh-CN" altLang="en-US" sz="1400" b="1" dirty="0" smtClean="0">
                <a:solidFill>
                  <a:schemeClr val="tx1"/>
                </a:solidFill>
                <a:effectLst/>
                <a:latin typeface="+mj-ea"/>
              </a:rPr>
              <a:t>篇</a:t>
            </a:r>
          </a:p>
        </p:txBody>
      </p:sp>
      <p:sp>
        <p:nvSpPr>
          <p:cNvPr id="13" name="矩形 12"/>
          <p:cNvSpPr/>
          <p:nvPr/>
        </p:nvSpPr>
        <p:spPr bwMode="auto">
          <a:xfrm>
            <a:off x="0" y="1571612"/>
            <a:ext cx="4786313" cy="288925"/>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26" name="Rectangle 3"/>
          <p:cNvSpPr>
            <a:spLocks noChangeArrowheads="1"/>
          </p:cNvSpPr>
          <p:nvPr/>
        </p:nvSpPr>
        <p:spPr bwMode="auto">
          <a:xfrm>
            <a:off x="0" y="2000239"/>
            <a:ext cx="1928812" cy="4857761"/>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pic>
        <p:nvPicPr>
          <p:cNvPr id="14"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0404.jpg"/>
          <p:cNvPicPr>
            <a:picLocks noChangeAspect="1"/>
          </p:cNvPicPr>
          <p:nvPr/>
        </p:nvPicPr>
        <p:blipFill>
          <a:blip r:embed="rId2" cstate="print"/>
          <a:stretch>
            <a:fillRect/>
          </a:stretch>
        </p:blipFill>
        <p:spPr>
          <a:xfrm>
            <a:off x="0" y="3381375"/>
            <a:ext cx="7458075" cy="3476625"/>
          </a:xfrm>
          <a:prstGeom prst="rect">
            <a:avLst/>
          </a:prstGeom>
          <a:ln>
            <a:noFill/>
          </a:ln>
          <a:effectLst>
            <a:outerShdw blurRad="292100" dist="139700" dir="2700000" algn="tl" rotWithShape="0">
              <a:srgbClr val="333333">
                <a:alpha val="65000"/>
              </a:srgbClr>
            </a:outerShdw>
          </a:effectLst>
        </p:spPr>
      </p:pic>
      <p:pic>
        <p:nvPicPr>
          <p:cNvPr id="14" name="图片 13" descr="0303.jpg"/>
          <p:cNvPicPr>
            <a:picLocks noChangeAspect="1"/>
          </p:cNvPicPr>
          <p:nvPr/>
        </p:nvPicPr>
        <p:blipFill>
          <a:blip r:embed="rId3" cstate="print"/>
          <a:srcRect b="20781"/>
          <a:stretch>
            <a:fillRect/>
          </a:stretch>
        </p:blipFill>
        <p:spPr>
          <a:xfrm>
            <a:off x="28575" y="1143000"/>
            <a:ext cx="5114925" cy="2195513"/>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bwMode="auto">
          <a:xfrm>
            <a:off x="1143000" y="2714625"/>
            <a:ext cx="360363" cy="252413"/>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5" name="矩形 4"/>
          <p:cNvSpPr/>
          <p:nvPr/>
        </p:nvSpPr>
        <p:spPr bwMode="auto">
          <a:xfrm>
            <a:off x="1143000" y="1500188"/>
            <a:ext cx="539750" cy="252412"/>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7" name="Rectangle 3"/>
          <p:cNvSpPr>
            <a:spLocks noChangeArrowheads="1"/>
          </p:cNvSpPr>
          <p:nvPr/>
        </p:nvSpPr>
        <p:spPr bwMode="auto">
          <a:xfrm>
            <a:off x="500063" y="4357688"/>
            <a:ext cx="571500" cy="2500312"/>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sp>
        <p:nvSpPr>
          <p:cNvPr id="8" name="Rectangle 3"/>
          <p:cNvSpPr>
            <a:spLocks noChangeArrowheads="1"/>
          </p:cNvSpPr>
          <p:nvPr/>
        </p:nvSpPr>
        <p:spPr bwMode="auto">
          <a:xfrm>
            <a:off x="6286500" y="4357688"/>
            <a:ext cx="500063" cy="2500312"/>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sp>
        <p:nvSpPr>
          <p:cNvPr id="10" name="TextBox 9"/>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被引次数统计</a:t>
            </a:r>
            <a:endParaRPr lang="zh-CN" altLang="en-US" dirty="0">
              <a:ln w="12700">
                <a:noFill/>
                <a:prstDash val="solid"/>
              </a:ln>
              <a:solidFill>
                <a:schemeClr val="bg1"/>
              </a:solidFill>
              <a:effectLst/>
            </a:endParaRPr>
          </a:p>
        </p:txBody>
      </p:sp>
      <p:sp>
        <p:nvSpPr>
          <p:cNvPr id="11" name="TextBox 10"/>
          <p:cNvSpPr txBox="1"/>
          <p:nvPr/>
        </p:nvSpPr>
        <p:spPr>
          <a:xfrm>
            <a:off x="0" y="642938"/>
            <a:ext cx="7572396" cy="369332"/>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zh-CN" altLang="en-US" sz="1800" dirty="0">
                <a:effectLst/>
                <a:latin typeface="宋体" pitchFamily="2" charset="-122"/>
                <a:ea typeface="宋体" pitchFamily="2" charset="-122"/>
              </a:rPr>
              <a:t>新版在旧版</a:t>
            </a:r>
            <a:r>
              <a:rPr kumimoji="1" lang="zh-CN" altLang="en-US" sz="1800" b="1" dirty="0">
                <a:solidFill>
                  <a:srgbClr val="FF0000"/>
                </a:solidFill>
                <a:effectLst/>
                <a:latin typeface="宋体" pitchFamily="2" charset="-122"/>
                <a:ea typeface="宋体" pitchFamily="2" charset="-122"/>
              </a:rPr>
              <a:t>逐年显示被引次数</a:t>
            </a:r>
            <a:r>
              <a:rPr kumimoji="1" lang="zh-CN" altLang="en-US" sz="1800" dirty="0">
                <a:solidFill>
                  <a:schemeClr val="tx1"/>
                </a:solidFill>
                <a:effectLst/>
                <a:latin typeface="宋体" pitchFamily="2" charset="-122"/>
                <a:ea typeface="宋体" pitchFamily="2" charset="-122"/>
              </a:rPr>
              <a:t>的</a:t>
            </a:r>
            <a:r>
              <a:rPr lang="zh-CN" altLang="en-US" sz="1800" dirty="0">
                <a:effectLst/>
                <a:latin typeface="宋体" pitchFamily="2" charset="-122"/>
                <a:ea typeface="宋体" pitchFamily="2" charset="-122"/>
              </a:rPr>
              <a:t>基础上，还</a:t>
            </a:r>
            <a:r>
              <a:rPr lang="zh-CN" altLang="en-US" sz="1800" b="1" dirty="0">
                <a:solidFill>
                  <a:srgbClr val="FF0000"/>
                </a:solidFill>
                <a:effectLst/>
                <a:latin typeface="宋体" pitchFamily="2" charset="-122"/>
                <a:ea typeface="宋体" pitchFamily="2" charset="-122"/>
              </a:rPr>
              <a:t>合并显示任意年度总被引次数</a:t>
            </a:r>
            <a:r>
              <a:rPr lang="zh-CN" altLang="en-US" sz="1800" dirty="0">
                <a:effectLst/>
                <a:latin typeface="宋体" pitchFamily="2" charset="-122"/>
                <a:ea typeface="宋体" pitchFamily="2" charset="-122"/>
              </a:rPr>
              <a:t>。</a:t>
            </a:r>
            <a:endParaRPr lang="en-US" altLang="zh-CN" sz="1800" dirty="0">
              <a:effectLst/>
              <a:latin typeface="宋体" pitchFamily="2" charset="-122"/>
              <a:ea typeface="宋体" pitchFamily="2" charset="-122"/>
            </a:endParaRPr>
          </a:p>
        </p:txBody>
      </p:sp>
      <p:sp>
        <p:nvSpPr>
          <p:cNvPr id="13" name="矩形 12"/>
          <p:cNvSpPr/>
          <p:nvPr/>
        </p:nvSpPr>
        <p:spPr bwMode="auto">
          <a:xfrm>
            <a:off x="1143000" y="3033713"/>
            <a:ext cx="3857625" cy="252412"/>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6" name="AutoShape 7"/>
          <p:cNvSpPr>
            <a:spLocks noChangeArrowheads="1"/>
          </p:cNvSpPr>
          <p:nvPr/>
        </p:nvSpPr>
        <p:spPr bwMode="auto">
          <a:xfrm>
            <a:off x="7072313" y="5143500"/>
            <a:ext cx="1704975" cy="579438"/>
          </a:xfrm>
          <a:prstGeom prst="wedgeRoundRectCallout">
            <a:avLst>
              <a:gd name="adj1" fmla="val -63774"/>
              <a:gd name="adj2" fmla="val 122175"/>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effectLst/>
                <a:latin typeface="+mj-ea"/>
                <a:ea typeface="+mj-ea"/>
              </a:rPr>
              <a:t>反映</a:t>
            </a:r>
            <a:r>
              <a:rPr lang="en-US" altLang="zh-CN" sz="1400" b="1" dirty="0">
                <a:solidFill>
                  <a:schemeClr val="tx1"/>
                </a:solidFill>
                <a:effectLst/>
                <a:latin typeface="+mj-ea"/>
                <a:ea typeface="+mj-ea"/>
              </a:rPr>
              <a:t>04/05/06，</a:t>
            </a:r>
          </a:p>
          <a:p>
            <a:pPr fontAlgn="auto">
              <a:spcBef>
                <a:spcPts val="0"/>
              </a:spcBef>
              <a:spcAft>
                <a:spcPts val="0"/>
              </a:spcAft>
              <a:defRPr/>
            </a:pPr>
            <a:r>
              <a:rPr lang="zh-CN" altLang="en-US" sz="1400" b="1" dirty="0">
                <a:solidFill>
                  <a:schemeClr val="tx1"/>
                </a:solidFill>
                <a:effectLst/>
                <a:latin typeface="+mj-ea"/>
                <a:ea typeface="+mj-ea"/>
              </a:rPr>
              <a:t>三年的被引数合计</a:t>
            </a:r>
          </a:p>
        </p:txBody>
      </p:sp>
      <p:sp>
        <p:nvSpPr>
          <p:cNvPr id="17" name="AutoShape 7"/>
          <p:cNvSpPr>
            <a:spLocks noChangeArrowheads="1"/>
          </p:cNvSpPr>
          <p:nvPr/>
        </p:nvSpPr>
        <p:spPr bwMode="auto">
          <a:xfrm>
            <a:off x="2643188" y="5572125"/>
            <a:ext cx="2286000" cy="341313"/>
          </a:xfrm>
          <a:prstGeom prst="wedgeRoundRectCallout">
            <a:avLst>
              <a:gd name="adj1" fmla="val 49417"/>
              <a:gd name="adj2" fmla="val 139288"/>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zh-CN" altLang="en-US" sz="1400" b="1" dirty="0">
                <a:solidFill>
                  <a:schemeClr val="tx1"/>
                </a:solidFill>
                <a:latin typeface="+mj-ea"/>
                <a:ea typeface="+mj-ea"/>
              </a:rPr>
              <a:t>被引文献年代为：</a:t>
            </a:r>
            <a:r>
              <a:rPr lang="en-US" altLang="zh-CN" sz="1400" b="1" dirty="0">
                <a:solidFill>
                  <a:schemeClr val="tx1"/>
                </a:solidFill>
                <a:latin typeface="+mj-ea"/>
                <a:ea typeface="+mj-ea"/>
              </a:rPr>
              <a:t>1999</a:t>
            </a:r>
            <a:r>
              <a:rPr lang="zh-CN" altLang="en-US" sz="1400" b="1" dirty="0">
                <a:solidFill>
                  <a:schemeClr val="tx1"/>
                </a:solidFill>
                <a:latin typeface="+mj-ea"/>
                <a:ea typeface="+mj-ea"/>
              </a:rPr>
              <a:t>年</a:t>
            </a:r>
          </a:p>
        </p:txBody>
      </p:sp>
      <p:sp>
        <p:nvSpPr>
          <p:cNvPr id="18" name="AutoShape 7"/>
          <p:cNvSpPr>
            <a:spLocks noChangeArrowheads="1"/>
          </p:cNvSpPr>
          <p:nvPr/>
        </p:nvSpPr>
        <p:spPr bwMode="auto">
          <a:xfrm>
            <a:off x="2428875" y="1785938"/>
            <a:ext cx="2214563" cy="579437"/>
          </a:xfrm>
          <a:prstGeom prst="wedgeRoundRectCallout">
            <a:avLst>
              <a:gd name="adj1" fmla="val -44855"/>
              <a:gd name="adj2" fmla="val 107066"/>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400" b="1" dirty="0">
                <a:solidFill>
                  <a:schemeClr val="tx1"/>
                </a:solidFill>
                <a:effectLst/>
                <a:latin typeface="+mj-ea"/>
                <a:ea typeface="+mj-ea"/>
              </a:rPr>
              <a:t>精确被引文献的出版年代</a:t>
            </a:r>
            <a:endParaRPr kumimoji="1" lang="en-US" altLang="zh-CN" sz="1400" b="1" dirty="0">
              <a:solidFill>
                <a:schemeClr val="tx1"/>
              </a:solidFill>
              <a:effectLst/>
              <a:latin typeface="+mj-ea"/>
              <a:ea typeface="+mj-ea"/>
            </a:endParaRPr>
          </a:p>
          <a:p>
            <a:pPr>
              <a:defRPr/>
            </a:pPr>
            <a:r>
              <a:rPr kumimoji="1" lang="zh-CN" altLang="en-US" sz="1400" b="1" dirty="0">
                <a:solidFill>
                  <a:schemeClr val="tx1"/>
                </a:solidFill>
                <a:effectLst/>
                <a:latin typeface="+mj-ea"/>
                <a:ea typeface="+mj-ea"/>
              </a:rPr>
              <a:t> 如检索</a:t>
            </a:r>
            <a:r>
              <a:rPr kumimoji="1" lang="en-US" altLang="zh-CN" sz="1400" b="1" dirty="0">
                <a:solidFill>
                  <a:schemeClr val="tx1"/>
                </a:solidFill>
                <a:effectLst/>
                <a:latin typeface="+mj-ea"/>
                <a:ea typeface="+mj-ea"/>
              </a:rPr>
              <a:t>1999</a:t>
            </a:r>
            <a:r>
              <a:rPr kumimoji="1" lang="zh-CN" altLang="en-US" sz="1400" b="1" dirty="0">
                <a:solidFill>
                  <a:schemeClr val="tx1"/>
                </a:solidFill>
                <a:effectLst/>
                <a:latin typeface="+mj-ea"/>
                <a:ea typeface="+mj-ea"/>
              </a:rPr>
              <a:t>年出版 </a:t>
            </a:r>
          </a:p>
        </p:txBody>
      </p:sp>
      <p:sp>
        <p:nvSpPr>
          <p:cNvPr id="19" name="AutoShape 7"/>
          <p:cNvSpPr>
            <a:spLocks noChangeArrowheads="1"/>
          </p:cNvSpPr>
          <p:nvPr/>
        </p:nvSpPr>
        <p:spPr bwMode="auto">
          <a:xfrm>
            <a:off x="5286375" y="2428875"/>
            <a:ext cx="1857375" cy="579438"/>
          </a:xfrm>
          <a:prstGeom prst="wedgeRoundRectCallout">
            <a:avLst>
              <a:gd name="adj1" fmla="val -62949"/>
              <a:gd name="adj2" fmla="val 75945"/>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400" b="1" dirty="0">
                <a:solidFill>
                  <a:schemeClr val="tx1"/>
                </a:solidFill>
                <a:effectLst/>
                <a:latin typeface="+mj-ea"/>
                <a:ea typeface="+mj-ea"/>
              </a:rPr>
              <a:t>被引年份</a:t>
            </a:r>
            <a:r>
              <a:rPr lang="en-US" altLang="zh-CN" sz="1400" b="1" dirty="0">
                <a:solidFill>
                  <a:schemeClr val="tx1"/>
                </a:solidFill>
                <a:effectLst/>
                <a:latin typeface="+mj-ea"/>
                <a:ea typeface="+mj-ea"/>
              </a:rPr>
              <a:t>,</a:t>
            </a:r>
            <a:r>
              <a:rPr lang="zh-CN" altLang="en-US" sz="1400" b="1" dirty="0">
                <a:solidFill>
                  <a:schemeClr val="tx1"/>
                </a:solidFill>
                <a:effectLst/>
                <a:latin typeface="+mj-ea"/>
                <a:ea typeface="+mj-ea"/>
              </a:rPr>
              <a:t>任意组合</a:t>
            </a:r>
            <a:endParaRPr lang="en-US" altLang="zh-CN" sz="1400" b="1" dirty="0">
              <a:solidFill>
                <a:schemeClr val="tx1"/>
              </a:solidFill>
              <a:effectLst/>
              <a:latin typeface="+mj-ea"/>
              <a:ea typeface="+mj-ea"/>
            </a:endParaRPr>
          </a:p>
          <a:p>
            <a:pPr>
              <a:defRPr/>
            </a:pPr>
            <a:r>
              <a:rPr lang="zh-CN" altLang="en-US" sz="1400" b="1" dirty="0">
                <a:solidFill>
                  <a:schemeClr val="tx1"/>
                </a:solidFill>
                <a:effectLst/>
                <a:latin typeface="+mj-ea"/>
                <a:ea typeface="+mj-ea"/>
              </a:rPr>
              <a:t>如</a:t>
            </a:r>
            <a:r>
              <a:rPr lang="en-US" altLang="zh-CN" sz="1400" b="1" dirty="0">
                <a:solidFill>
                  <a:schemeClr val="tx1"/>
                </a:solidFill>
                <a:effectLst/>
                <a:latin typeface="+mj-ea"/>
                <a:ea typeface="+mj-ea"/>
              </a:rPr>
              <a:t>04/05/06</a:t>
            </a:r>
            <a:endParaRPr kumimoji="1" lang="zh-CN" altLang="en-US" sz="1400" b="1" dirty="0">
              <a:solidFill>
                <a:schemeClr val="tx1"/>
              </a:solidFill>
              <a:effectLst/>
              <a:latin typeface="+mj-ea"/>
              <a:ea typeface="+mj-ea"/>
            </a:endParaRPr>
          </a:p>
        </p:txBody>
      </p:sp>
      <p:sp>
        <p:nvSpPr>
          <p:cNvPr id="22" name="矩形 21"/>
          <p:cNvSpPr/>
          <p:nvPr/>
        </p:nvSpPr>
        <p:spPr bwMode="auto">
          <a:xfrm>
            <a:off x="3143250" y="3357563"/>
            <a:ext cx="1000125"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23" name="Rectangle 3"/>
          <p:cNvSpPr>
            <a:spLocks noChangeArrowheads="1"/>
          </p:cNvSpPr>
          <p:nvPr/>
        </p:nvSpPr>
        <p:spPr bwMode="auto">
          <a:xfrm>
            <a:off x="4929188" y="4357688"/>
            <a:ext cx="714375" cy="2500312"/>
          </a:xfrm>
          <a:prstGeom prst="rect">
            <a:avLst/>
          </a:prstGeom>
          <a:solidFill>
            <a:srgbClr val="FFFFFF">
              <a:alpha val="0"/>
            </a:srgbClr>
          </a:solidFill>
          <a:ln w="28575">
            <a:solidFill>
              <a:srgbClr val="FF0000"/>
            </a:solidFill>
            <a:bevel/>
            <a:headEnd/>
            <a:tailEnd/>
          </a:ln>
        </p:spPr>
        <p:txBody>
          <a:bodyPr/>
          <a:lstStyle/>
          <a:p>
            <a:pPr>
              <a:defRPr/>
            </a:pPr>
            <a:endParaRPr lang="zh-CN" altLang="en-US"/>
          </a:p>
        </p:txBody>
      </p:sp>
      <p:pic>
        <p:nvPicPr>
          <p:cNvPr id="20"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i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ox(i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ox(i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3" grpId="0" animBg="1"/>
      <p:bldP spid="16" grpId="0" animBg="1"/>
      <p:bldP spid="17" grpId="0" animBg="1"/>
      <p:bldP spid="18" grpId="0" animBg="1"/>
      <p:bldP spid="19"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1"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pic>
        <p:nvPicPr>
          <p:cNvPr id="30723" name="图片 9" descr="链接1.jpg"/>
          <p:cNvPicPr>
            <a:picLocks noChangeAspect="1"/>
          </p:cNvPicPr>
          <p:nvPr/>
        </p:nvPicPr>
        <p:blipFill>
          <a:blip r:embed="rId3" cstate="print"/>
          <a:srcRect/>
          <a:stretch>
            <a:fillRect/>
          </a:stretch>
        </p:blipFill>
        <p:spPr bwMode="auto">
          <a:xfrm>
            <a:off x="0" y="1485900"/>
            <a:ext cx="7467600" cy="422910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bwMode="auto">
          <a:xfrm>
            <a:off x="6858000" y="2495550"/>
            <a:ext cx="357188" cy="576263"/>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8" name="TextBox 7"/>
          <p:cNvSpPr txBox="1"/>
          <p:nvPr/>
        </p:nvSpPr>
        <p:spPr>
          <a:xfrm>
            <a:off x="0" y="0"/>
            <a:ext cx="400049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原文链接功能</a:t>
            </a:r>
            <a:endParaRPr lang="zh-CN" altLang="en-US" dirty="0">
              <a:ln w="12700">
                <a:noFill/>
                <a:prstDash val="solid"/>
              </a:ln>
              <a:solidFill>
                <a:schemeClr val="bg1"/>
              </a:solidFill>
              <a:effectLst/>
            </a:endParaRPr>
          </a:p>
        </p:txBody>
      </p:sp>
      <p:sp>
        <p:nvSpPr>
          <p:cNvPr id="11" name="TextBox 10"/>
          <p:cNvSpPr txBox="1"/>
          <p:nvPr/>
        </p:nvSpPr>
        <p:spPr>
          <a:xfrm>
            <a:off x="0" y="642918"/>
            <a:ext cx="7500958" cy="647700"/>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zh-CN" altLang="en-US" sz="1800" b="1" dirty="0">
                <a:effectLst/>
                <a:latin typeface="宋体" pitchFamily="2" charset="-122"/>
                <a:ea typeface="宋体" pitchFamily="2" charset="-122"/>
              </a:rPr>
              <a:t>原文链接</a:t>
            </a:r>
            <a:r>
              <a:rPr lang="zh-CN" altLang="en-US" sz="1800" dirty="0">
                <a:effectLst/>
                <a:latin typeface="宋体" pitchFamily="2" charset="-122"/>
                <a:ea typeface="宋体" pitchFamily="2" charset="-122"/>
              </a:rPr>
              <a:t>，是新版开发中的重要功能。在公布检索结果同时，</a:t>
            </a:r>
            <a:endParaRPr lang="en-US" altLang="zh-CN" sz="1800" dirty="0">
              <a:effectLst/>
              <a:latin typeface="宋体" pitchFamily="2" charset="-122"/>
              <a:ea typeface="宋体" pitchFamily="2" charset="-122"/>
            </a:endParaRPr>
          </a:p>
          <a:p>
            <a:pPr>
              <a:defRPr/>
            </a:pPr>
            <a:r>
              <a:rPr lang="en-US" altLang="zh-CN" sz="1800" dirty="0">
                <a:effectLst/>
                <a:latin typeface="宋体" pitchFamily="2" charset="-122"/>
                <a:ea typeface="宋体" pitchFamily="2" charset="-122"/>
              </a:rPr>
              <a:t>          </a:t>
            </a:r>
            <a:r>
              <a:rPr lang="zh-CN" altLang="en-US" sz="1800" dirty="0">
                <a:effectLst/>
                <a:latin typeface="宋体" pitchFamily="2" charset="-122"/>
                <a:ea typeface="宋体" pitchFamily="2" charset="-122"/>
              </a:rPr>
              <a:t>提供了原文链接方便用户读阅。</a:t>
            </a:r>
            <a:endParaRPr lang="en-US" altLang="zh-CN" sz="1800" dirty="0">
              <a:effectLst/>
              <a:latin typeface="宋体" pitchFamily="2" charset="-122"/>
              <a:ea typeface="宋体" pitchFamily="2" charset="-122"/>
            </a:endParaRPr>
          </a:p>
        </p:txBody>
      </p:sp>
      <p:sp>
        <p:nvSpPr>
          <p:cNvPr id="13" name="AutoShape 7"/>
          <p:cNvSpPr>
            <a:spLocks noChangeArrowheads="1"/>
          </p:cNvSpPr>
          <p:nvPr/>
        </p:nvSpPr>
        <p:spPr bwMode="auto">
          <a:xfrm>
            <a:off x="7358063" y="3214688"/>
            <a:ext cx="1500187" cy="868323"/>
          </a:xfrm>
          <a:prstGeom prst="wedgeRoundRectCallout">
            <a:avLst>
              <a:gd name="adj1" fmla="val -59218"/>
              <a:gd name="adj2" fmla="val -121198"/>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mj-ea"/>
                <a:ea typeface="+mj-ea"/>
              </a:rPr>
              <a:t>点击查看</a:t>
            </a:r>
            <a:r>
              <a:rPr kumimoji="1" lang="zh-CN" altLang="en-US" sz="1500" b="1" dirty="0" smtClean="0">
                <a:solidFill>
                  <a:schemeClr val="tx1"/>
                </a:solidFill>
                <a:effectLst/>
                <a:latin typeface="+mj-ea"/>
                <a:ea typeface="+mj-ea"/>
              </a:rPr>
              <a:t>图标</a:t>
            </a:r>
            <a:endParaRPr kumimoji="1" lang="en-US" altLang="zh-CN" sz="1500" b="1" dirty="0" smtClean="0">
              <a:solidFill>
                <a:schemeClr val="tx1"/>
              </a:solidFill>
              <a:effectLst/>
              <a:latin typeface="+mj-ea"/>
              <a:ea typeface="+mj-ea"/>
            </a:endParaRPr>
          </a:p>
          <a:p>
            <a:pPr>
              <a:defRPr/>
            </a:pPr>
            <a:r>
              <a:rPr kumimoji="1" lang="zh-CN" altLang="en-US" sz="1500" b="1" dirty="0" smtClean="0">
                <a:solidFill>
                  <a:schemeClr val="tx1"/>
                </a:solidFill>
                <a:effectLst/>
                <a:latin typeface="+mj-ea"/>
                <a:ea typeface="+mj-ea"/>
              </a:rPr>
              <a:t>可以查看原文链接</a:t>
            </a:r>
            <a:endParaRPr kumimoji="1" lang="zh-CN" altLang="en-US" sz="1500" b="1" dirty="0">
              <a:solidFill>
                <a:schemeClr val="tx1"/>
              </a:solidFill>
              <a:effectLst/>
              <a:latin typeface="+mj-ea"/>
              <a:ea typeface="+mj-ea"/>
            </a:endParaRPr>
          </a:p>
        </p:txBody>
      </p:sp>
      <p:sp>
        <p:nvSpPr>
          <p:cNvPr id="15" name="矩形 14"/>
          <p:cNvSpPr/>
          <p:nvPr/>
        </p:nvSpPr>
        <p:spPr bwMode="auto">
          <a:xfrm>
            <a:off x="571500" y="2786063"/>
            <a:ext cx="3071813" cy="28733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pic>
        <p:nvPicPr>
          <p:cNvPr id="10" name="Picture 6"/>
          <p:cNvPicPr>
            <a:picLocks noChangeAspect="1" noChangeArrowheads="1"/>
          </p:cNvPicPr>
          <p:nvPr/>
        </p:nvPicPr>
        <p:blipFill>
          <a:blip r:embed="rId4"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8" descr="0202.jpg"/>
          <p:cNvPicPr>
            <a:picLocks noChangeAspect="1"/>
          </p:cNvPicPr>
          <p:nvPr/>
        </p:nvPicPr>
        <p:blipFill>
          <a:blip r:embed="rId2" cstate="print"/>
          <a:srcRect b="1297"/>
          <a:stretch>
            <a:fillRect/>
          </a:stretch>
        </p:blipFill>
        <p:spPr bwMode="auto">
          <a:xfrm>
            <a:off x="0" y="1376363"/>
            <a:ext cx="4152900" cy="5481637"/>
          </a:xfrm>
          <a:prstGeom prst="rect">
            <a:avLst/>
          </a:prstGeom>
          <a:noFill/>
          <a:ln w="9525">
            <a:noFill/>
            <a:miter lim="800000"/>
            <a:headEnd/>
            <a:tailEnd/>
          </a:ln>
        </p:spPr>
      </p:pic>
      <p:sp>
        <p:nvSpPr>
          <p:cNvPr id="17" name="TextBox 16"/>
          <p:cNvSpPr txBox="1"/>
          <p:nvPr/>
        </p:nvSpPr>
        <p:spPr>
          <a:xfrm>
            <a:off x="0" y="0"/>
            <a:ext cx="4714876"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查看文献详细链接</a:t>
            </a:r>
            <a:endParaRPr lang="zh-CN" altLang="en-US" dirty="0">
              <a:ln w="12700">
                <a:noFill/>
                <a:prstDash val="solid"/>
              </a:ln>
              <a:solidFill>
                <a:schemeClr val="bg1"/>
              </a:solidFill>
              <a:effectLst/>
            </a:endParaRPr>
          </a:p>
        </p:txBody>
      </p:sp>
      <p:sp>
        <p:nvSpPr>
          <p:cNvPr id="18" name="TextBox 17"/>
          <p:cNvSpPr txBox="1"/>
          <p:nvPr/>
        </p:nvSpPr>
        <p:spPr>
          <a:xfrm>
            <a:off x="0" y="785794"/>
            <a:ext cx="8572500" cy="507831"/>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defRPr/>
            </a:pPr>
            <a:r>
              <a:rPr lang="zh-CN" altLang="en-US" sz="1800" b="1" spc="-150" dirty="0">
                <a:effectLst/>
                <a:latin typeface="宋体" pitchFamily="2" charset="-122"/>
                <a:ea typeface="宋体" pitchFamily="2" charset="-122"/>
              </a:rPr>
              <a:t>新版的</a:t>
            </a:r>
            <a:r>
              <a:rPr lang="zh-CN" altLang="en-US" sz="1800" b="1" u="sng" spc="-150" dirty="0">
                <a:effectLst/>
                <a:latin typeface="宋体" pitchFamily="2" charset="-122"/>
                <a:ea typeface="宋体" pitchFamily="2" charset="-122"/>
              </a:rPr>
              <a:t>来源文献详细页</a:t>
            </a:r>
            <a:r>
              <a:rPr lang="zh-CN" altLang="en-US" sz="1800" b="1" spc="-150" dirty="0">
                <a:effectLst/>
                <a:latin typeface="宋体" pitchFamily="2" charset="-122"/>
                <a:ea typeface="宋体" pitchFamily="2" charset="-122"/>
              </a:rPr>
              <a:t>和</a:t>
            </a:r>
            <a:r>
              <a:rPr lang="zh-CN" altLang="en-US" sz="1800" b="1" u="sng" spc="-150" dirty="0">
                <a:effectLst/>
                <a:latin typeface="宋体" pitchFamily="2" charset="-122"/>
                <a:ea typeface="宋体" pitchFamily="2" charset="-122"/>
              </a:rPr>
              <a:t>被引文献详细页</a:t>
            </a:r>
            <a:r>
              <a:rPr lang="zh-CN" altLang="en-US" sz="1800" b="1" spc="-150" dirty="0">
                <a:effectLst/>
                <a:latin typeface="宋体" pitchFamily="2" charset="-122"/>
                <a:ea typeface="宋体" pitchFamily="2" charset="-122"/>
              </a:rPr>
              <a:t>，都对来源文献作了追溯链接，方便用户检索。</a:t>
            </a:r>
            <a:endParaRPr lang="en-US" altLang="zh-CN" sz="1800" spc="-150" dirty="0">
              <a:effectLst/>
              <a:latin typeface="宋体" pitchFamily="2" charset="-122"/>
              <a:ea typeface="宋体" pitchFamily="2" charset="-122"/>
            </a:endParaRPr>
          </a:p>
        </p:txBody>
      </p:sp>
      <p:pic>
        <p:nvPicPr>
          <p:cNvPr id="20" name="图片 19" descr="来源003.jpg"/>
          <p:cNvPicPr>
            <a:picLocks noChangeAspect="1"/>
          </p:cNvPicPr>
          <p:nvPr/>
        </p:nvPicPr>
        <p:blipFill>
          <a:blip r:embed="rId3" cstate="print"/>
          <a:srcRect l="1251" r="9386"/>
          <a:stretch>
            <a:fillRect/>
          </a:stretch>
        </p:blipFill>
        <p:spPr>
          <a:xfrm>
            <a:off x="4214813" y="1357313"/>
            <a:ext cx="4857750" cy="3654425"/>
          </a:xfrm>
          <a:prstGeom prst="rect">
            <a:avLst/>
          </a:prstGeom>
          <a:ln>
            <a:noFill/>
          </a:ln>
          <a:effectLst>
            <a:outerShdw blurRad="292100" dist="139700" dir="2700000" algn="tl" rotWithShape="0">
              <a:srgbClr val="333333">
                <a:alpha val="65000"/>
              </a:srgbClr>
            </a:outerShdw>
          </a:effectLst>
        </p:spPr>
      </p:pic>
      <p:sp>
        <p:nvSpPr>
          <p:cNvPr id="21" name="矩形 20"/>
          <p:cNvSpPr/>
          <p:nvPr/>
        </p:nvSpPr>
        <p:spPr bwMode="auto">
          <a:xfrm>
            <a:off x="3143250" y="1357313"/>
            <a:ext cx="928688" cy="28733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sp>
        <p:nvSpPr>
          <p:cNvPr id="22" name="矩形 21"/>
          <p:cNvSpPr/>
          <p:nvPr/>
        </p:nvSpPr>
        <p:spPr bwMode="auto">
          <a:xfrm>
            <a:off x="6143625" y="1357313"/>
            <a:ext cx="928688" cy="28733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sp>
        <p:nvSpPr>
          <p:cNvPr id="23" name="矩形 22"/>
          <p:cNvSpPr/>
          <p:nvPr/>
        </p:nvSpPr>
        <p:spPr bwMode="auto">
          <a:xfrm>
            <a:off x="5643563" y="4500563"/>
            <a:ext cx="2857500" cy="369887"/>
          </a:xfrm>
          <a:prstGeom prst="rect">
            <a:avLst/>
          </a:prstGeom>
          <a:noFill/>
          <a:ln w="28575"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a:defRPr/>
            </a:pPr>
            <a:endParaRPr lang="zh-CN" altLang="en-US"/>
          </a:p>
        </p:txBody>
      </p:sp>
      <p:pic>
        <p:nvPicPr>
          <p:cNvPr id="24" name="图片 23" descr="来源4.jpg"/>
          <p:cNvPicPr>
            <a:picLocks noChangeAspect="1"/>
          </p:cNvPicPr>
          <p:nvPr/>
        </p:nvPicPr>
        <p:blipFill>
          <a:blip r:embed="rId4" cstate="print"/>
          <a:srcRect r="5735"/>
          <a:stretch>
            <a:fillRect/>
          </a:stretch>
        </p:blipFill>
        <p:spPr>
          <a:xfrm>
            <a:off x="3143250" y="5105400"/>
            <a:ext cx="5916613" cy="1752600"/>
          </a:xfrm>
          <a:prstGeom prst="rect">
            <a:avLst/>
          </a:prstGeom>
          <a:ln>
            <a:noFill/>
          </a:ln>
          <a:effectLst>
            <a:outerShdw blurRad="292100" dist="139700" dir="2700000" algn="tl" rotWithShape="0">
              <a:srgbClr val="333333">
                <a:alpha val="65000"/>
              </a:srgbClr>
            </a:outerShdw>
          </a:effectLst>
        </p:spPr>
      </p:pic>
      <p:sp>
        <p:nvSpPr>
          <p:cNvPr id="26" name="AutoShape 7"/>
          <p:cNvSpPr>
            <a:spLocks noChangeArrowheads="1"/>
          </p:cNvSpPr>
          <p:nvPr/>
        </p:nvSpPr>
        <p:spPr bwMode="auto">
          <a:xfrm>
            <a:off x="7000875" y="3571875"/>
            <a:ext cx="1785938" cy="357188"/>
          </a:xfrm>
          <a:prstGeom prst="wedgeRoundRectCallout">
            <a:avLst>
              <a:gd name="adj1" fmla="val 920"/>
              <a:gd name="adj2" fmla="val 15625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黑体" pitchFamily="2" charset="-122"/>
              </a:rPr>
              <a:t>蓝字链接。点击后</a:t>
            </a:r>
          </a:p>
        </p:txBody>
      </p:sp>
      <p:sp>
        <p:nvSpPr>
          <p:cNvPr id="27" name="下箭头 26"/>
          <p:cNvSpPr/>
          <p:nvPr/>
        </p:nvSpPr>
        <p:spPr>
          <a:xfrm>
            <a:off x="6286512" y="4857760"/>
            <a:ext cx="285752" cy="785818"/>
          </a:xfrm>
          <a:prstGeom prst="downArrow">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CN" altLang="en-US"/>
          </a:p>
        </p:txBody>
      </p:sp>
      <p:pic>
        <p:nvPicPr>
          <p:cNvPr id="12"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ox(i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ox(i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pic>
        <p:nvPicPr>
          <p:cNvPr id="11" name="图片 10" descr="QQ截图未命名6.jpg"/>
          <p:cNvPicPr>
            <a:picLocks noChangeAspect="1"/>
          </p:cNvPicPr>
          <p:nvPr/>
        </p:nvPicPr>
        <p:blipFill>
          <a:blip r:embed="rId3" cstate="print"/>
          <a:srcRect r="30944" b="6749"/>
          <a:stretch>
            <a:fillRect/>
          </a:stretch>
        </p:blipFill>
        <p:spPr>
          <a:xfrm>
            <a:off x="0" y="1500188"/>
            <a:ext cx="5624513" cy="397986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显示功能</a:t>
            </a:r>
            <a:endParaRPr lang="zh-CN" altLang="en-US" dirty="0">
              <a:ln w="12700">
                <a:noFill/>
                <a:prstDash val="solid"/>
              </a:ln>
              <a:solidFill>
                <a:schemeClr val="bg1"/>
              </a:solidFill>
              <a:effectLst/>
            </a:endParaRPr>
          </a:p>
        </p:txBody>
      </p:sp>
      <p:sp>
        <p:nvSpPr>
          <p:cNvPr id="10" name="TextBox 9"/>
          <p:cNvSpPr txBox="1"/>
          <p:nvPr/>
        </p:nvSpPr>
        <p:spPr>
          <a:xfrm>
            <a:off x="0" y="790575"/>
            <a:ext cx="835818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800" b="1" dirty="0">
                <a:effectLst/>
                <a:latin typeface="宋体" pitchFamily="2" charset="-122"/>
                <a:ea typeface="宋体" pitchFamily="2" charset="-122"/>
              </a:rPr>
              <a:t>显示功能</a:t>
            </a:r>
            <a:r>
              <a:rPr lang="zh-CN" altLang="en-US" sz="1800" dirty="0">
                <a:effectLst/>
                <a:latin typeface="宋体" pitchFamily="2" charset="-122"/>
                <a:ea typeface="宋体" pitchFamily="2" charset="-122"/>
              </a:rPr>
              <a:t>，在新版有</a:t>
            </a:r>
            <a:r>
              <a:rPr lang="zh-CN" altLang="en-US" sz="1800" u="sng" dirty="0">
                <a:effectLst/>
                <a:latin typeface="宋体" pitchFamily="2" charset="-122"/>
                <a:ea typeface="宋体" pitchFamily="2" charset="-122"/>
              </a:rPr>
              <a:t>列表、视图</a:t>
            </a:r>
            <a:r>
              <a:rPr lang="zh-CN" altLang="en-US" sz="1800" dirty="0">
                <a:effectLst/>
                <a:latin typeface="宋体" pitchFamily="2" charset="-122"/>
                <a:ea typeface="宋体" pitchFamily="2" charset="-122"/>
              </a:rPr>
              <a:t>二种显示方式。</a:t>
            </a:r>
            <a:endParaRPr lang="en-US" altLang="zh-CN" sz="1800" dirty="0">
              <a:effectLst/>
              <a:latin typeface="宋体" pitchFamily="2" charset="-122"/>
              <a:ea typeface="宋体" pitchFamily="2" charset="-122"/>
            </a:endParaRPr>
          </a:p>
        </p:txBody>
      </p:sp>
      <p:sp>
        <p:nvSpPr>
          <p:cNvPr id="12" name="椭圆 11"/>
          <p:cNvSpPr/>
          <p:nvPr/>
        </p:nvSpPr>
        <p:spPr>
          <a:xfrm>
            <a:off x="642938" y="2143125"/>
            <a:ext cx="571500" cy="357188"/>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3" name="图片 12" descr="QQ截图未命名7.jpg"/>
          <p:cNvPicPr>
            <a:picLocks noChangeAspect="1"/>
          </p:cNvPicPr>
          <p:nvPr/>
        </p:nvPicPr>
        <p:blipFill>
          <a:blip r:embed="rId4" cstate="print"/>
          <a:srcRect r="45812"/>
          <a:stretch>
            <a:fillRect/>
          </a:stretch>
        </p:blipFill>
        <p:spPr>
          <a:xfrm>
            <a:off x="5737225" y="1500188"/>
            <a:ext cx="3406775" cy="4038600"/>
          </a:xfrm>
          <a:prstGeom prst="rect">
            <a:avLst/>
          </a:prstGeom>
          <a:ln>
            <a:noFill/>
          </a:ln>
          <a:effectLst>
            <a:outerShdw blurRad="292100" dist="139700" dir="2700000" algn="tl" rotWithShape="0">
              <a:srgbClr val="333333">
                <a:alpha val="65000"/>
              </a:srgbClr>
            </a:outerShdw>
          </a:effectLst>
        </p:spPr>
      </p:pic>
      <p:sp>
        <p:nvSpPr>
          <p:cNvPr id="14" name="椭圆 13"/>
          <p:cNvSpPr/>
          <p:nvPr/>
        </p:nvSpPr>
        <p:spPr>
          <a:xfrm>
            <a:off x="6929438" y="2143125"/>
            <a:ext cx="571500" cy="357188"/>
          </a:xfrm>
          <a:prstGeom prst="ellipse">
            <a:avLst/>
          </a:prstGeom>
          <a:noFill/>
          <a:ln w="28575"/>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p>
        </p:txBody>
      </p:sp>
      <p:pic>
        <p:nvPicPr>
          <p:cNvPr id="15"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9" name="TextBox 8"/>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排序功能</a:t>
            </a:r>
            <a:endParaRPr lang="zh-CN" altLang="en-US" dirty="0">
              <a:ln w="12700">
                <a:noFill/>
                <a:prstDash val="solid"/>
              </a:ln>
              <a:solidFill>
                <a:schemeClr val="bg1"/>
              </a:solidFill>
              <a:effectLst/>
            </a:endParaRPr>
          </a:p>
        </p:txBody>
      </p:sp>
      <p:sp>
        <p:nvSpPr>
          <p:cNvPr id="10" name="TextBox 9"/>
          <p:cNvSpPr txBox="1"/>
          <p:nvPr/>
        </p:nvSpPr>
        <p:spPr>
          <a:xfrm>
            <a:off x="0" y="785813"/>
            <a:ext cx="8358188" cy="858837"/>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lnSpc>
                <a:spcPct val="150000"/>
              </a:lnSpc>
              <a:defRPr/>
            </a:pPr>
            <a:r>
              <a:rPr lang="zh-CN" altLang="en-US" sz="1800" b="1" spc="-150" dirty="0">
                <a:effectLst/>
                <a:latin typeface="宋体" pitchFamily="2" charset="-122"/>
                <a:ea typeface="宋体" pitchFamily="2" charset="-122"/>
              </a:rPr>
              <a:t>来源文献</a:t>
            </a:r>
            <a:r>
              <a:rPr lang="zh-CN" altLang="en-US" sz="1800" spc="-150" dirty="0">
                <a:effectLst/>
                <a:latin typeface="宋体" pitchFamily="2" charset="-122"/>
                <a:ea typeface="宋体" pitchFamily="2" charset="-122"/>
              </a:rPr>
              <a:t>按 年代、篇名（词）、和作者的</a:t>
            </a:r>
            <a:r>
              <a:rPr lang="zh-CN" altLang="en-US" sz="1800" b="1" u="sng" spc="-150" dirty="0">
                <a:effectLst/>
                <a:latin typeface="宋体" pitchFamily="2" charset="-122"/>
                <a:ea typeface="宋体" pitchFamily="2" charset="-122"/>
              </a:rPr>
              <a:t>升序、降序</a:t>
            </a:r>
            <a:r>
              <a:rPr lang="zh-CN" altLang="en-US" sz="1800" spc="-150" dirty="0">
                <a:effectLst/>
                <a:latin typeface="宋体" pitchFamily="2" charset="-122"/>
                <a:ea typeface="宋体" pitchFamily="2" charset="-122"/>
              </a:rPr>
              <a:t>排列。</a:t>
            </a:r>
            <a:endParaRPr lang="en-US" altLang="zh-CN" sz="1800" spc="-150" dirty="0">
              <a:effectLst/>
              <a:latin typeface="宋体" pitchFamily="2" charset="-122"/>
              <a:ea typeface="宋体" pitchFamily="2" charset="-122"/>
            </a:endParaRPr>
          </a:p>
          <a:p>
            <a:pPr>
              <a:lnSpc>
                <a:spcPct val="150000"/>
              </a:lnSpc>
              <a:defRPr/>
            </a:pPr>
            <a:r>
              <a:rPr lang="zh-CN" altLang="en-US" sz="1800" b="1" spc="-150" dirty="0">
                <a:effectLst/>
                <a:latin typeface="宋体" pitchFamily="2" charset="-122"/>
                <a:ea typeface="宋体" pitchFamily="2" charset="-122"/>
              </a:rPr>
              <a:t>被引文献</a:t>
            </a:r>
            <a:r>
              <a:rPr lang="zh-CN" altLang="en-US" sz="1800" spc="-150" dirty="0">
                <a:effectLst/>
                <a:latin typeface="宋体" pitchFamily="2" charset="-122"/>
                <a:ea typeface="宋体" pitchFamily="2" charset="-122"/>
              </a:rPr>
              <a:t>按被引次数、篇名（词）、年代和被引作者的</a:t>
            </a:r>
            <a:r>
              <a:rPr lang="zh-CN" altLang="en-US" sz="1800" b="1" u="sng" spc="-150" dirty="0">
                <a:effectLst/>
                <a:latin typeface="宋体" pitchFamily="2" charset="-122"/>
                <a:ea typeface="宋体" pitchFamily="2" charset="-122"/>
              </a:rPr>
              <a:t>升序、降序</a:t>
            </a:r>
            <a:r>
              <a:rPr lang="zh-CN" altLang="en-US" sz="1800" spc="-150" dirty="0">
                <a:effectLst/>
                <a:latin typeface="宋体" pitchFamily="2" charset="-122"/>
                <a:ea typeface="宋体" pitchFamily="2" charset="-122"/>
              </a:rPr>
              <a:t>排列。</a:t>
            </a:r>
            <a:endParaRPr lang="en-US" altLang="zh-CN" sz="1800" spc="-150" dirty="0">
              <a:effectLst/>
              <a:latin typeface="宋体" pitchFamily="2" charset="-122"/>
              <a:ea typeface="宋体" pitchFamily="2" charset="-122"/>
            </a:endParaRPr>
          </a:p>
        </p:txBody>
      </p:sp>
      <p:pic>
        <p:nvPicPr>
          <p:cNvPr id="33798" name="图片 11" descr="来源001.jpg"/>
          <p:cNvPicPr>
            <a:picLocks noChangeAspect="1"/>
          </p:cNvPicPr>
          <p:nvPr/>
        </p:nvPicPr>
        <p:blipFill>
          <a:blip r:embed="rId3" cstate="print"/>
          <a:srcRect/>
          <a:stretch>
            <a:fillRect/>
          </a:stretch>
        </p:blipFill>
        <p:spPr bwMode="auto">
          <a:xfrm>
            <a:off x="319103" y="1857375"/>
            <a:ext cx="6467475" cy="2286000"/>
          </a:xfrm>
          <a:prstGeom prst="rect">
            <a:avLst/>
          </a:prstGeom>
          <a:ln>
            <a:noFill/>
          </a:ln>
          <a:effectLst>
            <a:outerShdw blurRad="292100" dist="139700" dir="2700000" algn="tl" rotWithShape="0">
              <a:srgbClr val="333333">
                <a:alpha val="65000"/>
              </a:srgbClr>
            </a:outerShdw>
          </a:effectLst>
        </p:spPr>
      </p:pic>
      <p:pic>
        <p:nvPicPr>
          <p:cNvPr id="33799" name="图片 12" descr="来源002.jpg"/>
          <p:cNvPicPr>
            <a:picLocks noChangeAspect="1"/>
          </p:cNvPicPr>
          <p:nvPr/>
        </p:nvPicPr>
        <p:blipFill>
          <a:blip r:embed="rId4" cstate="print"/>
          <a:srcRect/>
          <a:stretch>
            <a:fillRect/>
          </a:stretch>
        </p:blipFill>
        <p:spPr bwMode="auto">
          <a:xfrm>
            <a:off x="7062818" y="5181617"/>
            <a:ext cx="1866900" cy="676275"/>
          </a:xfrm>
          <a:prstGeom prst="rect">
            <a:avLst/>
          </a:prstGeom>
          <a:noFill/>
          <a:ln w="9525">
            <a:noFill/>
            <a:miter lim="800000"/>
            <a:headEnd/>
            <a:tailEnd/>
          </a:ln>
        </p:spPr>
      </p:pic>
      <p:pic>
        <p:nvPicPr>
          <p:cNvPr id="33800" name="图片 13" descr="被引001.jpg"/>
          <p:cNvPicPr>
            <a:picLocks noChangeAspect="1"/>
          </p:cNvPicPr>
          <p:nvPr/>
        </p:nvPicPr>
        <p:blipFill>
          <a:blip r:embed="rId5" cstate="print"/>
          <a:srcRect/>
          <a:stretch>
            <a:fillRect/>
          </a:stretch>
        </p:blipFill>
        <p:spPr bwMode="auto">
          <a:xfrm>
            <a:off x="300053" y="4419600"/>
            <a:ext cx="6486525" cy="2438400"/>
          </a:xfrm>
          <a:prstGeom prst="rect">
            <a:avLst/>
          </a:prstGeom>
          <a:ln>
            <a:noFill/>
          </a:ln>
          <a:effectLst>
            <a:outerShdw blurRad="292100" dist="139700" dir="2700000" algn="tl" rotWithShape="0">
              <a:srgbClr val="333333">
                <a:alpha val="65000"/>
              </a:srgbClr>
            </a:outerShdw>
          </a:effectLst>
        </p:spPr>
      </p:pic>
      <p:sp>
        <p:nvSpPr>
          <p:cNvPr id="16" name="Rectangle 2"/>
          <p:cNvSpPr>
            <a:spLocks noChangeArrowheads="1"/>
          </p:cNvSpPr>
          <p:nvPr/>
        </p:nvSpPr>
        <p:spPr bwMode="auto">
          <a:xfrm>
            <a:off x="5033978" y="2500313"/>
            <a:ext cx="714375" cy="785812"/>
          </a:xfrm>
          <a:prstGeom prst="rect">
            <a:avLst/>
          </a:prstGeom>
          <a:solidFill>
            <a:srgbClr val="FFFFFF">
              <a:alpha val="0"/>
            </a:srgbClr>
          </a:solidFill>
          <a:ln w="28575">
            <a:solidFill>
              <a:srgbClr val="FF0000"/>
            </a:solidFill>
            <a:miter lim="800000"/>
            <a:headEnd/>
            <a:tailEnd/>
          </a:ln>
        </p:spPr>
        <p:txBody>
          <a:bodyPr/>
          <a:lstStyle/>
          <a:p>
            <a:pPr>
              <a:defRPr/>
            </a:pPr>
            <a:endParaRPr lang="zh-CN" altLang="en-US"/>
          </a:p>
        </p:txBody>
      </p:sp>
      <p:sp>
        <p:nvSpPr>
          <p:cNvPr id="17" name="Rectangle 2"/>
          <p:cNvSpPr>
            <a:spLocks noChangeArrowheads="1"/>
          </p:cNvSpPr>
          <p:nvPr/>
        </p:nvSpPr>
        <p:spPr bwMode="auto">
          <a:xfrm>
            <a:off x="5000628" y="5143512"/>
            <a:ext cx="714375" cy="785813"/>
          </a:xfrm>
          <a:prstGeom prst="rect">
            <a:avLst/>
          </a:prstGeom>
          <a:solidFill>
            <a:srgbClr val="FFFFFF">
              <a:alpha val="0"/>
            </a:srgbClr>
          </a:solidFill>
          <a:ln w="28575">
            <a:solidFill>
              <a:srgbClr val="FF0000"/>
            </a:solidFill>
            <a:miter lim="800000"/>
            <a:headEnd/>
            <a:tailEnd/>
          </a:ln>
        </p:spPr>
        <p:txBody>
          <a:bodyPr/>
          <a:lstStyle/>
          <a:p>
            <a:pPr>
              <a:defRPr/>
            </a:pPr>
            <a:endParaRPr lang="zh-CN" altLang="en-US"/>
          </a:p>
        </p:txBody>
      </p:sp>
      <p:sp>
        <p:nvSpPr>
          <p:cNvPr id="18" name="Rectangle 2"/>
          <p:cNvSpPr>
            <a:spLocks noChangeArrowheads="1"/>
          </p:cNvSpPr>
          <p:nvPr/>
        </p:nvSpPr>
        <p:spPr bwMode="auto">
          <a:xfrm>
            <a:off x="7786687" y="5253054"/>
            <a:ext cx="500063" cy="571500"/>
          </a:xfrm>
          <a:prstGeom prst="rect">
            <a:avLst/>
          </a:prstGeom>
          <a:solidFill>
            <a:srgbClr val="FFFFFF">
              <a:alpha val="0"/>
            </a:srgbClr>
          </a:solidFill>
          <a:ln w="28575">
            <a:solidFill>
              <a:srgbClr val="FF0000"/>
            </a:solidFill>
            <a:miter lim="800000"/>
            <a:headEnd/>
            <a:tailEnd/>
          </a:ln>
        </p:spPr>
        <p:txBody>
          <a:bodyPr/>
          <a:lstStyle/>
          <a:p>
            <a:pPr>
              <a:defRPr/>
            </a:pPr>
            <a:endParaRPr lang="zh-CN" altLang="en-US"/>
          </a:p>
        </p:txBody>
      </p:sp>
      <p:pic>
        <p:nvPicPr>
          <p:cNvPr id="12" name="Picture 6"/>
          <p:cNvPicPr>
            <a:picLocks noChangeAspect="1" noChangeArrowheads="1"/>
          </p:cNvPicPr>
          <p:nvPr/>
        </p:nvPicPr>
        <p:blipFill>
          <a:blip r:embed="rId6"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20"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pic>
        <p:nvPicPr>
          <p:cNvPr id="10" name="Picture 2" descr="C:\Documents and Settings\Administrator\桌面\下载功能1.jpg"/>
          <p:cNvPicPr>
            <a:picLocks noChangeAspect="1" noChangeArrowheads="1"/>
          </p:cNvPicPr>
          <p:nvPr/>
        </p:nvPicPr>
        <p:blipFill>
          <a:blip r:embed="rId3" cstate="print"/>
          <a:srcRect l="16368" t="24078" r="12400" b="2919"/>
          <a:stretch>
            <a:fillRect/>
          </a:stretch>
        </p:blipFill>
        <p:spPr bwMode="auto">
          <a:xfrm>
            <a:off x="115892" y="1357313"/>
            <a:ext cx="5170488" cy="3602037"/>
          </a:xfrm>
          <a:prstGeom prst="rect">
            <a:avLst/>
          </a:prstGeom>
          <a:ln>
            <a:noFill/>
          </a:ln>
          <a:effectLst>
            <a:outerShdw blurRad="292100" dist="139700" dir="2700000" algn="tl" rotWithShape="0">
              <a:srgbClr val="333333">
                <a:alpha val="65000"/>
              </a:srgbClr>
            </a:outerShdw>
          </a:effectLst>
        </p:spPr>
      </p:pic>
      <p:sp>
        <p:nvSpPr>
          <p:cNvPr id="13" name="矩形 12"/>
          <p:cNvSpPr/>
          <p:nvPr/>
        </p:nvSpPr>
        <p:spPr bwMode="auto">
          <a:xfrm>
            <a:off x="1428741" y="4643438"/>
            <a:ext cx="500063" cy="357187"/>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4" name="AutoShape 7"/>
          <p:cNvSpPr>
            <a:spLocks noChangeArrowheads="1"/>
          </p:cNvSpPr>
          <p:nvPr/>
        </p:nvSpPr>
        <p:spPr bwMode="auto">
          <a:xfrm>
            <a:off x="500054" y="5072063"/>
            <a:ext cx="2857500" cy="612775"/>
          </a:xfrm>
          <a:prstGeom prst="wedgeRoundRectCallout">
            <a:avLst>
              <a:gd name="adj1" fmla="val 2279"/>
              <a:gd name="adj2" fmla="val -91240"/>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a:solidFill>
                  <a:schemeClr val="tx1"/>
                </a:solidFill>
                <a:effectLst/>
                <a:latin typeface="微软雅黑" pitchFamily="34" charset="-122"/>
                <a:ea typeface="微软雅黑" pitchFamily="34" charset="-122"/>
              </a:rPr>
              <a:t>选中要导出的文档</a:t>
            </a:r>
            <a:r>
              <a:rPr kumimoji="1" lang="en-US" altLang="zh-CN" sz="1500" b="1" dirty="0">
                <a:solidFill>
                  <a:schemeClr val="tx1"/>
                </a:solidFill>
                <a:effectLst/>
                <a:latin typeface="微软雅黑" pitchFamily="34" charset="-122"/>
                <a:ea typeface="微软雅黑" pitchFamily="34" charset="-122"/>
              </a:rPr>
              <a:t>1</a:t>
            </a:r>
            <a:r>
              <a:rPr kumimoji="1" lang="zh-CN" altLang="en-US" sz="1500" b="1" dirty="0">
                <a:solidFill>
                  <a:schemeClr val="tx1"/>
                </a:solidFill>
                <a:effectLst/>
                <a:latin typeface="微软雅黑" pitchFamily="34" charset="-122"/>
                <a:ea typeface="微软雅黑" pitchFamily="34" charset="-122"/>
              </a:rPr>
              <a:t>，点击下载，</a:t>
            </a:r>
            <a:endParaRPr kumimoji="1" lang="en-US" altLang="zh-CN" sz="1500" b="1" dirty="0">
              <a:solidFill>
                <a:schemeClr val="tx1"/>
              </a:solidFill>
              <a:effectLst/>
              <a:latin typeface="微软雅黑" pitchFamily="34" charset="-122"/>
              <a:ea typeface="微软雅黑" pitchFamily="34" charset="-122"/>
            </a:endParaRPr>
          </a:p>
          <a:p>
            <a:pPr>
              <a:defRPr/>
            </a:pPr>
            <a:r>
              <a:rPr kumimoji="1" lang="zh-CN" altLang="en-US" sz="1500" b="1" dirty="0">
                <a:solidFill>
                  <a:schemeClr val="tx1"/>
                </a:solidFill>
                <a:effectLst/>
                <a:latin typeface="微软雅黑" pitchFamily="34" charset="-122"/>
                <a:ea typeface="微软雅黑" pitchFamily="34" charset="-122"/>
              </a:rPr>
              <a:t>后缀修改为</a:t>
            </a:r>
            <a:r>
              <a:rPr kumimoji="1" lang="en-US" altLang="zh-CN" sz="1500" b="1" dirty="0">
                <a:solidFill>
                  <a:schemeClr val="tx1"/>
                </a:solidFill>
                <a:effectLst/>
                <a:latin typeface="微软雅黑" pitchFamily="34" charset="-122"/>
                <a:ea typeface="微软雅黑" pitchFamily="34" charset="-122"/>
              </a:rPr>
              <a:t>.XLS</a:t>
            </a:r>
            <a:r>
              <a:rPr kumimoji="1" lang="zh-CN" altLang="en-US" sz="1500" b="1" dirty="0">
                <a:solidFill>
                  <a:schemeClr val="tx1"/>
                </a:solidFill>
                <a:effectLst/>
                <a:latin typeface="微软雅黑" pitchFamily="34" charset="-122"/>
                <a:ea typeface="微软雅黑" pitchFamily="34" charset="-122"/>
              </a:rPr>
              <a:t>或者</a:t>
            </a:r>
            <a:r>
              <a:rPr kumimoji="1" lang="en-US" altLang="zh-CN" sz="1500" b="1" dirty="0">
                <a:solidFill>
                  <a:schemeClr val="tx1"/>
                </a:solidFill>
                <a:effectLst/>
                <a:latin typeface="微软雅黑" pitchFamily="34" charset="-122"/>
                <a:ea typeface="微软雅黑" pitchFamily="34" charset="-122"/>
              </a:rPr>
              <a:t>TXT</a:t>
            </a:r>
            <a:r>
              <a:rPr kumimoji="1" lang="zh-CN" altLang="en-US" sz="1500" b="1" dirty="0">
                <a:solidFill>
                  <a:schemeClr val="tx1"/>
                </a:solidFill>
                <a:effectLst/>
                <a:latin typeface="微软雅黑" pitchFamily="34" charset="-122"/>
                <a:ea typeface="微软雅黑" pitchFamily="34" charset="-122"/>
              </a:rPr>
              <a:t>即可</a:t>
            </a:r>
            <a:r>
              <a:rPr kumimoji="1" lang="en-US" altLang="zh-CN" sz="1500" b="1" dirty="0">
                <a:solidFill>
                  <a:schemeClr val="tx1"/>
                </a:solidFill>
                <a:effectLst/>
                <a:latin typeface="微软雅黑" pitchFamily="34" charset="-122"/>
                <a:ea typeface="微软雅黑" pitchFamily="34" charset="-122"/>
              </a:rPr>
              <a:t>.</a:t>
            </a:r>
            <a:endParaRPr kumimoji="1" lang="zh-CN" altLang="en-US" sz="1500" b="1" dirty="0">
              <a:solidFill>
                <a:schemeClr val="tx1"/>
              </a:solidFill>
              <a:effectLst/>
              <a:latin typeface="微软雅黑" pitchFamily="34" charset="-122"/>
              <a:ea typeface="微软雅黑" pitchFamily="34" charset="-122"/>
            </a:endParaRPr>
          </a:p>
        </p:txBody>
      </p:sp>
      <p:sp>
        <p:nvSpPr>
          <p:cNvPr id="15" name="矩形 14"/>
          <p:cNvSpPr/>
          <p:nvPr/>
        </p:nvSpPr>
        <p:spPr bwMode="auto">
          <a:xfrm>
            <a:off x="214304" y="2786063"/>
            <a:ext cx="428625" cy="285750"/>
          </a:xfrm>
          <a:prstGeom prst="rect">
            <a:avLst/>
          </a:prstGeom>
          <a:noFill/>
          <a:ln w="28575" cap="flat" cmpd="sng" algn="ctr">
            <a:solidFill>
              <a:srgbClr val="FF0000"/>
            </a:solidFill>
            <a:prstDash val="solid"/>
            <a:round/>
            <a:headEnd type="none" w="med" len="med"/>
            <a:tailEnd type="none" w="med" len="med"/>
          </a:ln>
          <a:effectLst/>
        </p:spPr>
        <p:txBody>
          <a:bodyPr lIns="0" tIns="0" rIns="0" bIns="0" anchor="ctr">
            <a:spAutoFit/>
          </a:bodyPr>
          <a:lstStyle/>
          <a:p>
            <a:pPr>
              <a:defRPr/>
            </a:pPr>
            <a:endParaRPr lang="zh-CN" altLang="en-US"/>
          </a:p>
        </p:txBody>
      </p:sp>
      <p:sp>
        <p:nvSpPr>
          <p:cNvPr id="18" name="TextBox 17"/>
          <p:cNvSpPr txBox="1"/>
          <p:nvPr/>
        </p:nvSpPr>
        <p:spPr>
          <a:xfrm>
            <a:off x="0" y="0"/>
            <a:ext cx="3428992"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ln w="900" cmpd="sng">
                  <a:noFill/>
                  <a:prstDash val="solid"/>
                </a:ln>
                <a:solidFill>
                  <a:srgbClr val="FFFF00"/>
                </a:solidFill>
                <a:effectLst/>
              </a:rPr>
              <a:t>新功能演示</a:t>
            </a:r>
            <a:r>
              <a:rPr lang="en-US" altLang="zh-CN" dirty="0">
                <a:ln w="12700">
                  <a:noFill/>
                  <a:prstDash val="solid"/>
                </a:ln>
                <a:solidFill>
                  <a:schemeClr val="bg1"/>
                </a:solidFill>
                <a:effectLst/>
              </a:rPr>
              <a:t>&gt;</a:t>
            </a:r>
            <a:r>
              <a:rPr lang="zh-CN" altLang="en-US" dirty="0"/>
              <a:t> 输出功能</a:t>
            </a:r>
            <a:endParaRPr lang="zh-CN" altLang="en-US" dirty="0">
              <a:ln w="12700">
                <a:noFill/>
                <a:prstDash val="solid"/>
              </a:ln>
              <a:solidFill>
                <a:schemeClr val="bg1"/>
              </a:solidFill>
              <a:effectLst/>
            </a:endParaRPr>
          </a:p>
        </p:txBody>
      </p:sp>
      <p:sp>
        <p:nvSpPr>
          <p:cNvPr id="20" name="TextBox 19"/>
          <p:cNvSpPr txBox="1"/>
          <p:nvPr/>
        </p:nvSpPr>
        <p:spPr>
          <a:xfrm>
            <a:off x="0" y="790575"/>
            <a:ext cx="8643938" cy="369888"/>
          </a:xfrm>
          <a:prstGeom prst="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CN" altLang="en-US" sz="1800" dirty="0">
                <a:effectLst/>
                <a:latin typeface="宋体" pitchFamily="2" charset="-122"/>
                <a:ea typeface="宋体" pitchFamily="2" charset="-122"/>
              </a:rPr>
              <a:t>输出功能，用户可以将检索的重要数据输出下载。新版支持</a:t>
            </a:r>
            <a:r>
              <a:rPr lang="en-US" altLang="zh-CN" sz="1800" dirty="0">
                <a:effectLst/>
                <a:latin typeface="宋体" pitchFamily="2" charset="-122"/>
                <a:ea typeface="宋体" pitchFamily="2" charset="-122"/>
              </a:rPr>
              <a:t>TXT</a:t>
            </a:r>
            <a:r>
              <a:rPr lang="zh-CN" altLang="en-US" sz="1800" dirty="0">
                <a:effectLst/>
                <a:latin typeface="宋体" pitchFamily="2" charset="-122"/>
                <a:ea typeface="宋体" pitchFamily="2" charset="-122"/>
              </a:rPr>
              <a:t>和</a:t>
            </a:r>
            <a:r>
              <a:rPr lang="en-US" altLang="zh-CN" sz="1800" dirty="0">
                <a:effectLst/>
                <a:latin typeface="宋体" pitchFamily="2" charset="-122"/>
                <a:ea typeface="宋体" pitchFamily="2" charset="-122"/>
              </a:rPr>
              <a:t>XLS</a:t>
            </a:r>
            <a:r>
              <a:rPr lang="zh-CN" altLang="en-US" sz="1800" dirty="0">
                <a:effectLst/>
                <a:latin typeface="宋体" pitchFamily="2" charset="-122"/>
                <a:ea typeface="宋体" pitchFamily="2" charset="-122"/>
              </a:rPr>
              <a:t>两种输出格式。</a:t>
            </a:r>
            <a:endParaRPr lang="en-US" altLang="zh-CN" sz="1800" dirty="0">
              <a:effectLst/>
              <a:latin typeface="宋体" pitchFamily="2" charset="-122"/>
              <a:ea typeface="宋体" pitchFamily="2" charset="-122"/>
            </a:endParaRPr>
          </a:p>
        </p:txBody>
      </p:sp>
      <p:pic>
        <p:nvPicPr>
          <p:cNvPr id="17" name="图片 16" descr="QQ截图20120312155727.jpg"/>
          <p:cNvPicPr>
            <a:picLocks noChangeAspect="1"/>
          </p:cNvPicPr>
          <p:nvPr/>
        </p:nvPicPr>
        <p:blipFill>
          <a:blip r:embed="rId4" cstate="print"/>
          <a:srcRect b="13043"/>
          <a:stretch>
            <a:fillRect/>
          </a:stretch>
        </p:blipFill>
        <p:spPr>
          <a:xfrm>
            <a:off x="5715008" y="3286124"/>
            <a:ext cx="3000396" cy="3384708"/>
          </a:xfrm>
          <a:prstGeom prst="rect">
            <a:avLst/>
          </a:prstGeom>
          <a:ln>
            <a:noFill/>
          </a:ln>
          <a:effectLst>
            <a:outerShdw blurRad="292100" dist="139700" dir="2700000" algn="tl" rotWithShape="0">
              <a:srgbClr val="333333">
                <a:alpha val="65000"/>
              </a:srgbClr>
            </a:outerShdw>
          </a:effectLst>
        </p:spPr>
      </p:pic>
      <p:pic>
        <p:nvPicPr>
          <p:cNvPr id="19" name="图片 18" descr="001.jpg"/>
          <p:cNvPicPr>
            <a:picLocks noChangeAspect="1"/>
          </p:cNvPicPr>
          <p:nvPr/>
        </p:nvPicPr>
        <p:blipFill>
          <a:blip r:embed="rId5" cstate="print"/>
          <a:stretch>
            <a:fillRect/>
          </a:stretch>
        </p:blipFill>
        <p:spPr>
          <a:xfrm>
            <a:off x="5469273" y="1357298"/>
            <a:ext cx="3460445" cy="1857388"/>
          </a:xfrm>
          <a:prstGeom prst="rect">
            <a:avLst/>
          </a:prstGeom>
          <a:ln>
            <a:noFill/>
          </a:ln>
          <a:effectLst>
            <a:outerShdw blurRad="292100" dist="139700" dir="2700000" algn="tl" rotWithShape="0">
              <a:srgbClr val="333333">
                <a:alpha val="65000"/>
              </a:srgbClr>
            </a:outerShdw>
          </a:effectLst>
        </p:spPr>
      </p:pic>
      <p:sp>
        <p:nvSpPr>
          <p:cNvPr id="16" name="AutoShape 7"/>
          <p:cNvSpPr>
            <a:spLocks noChangeArrowheads="1"/>
          </p:cNvSpPr>
          <p:nvPr/>
        </p:nvSpPr>
        <p:spPr bwMode="auto">
          <a:xfrm>
            <a:off x="3929058" y="5715016"/>
            <a:ext cx="1643062" cy="357545"/>
          </a:xfrm>
          <a:prstGeom prst="wedgeRoundRectCallout">
            <a:avLst>
              <a:gd name="adj1" fmla="val 59616"/>
              <a:gd name="adj2" fmla="val -146284"/>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defRPr/>
            </a:pPr>
            <a:r>
              <a:rPr kumimoji="1" lang="zh-CN" altLang="en-US" sz="1500" b="1" dirty="0" smtClean="0">
                <a:solidFill>
                  <a:schemeClr val="tx1"/>
                </a:solidFill>
                <a:effectLst/>
                <a:latin typeface="+mj-ea"/>
                <a:ea typeface="+mj-ea"/>
              </a:rPr>
              <a:t>生成</a:t>
            </a:r>
            <a:r>
              <a:rPr kumimoji="1" lang="en-US" altLang="zh-CN" sz="1500" b="1" dirty="0" smtClean="0">
                <a:solidFill>
                  <a:schemeClr val="tx1"/>
                </a:solidFill>
                <a:effectLst/>
                <a:latin typeface="+mj-ea"/>
                <a:ea typeface="+mj-ea"/>
              </a:rPr>
              <a:t>TXT</a:t>
            </a:r>
            <a:r>
              <a:rPr kumimoji="1" lang="zh-CN" altLang="en-US" sz="1500" b="1" dirty="0" smtClean="0">
                <a:solidFill>
                  <a:schemeClr val="tx1"/>
                </a:solidFill>
                <a:effectLst/>
                <a:latin typeface="+mj-ea"/>
                <a:ea typeface="+mj-ea"/>
              </a:rPr>
              <a:t>记事本</a:t>
            </a:r>
            <a:endParaRPr kumimoji="1" lang="zh-CN" altLang="en-US" sz="1500" b="1" dirty="0">
              <a:solidFill>
                <a:schemeClr val="tx1"/>
              </a:solidFill>
              <a:effectLst/>
              <a:latin typeface="+mj-ea"/>
              <a:ea typeface="+mj-ea"/>
            </a:endParaRPr>
          </a:p>
        </p:txBody>
      </p:sp>
      <p:pic>
        <p:nvPicPr>
          <p:cNvPr id="12" name="Picture 6"/>
          <p:cNvPicPr>
            <a:picLocks noChangeAspect="1" noChangeArrowheads="1"/>
          </p:cNvPicPr>
          <p:nvPr/>
        </p:nvPicPr>
        <p:blipFill>
          <a:blip r:embed="rId6"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8" name="TextBox 7"/>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新功能演示</a:t>
            </a:r>
            <a:r>
              <a:rPr lang="en-US" altLang="zh-CN" dirty="0"/>
              <a:t>&gt;</a:t>
            </a:r>
            <a:r>
              <a:rPr lang="zh-CN" altLang="en-US" dirty="0"/>
              <a:t>二次检索</a:t>
            </a:r>
          </a:p>
        </p:txBody>
      </p:sp>
      <p:pic>
        <p:nvPicPr>
          <p:cNvPr id="35845" name="图片 8" descr="0505.jpg"/>
          <p:cNvPicPr>
            <a:picLocks noChangeAspect="1"/>
          </p:cNvPicPr>
          <p:nvPr/>
        </p:nvPicPr>
        <p:blipFill>
          <a:blip r:embed="rId3" cstate="print"/>
          <a:srcRect t="62666" b="5875"/>
          <a:stretch>
            <a:fillRect/>
          </a:stretch>
        </p:blipFill>
        <p:spPr bwMode="auto">
          <a:xfrm>
            <a:off x="0" y="892268"/>
            <a:ext cx="6072188" cy="536468"/>
          </a:xfrm>
          <a:prstGeom prst="rect">
            <a:avLst/>
          </a:prstGeom>
          <a:noFill/>
          <a:ln w="9525">
            <a:noFill/>
            <a:miter lim="800000"/>
            <a:headEnd/>
            <a:tailEnd/>
          </a:ln>
        </p:spPr>
      </p:pic>
      <p:pic>
        <p:nvPicPr>
          <p:cNvPr id="35846" name="图片 11" descr="0606.jpg"/>
          <p:cNvPicPr>
            <a:picLocks noChangeAspect="1"/>
          </p:cNvPicPr>
          <p:nvPr/>
        </p:nvPicPr>
        <p:blipFill>
          <a:blip r:embed="rId4" cstate="print"/>
          <a:srcRect b="39919"/>
          <a:stretch>
            <a:fillRect/>
          </a:stretch>
        </p:blipFill>
        <p:spPr bwMode="auto">
          <a:xfrm>
            <a:off x="357205" y="1857364"/>
            <a:ext cx="6786563" cy="2311400"/>
          </a:xfrm>
          <a:prstGeom prst="rect">
            <a:avLst/>
          </a:prstGeom>
          <a:ln>
            <a:noFill/>
          </a:ln>
          <a:effectLst>
            <a:outerShdw blurRad="292100" dist="139700" dir="2700000" algn="tl" rotWithShape="0">
              <a:srgbClr val="333333">
                <a:alpha val="65000"/>
              </a:srgbClr>
            </a:outerShdw>
          </a:effectLst>
        </p:spPr>
      </p:pic>
      <p:pic>
        <p:nvPicPr>
          <p:cNvPr id="35847" name="图片 12" descr="0707.jpg"/>
          <p:cNvPicPr>
            <a:picLocks noChangeAspect="1"/>
          </p:cNvPicPr>
          <p:nvPr/>
        </p:nvPicPr>
        <p:blipFill>
          <a:blip r:embed="rId5" cstate="print"/>
          <a:srcRect t="7150" b="25537"/>
          <a:stretch>
            <a:fillRect/>
          </a:stretch>
        </p:blipFill>
        <p:spPr bwMode="auto">
          <a:xfrm>
            <a:off x="357158" y="4551363"/>
            <a:ext cx="6786563" cy="2306637"/>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71406" y="590533"/>
            <a:ext cx="7215188" cy="338137"/>
          </a:xfrm>
          <a:prstGeom prst="rect">
            <a:avLst/>
          </a:prstGeom>
          <a:noFill/>
        </p:spPr>
        <p:txBody>
          <a:bodyPr>
            <a:spAutoFit/>
          </a:bodyPr>
          <a:lstStyle/>
          <a:p>
            <a:pPr>
              <a:defRPr/>
            </a:pPr>
            <a:r>
              <a:rPr lang="zh-CN" altLang="en-US" sz="1600" dirty="0">
                <a:solidFill>
                  <a:schemeClr val="accent2"/>
                </a:solidFill>
                <a:effectLst/>
                <a:latin typeface="宋体" pitchFamily="2" charset="-122"/>
                <a:ea typeface="宋体" pitchFamily="2" charset="-122"/>
              </a:rPr>
              <a:t>第一次简单检索，检索条件：篇名（词）</a:t>
            </a:r>
            <a:r>
              <a:rPr lang="en-US" altLang="zh-CN" sz="1600" dirty="0">
                <a:solidFill>
                  <a:schemeClr val="accent2"/>
                </a:solidFill>
                <a:effectLst/>
                <a:latin typeface="宋体" pitchFamily="2" charset="-122"/>
                <a:ea typeface="宋体" pitchFamily="2" charset="-122"/>
              </a:rPr>
              <a:t>=</a:t>
            </a:r>
            <a:r>
              <a:rPr lang="zh-CN" altLang="en-US" sz="1600" dirty="0">
                <a:solidFill>
                  <a:schemeClr val="accent2"/>
                </a:solidFill>
                <a:effectLst/>
                <a:latin typeface="宋体" pitchFamily="2" charset="-122"/>
                <a:ea typeface="宋体" pitchFamily="2" charset="-122"/>
              </a:rPr>
              <a:t>经济</a:t>
            </a:r>
          </a:p>
        </p:txBody>
      </p:sp>
      <p:sp>
        <p:nvSpPr>
          <p:cNvPr id="15" name="TextBox 14"/>
          <p:cNvSpPr txBox="1"/>
          <p:nvPr/>
        </p:nvSpPr>
        <p:spPr>
          <a:xfrm>
            <a:off x="214314" y="1500188"/>
            <a:ext cx="8286776" cy="338554"/>
          </a:xfrm>
          <a:prstGeom prst="rect">
            <a:avLst/>
          </a:prstGeom>
          <a:noFill/>
        </p:spPr>
        <p:txBody>
          <a:bodyPr wrap="square">
            <a:spAutoFit/>
          </a:bodyPr>
          <a:lstStyle/>
          <a:p>
            <a:pPr>
              <a:defRPr/>
            </a:pPr>
            <a:r>
              <a:rPr lang="zh-CN" altLang="en-US" sz="1600" dirty="0" smtClean="0">
                <a:solidFill>
                  <a:schemeClr val="accent2"/>
                </a:solidFill>
                <a:effectLst/>
                <a:latin typeface="宋体" pitchFamily="2" charset="-122"/>
                <a:ea typeface="宋体" pitchFamily="2" charset="-122"/>
              </a:rPr>
              <a:t> 一</a:t>
            </a:r>
            <a:r>
              <a:rPr lang="zh-CN" altLang="en-US" sz="1600" dirty="0">
                <a:solidFill>
                  <a:schemeClr val="accent2"/>
                </a:solidFill>
                <a:effectLst/>
                <a:latin typeface="宋体" pitchFamily="2" charset="-122"/>
                <a:ea typeface="宋体" pitchFamily="2" charset="-122"/>
              </a:rPr>
              <a:t>次检索结果：篇名（词）</a:t>
            </a:r>
            <a:r>
              <a:rPr lang="en-US" altLang="zh-CN" sz="1600" dirty="0">
                <a:solidFill>
                  <a:schemeClr val="accent2"/>
                </a:solidFill>
                <a:effectLst/>
                <a:latin typeface="宋体" pitchFamily="2" charset="-122"/>
                <a:ea typeface="宋体" pitchFamily="2" charset="-122"/>
              </a:rPr>
              <a:t>=</a:t>
            </a:r>
            <a:r>
              <a:rPr lang="zh-CN" altLang="en-US" sz="1600" dirty="0">
                <a:solidFill>
                  <a:schemeClr val="accent2"/>
                </a:solidFill>
                <a:effectLst/>
                <a:latin typeface="宋体" pitchFamily="2" charset="-122"/>
                <a:ea typeface="宋体" pitchFamily="2" charset="-122"/>
              </a:rPr>
              <a:t>经济，在二次检索框，增加检索条件：第一作者：张一兵</a:t>
            </a:r>
          </a:p>
        </p:txBody>
      </p:sp>
      <p:sp>
        <p:nvSpPr>
          <p:cNvPr id="16" name="TextBox 15"/>
          <p:cNvSpPr txBox="1"/>
          <p:nvPr/>
        </p:nvSpPr>
        <p:spPr>
          <a:xfrm>
            <a:off x="142844" y="4286256"/>
            <a:ext cx="7858125" cy="338137"/>
          </a:xfrm>
          <a:prstGeom prst="rect">
            <a:avLst/>
          </a:prstGeom>
          <a:noFill/>
        </p:spPr>
        <p:txBody>
          <a:bodyPr>
            <a:spAutoFit/>
          </a:bodyPr>
          <a:lstStyle/>
          <a:p>
            <a:pPr>
              <a:defRPr/>
            </a:pPr>
            <a:r>
              <a:rPr lang="zh-CN" altLang="en-US" sz="1600" dirty="0" smtClean="0">
                <a:solidFill>
                  <a:schemeClr val="accent2"/>
                </a:solidFill>
                <a:effectLst/>
                <a:latin typeface="宋体" pitchFamily="2" charset="-122"/>
                <a:ea typeface="宋体" pitchFamily="2" charset="-122"/>
              </a:rPr>
              <a:t> 二</a:t>
            </a:r>
            <a:r>
              <a:rPr lang="zh-CN" altLang="en-US" sz="1600" dirty="0">
                <a:solidFill>
                  <a:schemeClr val="accent2"/>
                </a:solidFill>
                <a:effectLst/>
                <a:latin typeface="宋体" pitchFamily="2" charset="-122"/>
                <a:ea typeface="宋体" pitchFamily="2" charset="-122"/>
              </a:rPr>
              <a:t>次检索结果：篇名（词）</a:t>
            </a:r>
            <a:r>
              <a:rPr lang="en-US" altLang="zh-CN" sz="1600" dirty="0">
                <a:solidFill>
                  <a:schemeClr val="accent2"/>
                </a:solidFill>
                <a:effectLst/>
                <a:latin typeface="宋体" pitchFamily="2" charset="-122"/>
                <a:ea typeface="宋体" pitchFamily="2" charset="-122"/>
              </a:rPr>
              <a:t>=</a:t>
            </a:r>
            <a:r>
              <a:rPr lang="zh-CN" altLang="en-US" sz="1600" dirty="0">
                <a:solidFill>
                  <a:schemeClr val="accent2"/>
                </a:solidFill>
                <a:effectLst/>
                <a:latin typeface="宋体" pitchFamily="2" charset="-122"/>
                <a:ea typeface="宋体" pitchFamily="2" charset="-122"/>
              </a:rPr>
              <a:t>经济；第一作者：张一兵</a:t>
            </a:r>
          </a:p>
        </p:txBody>
      </p:sp>
      <p:pic>
        <p:nvPicPr>
          <p:cNvPr id="10" name="Picture 6"/>
          <p:cNvPicPr>
            <a:picLocks noChangeAspect="1" noChangeArrowheads="1"/>
          </p:cNvPicPr>
          <p:nvPr/>
        </p:nvPicPr>
        <p:blipFill>
          <a:blip r:embed="rId6"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7" descr="2058_big.jpg"/>
          <p:cNvPicPr>
            <a:picLocks noChangeAspect="1"/>
          </p:cNvPicPr>
          <p:nvPr/>
        </p:nvPicPr>
        <p:blipFill>
          <a:blip r:embed="rId2" cstate="print"/>
          <a:srcRect/>
          <a:stretch>
            <a:fillRect/>
          </a:stretch>
        </p:blipFill>
        <p:spPr bwMode="auto">
          <a:xfrm>
            <a:off x="4967288" y="2571750"/>
            <a:ext cx="4176712" cy="28638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571750" y="2571750"/>
            <a:ext cx="2143125" cy="2678113"/>
          </a:xfrm>
          <a:prstGeom prst="rect">
            <a:avLst/>
          </a:prstGeom>
          <a:noFill/>
        </p:spPr>
        <p:txBody>
          <a:bodyPr>
            <a:spAutoFit/>
          </a:bodyPr>
          <a:lstStyle/>
          <a:p>
            <a:pPr>
              <a:lnSpc>
                <a:spcPct val="150000"/>
              </a:lnSpc>
              <a:buClr>
                <a:schemeClr val="bg2">
                  <a:lumMod val="50000"/>
                </a:schemeClr>
              </a:buClr>
              <a:buFont typeface="Arial" pitchFamily="34" charset="0"/>
              <a:buChar char="•"/>
              <a:defRPr/>
            </a:pPr>
            <a:r>
              <a:rPr lang="zh-CN" altLang="en-US" dirty="0"/>
              <a:t>  逻辑算符    </a:t>
            </a:r>
            <a:endParaRPr lang="en-US" altLang="zh-CN" dirty="0"/>
          </a:p>
          <a:p>
            <a:pPr>
              <a:lnSpc>
                <a:spcPct val="150000"/>
              </a:lnSpc>
              <a:buClr>
                <a:schemeClr val="bg2">
                  <a:lumMod val="50000"/>
                </a:schemeClr>
              </a:buClr>
              <a:buFont typeface="Arial" pitchFamily="34" charset="0"/>
              <a:buChar char="•"/>
              <a:defRPr/>
            </a:pPr>
            <a:r>
              <a:rPr lang="zh-CN" altLang="en-US" dirty="0"/>
              <a:t>  通配符</a:t>
            </a:r>
            <a:endParaRPr lang="en-US" altLang="zh-CN" dirty="0"/>
          </a:p>
          <a:p>
            <a:pPr>
              <a:lnSpc>
                <a:spcPct val="150000"/>
              </a:lnSpc>
              <a:buClr>
                <a:schemeClr val="bg2">
                  <a:lumMod val="50000"/>
                </a:schemeClr>
              </a:buClr>
              <a:buFont typeface="Arial" pitchFamily="34" charset="0"/>
              <a:buChar char="•"/>
              <a:defRPr/>
            </a:pPr>
            <a:r>
              <a:rPr lang="zh-CN" altLang="en-US" dirty="0"/>
              <a:t>  临近算符</a:t>
            </a:r>
            <a:endParaRPr lang="en-US" altLang="zh-CN" dirty="0"/>
          </a:p>
          <a:p>
            <a:pPr>
              <a:lnSpc>
                <a:spcPct val="150000"/>
              </a:lnSpc>
              <a:buClr>
                <a:schemeClr val="bg2">
                  <a:lumMod val="50000"/>
                </a:schemeClr>
              </a:buClr>
              <a:buFont typeface="Arial" pitchFamily="34" charset="0"/>
              <a:buChar char="•"/>
              <a:defRPr/>
            </a:pPr>
            <a:r>
              <a:rPr lang="zh-CN" altLang="en-US" dirty="0"/>
              <a:t>  短语检索</a:t>
            </a:r>
            <a:endParaRPr lang="en-US" altLang="zh-CN" dirty="0"/>
          </a:p>
          <a:p>
            <a:pPr>
              <a:defRPr/>
            </a:pPr>
            <a:endParaRPr lang="zh-CN" altLang="en-US" dirty="0"/>
          </a:p>
        </p:txBody>
      </p:sp>
      <p:sp>
        <p:nvSpPr>
          <p:cNvPr id="7" name="TextBox 6"/>
          <p:cNvSpPr txBox="1"/>
          <p:nvPr/>
        </p:nvSpPr>
        <p:spPr>
          <a:xfrm>
            <a:off x="1571625" y="5456238"/>
            <a:ext cx="7643813" cy="830262"/>
          </a:xfrm>
          <a:prstGeom prst="rect">
            <a:avLst/>
          </a:prstGeom>
          <a:noFill/>
        </p:spPr>
        <p:txBody>
          <a:bodyPr>
            <a:spAutoFit/>
          </a:bodyPr>
          <a:lstStyle/>
          <a:p>
            <a:pPr>
              <a:defRPr/>
            </a:pPr>
            <a:r>
              <a:rPr lang="zh-CN" altLang="en-US" dirty="0">
                <a:solidFill>
                  <a:srgbClr val="C00000"/>
                </a:solidFill>
                <a:latin typeface="黑体" pitchFamily="2" charset="-122"/>
              </a:rPr>
              <a:t>高级检索方式是专为经验丰富的检索者而设计的。</a:t>
            </a:r>
          </a:p>
          <a:p>
            <a:pPr>
              <a:defRPr/>
            </a:pPr>
            <a:endParaRPr lang="zh-CN" altLang="en-US" dirty="0"/>
          </a:p>
        </p:txBody>
      </p:sp>
      <p:pic>
        <p:nvPicPr>
          <p:cNvPr id="8"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
        <p:nvSpPr>
          <p:cNvPr id="9" name="标题 2"/>
          <p:cNvSpPr txBox="1">
            <a:spLocks/>
          </p:cNvSpPr>
          <p:nvPr/>
        </p:nvSpPr>
        <p:spPr>
          <a:xfrm>
            <a:off x="428596" y="928670"/>
            <a:ext cx="8229600" cy="1143000"/>
          </a:xfrm>
          <a:prstGeom prst="rect">
            <a:avLst/>
          </a:prstGeom>
        </p:spPr>
        <p:txBody>
          <a:bodyPr>
            <a:normAutofit/>
          </a:bodyPr>
          <a:lstStyle/>
          <a:p>
            <a:pPr eaLnBrk="0" hangingPunct="0"/>
            <a:r>
              <a:rPr lang="zh-CN" altLang="en-US" sz="4400" b="1" dirty="0" smtClean="0">
                <a:solidFill>
                  <a:srgbClr val="002060"/>
                </a:solidFill>
                <a:latin typeface="+mj-ea"/>
                <a:ea typeface="+mj-ea"/>
              </a:rPr>
              <a:t>各种高级检索方式演示</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44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pPr>
            <a:r>
              <a:rPr lang="en-US" altLang="zh-CN" sz="2400" dirty="0" smtClean="0"/>
              <a:t>1997</a:t>
            </a:r>
            <a:r>
              <a:rPr lang="zh-CN" altLang="en-US" sz="2400" dirty="0" smtClean="0"/>
              <a:t>年南京大学提出研制“中文社会科学引文索引”（ </a:t>
            </a:r>
            <a:r>
              <a:rPr lang="en-US" altLang="zh-CN" sz="2400" dirty="0" smtClean="0"/>
              <a:t>Chinese Social Science Citation Index</a:t>
            </a:r>
            <a:r>
              <a:rPr lang="zh-CN" altLang="en-US" sz="2400" dirty="0" smtClean="0"/>
              <a:t>，简称“</a:t>
            </a:r>
            <a:r>
              <a:rPr lang="en-US" altLang="zh-CN" sz="2400" dirty="0" smtClean="0"/>
              <a:t>CSSCI”</a:t>
            </a:r>
            <a:r>
              <a:rPr lang="zh-CN" altLang="en-US" sz="2400" dirty="0" smtClean="0"/>
              <a:t>）的计划</a:t>
            </a:r>
          </a:p>
          <a:p>
            <a:pPr eaLnBrk="1" hangingPunct="1">
              <a:lnSpc>
                <a:spcPct val="90000"/>
              </a:lnSpc>
            </a:pPr>
            <a:r>
              <a:rPr lang="en-US" altLang="zh-CN" sz="2400" dirty="0" smtClean="0"/>
              <a:t>1998</a:t>
            </a:r>
            <a:r>
              <a:rPr lang="zh-CN" altLang="en-US" sz="2400" dirty="0" smtClean="0"/>
              <a:t>年和香港理工大学合作研制成功</a:t>
            </a:r>
            <a:r>
              <a:rPr lang="en-US" altLang="zh-CN" sz="2400" dirty="0" smtClean="0"/>
              <a:t>CSSCI</a:t>
            </a:r>
            <a:r>
              <a:rPr lang="zh-CN" altLang="en-US" sz="2400" dirty="0" smtClean="0"/>
              <a:t>网络版</a:t>
            </a:r>
          </a:p>
          <a:p>
            <a:pPr eaLnBrk="1" hangingPunct="1">
              <a:lnSpc>
                <a:spcPct val="90000"/>
              </a:lnSpc>
            </a:pPr>
            <a:r>
              <a:rPr lang="en-US" altLang="zh-CN" sz="2400" dirty="0" smtClean="0"/>
              <a:t>2000</a:t>
            </a:r>
            <a:r>
              <a:rPr lang="zh-CN" altLang="en-US" sz="2400" dirty="0" smtClean="0"/>
              <a:t>年于南京大学成立中国社会科学研究评价中心。</a:t>
            </a:r>
          </a:p>
          <a:p>
            <a:pPr eaLnBrk="1" hangingPunct="1">
              <a:lnSpc>
                <a:spcPct val="90000"/>
              </a:lnSpc>
            </a:pPr>
            <a:r>
              <a:rPr lang="zh-CN" altLang="en-US" sz="2400" dirty="0" smtClean="0"/>
              <a:t>现已开发</a:t>
            </a:r>
            <a:r>
              <a:rPr lang="en-US" altLang="zh-CN" sz="2400" dirty="0" smtClean="0"/>
              <a:t>CSSCI</a:t>
            </a:r>
            <a:r>
              <a:rPr lang="zh-CN" altLang="en-US" sz="2400" dirty="0" smtClean="0"/>
              <a:t>（</a:t>
            </a:r>
            <a:r>
              <a:rPr lang="en-US" altLang="zh-CN" sz="2400" dirty="0" smtClean="0"/>
              <a:t>1998—2015</a:t>
            </a:r>
            <a:r>
              <a:rPr lang="zh-CN" altLang="en-US" sz="2400" dirty="0" smtClean="0"/>
              <a:t>年）</a:t>
            </a:r>
            <a:r>
              <a:rPr lang="en-US" altLang="zh-CN" sz="2400" dirty="0" smtClean="0"/>
              <a:t>18</a:t>
            </a:r>
            <a:r>
              <a:rPr lang="zh-CN" altLang="en-US" sz="2400" dirty="0" smtClean="0"/>
              <a:t>年数据，来源文献近</a:t>
            </a:r>
            <a:r>
              <a:rPr lang="en-US" altLang="zh-CN" sz="2400" dirty="0" smtClean="0"/>
              <a:t>110</a:t>
            </a:r>
            <a:r>
              <a:rPr lang="zh-CN" altLang="en-US" sz="2400" dirty="0" smtClean="0"/>
              <a:t>余万篇，引文文献</a:t>
            </a:r>
            <a:r>
              <a:rPr lang="en-US" altLang="zh-CN" sz="2400" dirty="0" smtClean="0"/>
              <a:t>13000</a:t>
            </a:r>
            <a:r>
              <a:rPr lang="zh-CN" altLang="en-US" sz="2400" dirty="0" smtClean="0"/>
              <a:t>余万篇 </a:t>
            </a:r>
          </a:p>
          <a:p>
            <a:pPr eaLnBrk="1" hangingPunct="1">
              <a:lnSpc>
                <a:spcPct val="90000"/>
              </a:lnSpc>
            </a:pPr>
            <a:r>
              <a:rPr lang="en-US" altLang="zh-CN" sz="2400" dirty="0" smtClean="0"/>
              <a:t>CSSCI</a:t>
            </a:r>
            <a:r>
              <a:rPr lang="zh-CN" altLang="en-US" sz="2400" dirty="0" smtClean="0"/>
              <a:t>数据库已被香港中文大学、澳门大学、北京大学、清华大学、中国人民大学、复旦大学、国家图书馆、中科院等</a:t>
            </a:r>
            <a:r>
              <a:rPr lang="en-US" altLang="zh-CN" sz="2400" dirty="0" smtClean="0"/>
              <a:t>100</a:t>
            </a:r>
            <a:r>
              <a:rPr lang="zh-CN" altLang="en-US" sz="2400" dirty="0" smtClean="0"/>
              <a:t>多个单位包库使用，并作为地区、机构、学术、学科、项目及成果评价与评审的重要依据。</a:t>
            </a:r>
            <a:endParaRPr lang="zh-CN" altLang="en-US" sz="2400" dirty="0"/>
          </a:p>
        </p:txBody>
      </p:sp>
      <p:sp>
        <p:nvSpPr>
          <p:cNvPr id="3" name="标题 2"/>
          <p:cNvSpPr>
            <a:spLocks noGrp="1"/>
          </p:cNvSpPr>
          <p:nvPr>
            <p:ph type="title"/>
          </p:nvPr>
        </p:nvSpPr>
        <p:spPr>
          <a:xfrm>
            <a:off x="571472" y="357166"/>
            <a:ext cx="8229600" cy="1143000"/>
          </a:xfrm>
        </p:spPr>
        <p:txBody>
          <a:bodyPr>
            <a:normAutofit/>
          </a:bodyPr>
          <a:lstStyle/>
          <a:p>
            <a:r>
              <a:rPr lang="en-US" altLang="zh-CN" sz="4400" dirty="0" smtClean="0">
                <a:solidFill>
                  <a:srgbClr val="002060"/>
                </a:solidFill>
              </a:rPr>
              <a:t>CSSCI</a:t>
            </a:r>
            <a:r>
              <a:rPr lang="zh-CN" altLang="en-US" sz="4400" dirty="0" smtClean="0">
                <a:solidFill>
                  <a:srgbClr val="002060"/>
                </a:solidFill>
              </a:rPr>
              <a:t>的发展</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逻辑算符</a:t>
            </a:r>
            <a:r>
              <a:rPr lang="en-US" altLang="zh-CN" dirty="0"/>
              <a:t>&gt;</a:t>
            </a:r>
            <a:r>
              <a:rPr lang="zh-CN" altLang="en-US" dirty="0"/>
              <a:t>检索演示</a:t>
            </a:r>
          </a:p>
        </p:txBody>
      </p:sp>
      <p:sp>
        <p:nvSpPr>
          <p:cNvPr id="3" name="TextBox 2"/>
          <p:cNvSpPr txBox="1"/>
          <p:nvPr/>
        </p:nvSpPr>
        <p:spPr>
          <a:xfrm>
            <a:off x="285780" y="571480"/>
            <a:ext cx="8572500" cy="858377"/>
          </a:xfrm>
          <a:prstGeom prst="rect">
            <a:avLst/>
          </a:prstGeom>
          <a:noFill/>
        </p:spPr>
        <p:txBody>
          <a:bodyPr>
            <a:spAutoFit/>
          </a:bodyPr>
          <a:lstStyle/>
          <a:p>
            <a:pPr>
              <a:lnSpc>
                <a:spcPct val="150000"/>
              </a:lnSpc>
              <a:defRPr/>
            </a:pPr>
            <a:r>
              <a:rPr lang="zh-CN" altLang="en-US" sz="1800" b="1" dirty="0">
                <a:effectLst/>
                <a:latin typeface="宋体" pitchFamily="2" charset="-122"/>
                <a:ea typeface="宋体" pitchFamily="2" charset="-122"/>
              </a:rPr>
              <a:t>新版支持：</a:t>
            </a:r>
            <a:r>
              <a:rPr lang="en-US" sz="1800" b="1" dirty="0">
                <a:effectLst/>
                <a:latin typeface="宋体" pitchFamily="2" charset="-122"/>
                <a:ea typeface="宋体" pitchFamily="2" charset="-122"/>
              </a:rPr>
              <a:t>and,   or,  and/or</a:t>
            </a:r>
            <a:r>
              <a:rPr lang="zh-CN" altLang="en-US" sz="1800" b="1" dirty="0">
                <a:effectLst/>
                <a:latin typeface="宋体" pitchFamily="2" charset="-122"/>
                <a:ea typeface="宋体" pitchFamily="2" charset="-122"/>
              </a:rPr>
              <a:t>组合</a:t>
            </a:r>
            <a:r>
              <a:rPr lang="en-US" altLang="zh-CN" sz="1800" b="1" dirty="0">
                <a:effectLst/>
                <a:latin typeface="宋体" pitchFamily="2" charset="-122"/>
                <a:ea typeface="宋体" pitchFamily="2" charset="-122"/>
              </a:rPr>
              <a:t>,  </a:t>
            </a:r>
            <a:r>
              <a:rPr lang="en-US" sz="1800" b="1" dirty="0">
                <a:effectLst/>
                <a:latin typeface="宋体" pitchFamily="2" charset="-122"/>
                <a:ea typeface="宋体" pitchFamily="2" charset="-122"/>
              </a:rPr>
              <a:t>+  </a:t>
            </a:r>
            <a:r>
              <a:rPr lang="zh-CN" altLang="en-US" sz="1800" b="1" dirty="0">
                <a:effectLst/>
                <a:latin typeface="宋体" pitchFamily="2" charset="-122"/>
                <a:ea typeface="宋体" pitchFamily="2" charset="-122"/>
              </a:rPr>
              <a:t>四种逻辑算符检索</a:t>
            </a:r>
            <a:endParaRPr lang="en-US" altLang="zh-CN" sz="1800" b="1" dirty="0">
              <a:effectLst/>
              <a:latin typeface="宋体" pitchFamily="2" charset="-122"/>
              <a:ea typeface="宋体" pitchFamily="2" charset="-122"/>
            </a:endParaRPr>
          </a:p>
          <a:p>
            <a:pPr>
              <a:lnSpc>
                <a:spcPct val="150000"/>
              </a:lnSpc>
              <a:defRPr/>
            </a:pPr>
            <a:r>
              <a:rPr lang="zh-CN" altLang="en-US" sz="1800" dirty="0">
                <a:solidFill>
                  <a:srgbClr val="C00000"/>
                </a:solidFill>
                <a:effectLst/>
                <a:latin typeface="宋体" pitchFamily="2" charset="-122"/>
                <a:ea typeface="宋体" pitchFamily="2" charset="-122"/>
              </a:rPr>
              <a:t>例：</a:t>
            </a:r>
            <a:r>
              <a:rPr lang="en-US" sz="1800" dirty="0">
                <a:solidFill>
                  <a:srgbClr val="C00000"/>
                </a:solidFill>
                <a:effectLst/>
                <a:latin typeface="宋体" pitchFamily="2" charset="-122"/>
                <a:ea typeface="宋体" pitchFamily="2" charset="-122"/>
              </a:rPr>
              <a:t> and     </a:t>
            </a:r>
            <a:r>
              <a:rPr lang="zh-CN" altLang="en-US" sz="1800" dirty="0">
                <a:solidFill>
                  <a:srgbClr val="C00000"/>
                </a:solidFill>
                <a:effectLst/>
                <a:latin typeface="宋体" pitchFamily="2" charset="-122"/>
                <a:ea typeface="宋体" pitchFamily="2" charset="-122"/>
              </a:rPr>
              <a:t>在检索框中输入：毛泽东</a:t>
            </a:r>
            <a:r>
              <a:rPr lang="en-US" altLang="zh-CN" sz="1800" dirty="0">
                <a:solidFill>
                  <a:srgbClr val="C00000"/>
                </a:solidFill>
                <a:effectLst/>
                <a:latin typeface="宋体" pitchFamily="2" charset="-122"/>
                <a:ea typeface="宋体" pitchFamily="2" charset="-122"/>
              </a:rPr>
              <a:t>and </a:t>
            </a:r>
            <a:r>
              <a:rPr lang="zh-CN" altLang="en-US" sz="1800" dirty="0">
                <a:solidFill>
                  <a:srgbClr val="C00000"/>
                </a:solidFill>
                <a:effectLst/>
                <a:latin typeface="宋体" pitchFamily="2" charset="-122"/>
                <a:ea typeface="宋体" pitchFamily="2" charset="-122"/>
              </a:rPr>
              <a:t>哲学  </a:t>
            </a:r>
            <a:endParaRPr lang="zh-CN" altLang="en-US" sz="1800" dirty="0">
              <a:solidFill>
                <a:srgbClr val="C00000"/>
              </a:solidFill>
              <a:latin typeface="宋体" pitchFamily="2" charset="-122"/>
              <a:ea typeface="宋体" pitchFamily="2" charset="-122"/>
            </a:endParaRPr>
          </a:p>
        </p:txBody>
      </p:sp>
      <p:pic>
        <p:nvPicPr>
          <p:cNvPr id="37894" name="图片 3" descr="and.jpg"/>
          <p:cNvPicPr>
            <a:picLocks noChangeAspect="1"/>
          </p:cNvPicPr>
          <p:nvPr/>
        </p:nvPicPr>
        <p:blipFill>
          <a:blip r:embed="rId3" cstate="print"/>
          <a:srcRect t="50846"/>
          <a:stretch>
            <a:fillRect/>
          </a:stretch>
        </p:blipFill>
        <p:spPr bwMode="auto">
          <a:xfrm>
            <a:off x="214326" y="1428736"/>
            <a:ext cx="6286500" cy="1043890"/>
          </a:xfrm>
          <a:prstGeom prst="rect">
            <a:avLst/>
          </a:prstGeom>
          <a:ln>
            <a:noFill/>
          </a:ln>
          <a:effectLst>
            <a:outerShdw blurRad="292100" dist="139700" dir="2700000" algn="tl" rotWithShape="0">
              <a:srgbClr val="333333">
                <a:alpha val="65000"/>
              </a:srgbClr>
            </a:outerShdw>
          </a:effectLst>
        </p:spPr>
      </p:pic>
      <p:pic>
        <p:nvPicPr>
          <p:cNvPr id="37895" name="图片 4" descr="and结果.jpg"/>
          <p:cNvPicPr>
            <a:picLocks noChangeAspect="1"/>
          </p:cNvPicPr>
          <p:nvPr/>
        </p:nvPicPr>
        <p:blipFill>
          <a:blip r:embed="rId4" cstate="print"/>
          <a:srcRect/>
          <a:stretch>
            <a:fillRect/>
          </a:stretch>
        </p:blipFill>
        <p:spPr bwMode="auto">
          <a:xfrm>
            <a:off x="276253" y="3371850"/>
            <a:ext cx="8296275" cy="3486150"/>
          </a:xfrm>
          <a:prstGeom prst="rect">
            <a:avLst/>
          </a:prstGeom>
          <a:ln>
            <a:noFill/>
          </a:ln>
          <a:effectLst>
            <a:outerShdw blurRad="292100" dist="139700" dir="2700000" algn="tl" rotWithShape="0">
              <a:srgbClr val="333333">
                <a:alpha val="65000"/>
              </a:srgbClr>
            </a:outerShdw>
          </a:effectLst>
        </p:spPr>
      </p:pic>
      <p:sp>
        <p:nvSpPr>
          <p:cNvPr id="37896" name="TextBox 5"/>
          <p:cNvSpPr txBox="1">
            <a:spLocks noChangeArrowheads="1"/>
          </p:cNvSpPr>
          <p:nvPr/>
        </p:nvSpPr>
        <p:spPr bwMode="auto">
          <a:xfrm>
            <a:off x="357214" y="2786058"/>
            <a:ext cx="8001000" cy="369888"/>
          </a:xfrm>
          <a:prstGeom prst="rect">
            <a:avLst/>
          </a:prstGeom>
          <a:noFill/>
          <a:ln w="9525">
            <a:noFill/>
            <a:miter lim="800000"/>
            <a:headEnd/>
            <a:tailEnd/>
          </a:ln>
        </p:spPr>
        <p:txBody>
          <a:bodyPr>
            <a:spAutoFit/>
          </a:bodyPr>
          <a:lstStyle/>
          <a:p>
            <a:r>
              <a:rPr lang="zh-CN" altLang="en-US" sz="1800" dirty="0">
                <a:solidFill>
                  <a:srgbClr val="C00000"/>
                </a:solidFill>
                <a:effectLst/>
                <a:latin typeface="宋体" pitchFamily="2" charset="-122"/>
                <a:ea typeface="宋体" pitchFamily="2" charset="-122"/>
              </a:rPr>
              <a:t>搜索结果：有关</a:t>
            </a:r>
            <a:r>
              <a:rPr lang="en-US" altLang="zh-CN" sz="1800" dirty="0">
                <a:solidFill>
                  <a:srgbClr val="C00000"/>
                </a:solidFill>
                <a:effectLst/>
                <a:latin typeface="宋体" pitchFamily="2" charset="-122"/>
                <a:ea typeface="宋体" pitchFamily="2" charset="-122"/>
              </a:rPr>
              <a:t>“</a:t>
            </a:r>
            <a:r>
              <a:rPr lang="zh-CN" altLang="en-US" sz="1800" dirty="0">
                <a:solidFill>
                  <a:srgbClr val="C00000"/>
                </a:solidFill>
                <a:effectLst/>
                <a:latin typeface="宋体" pitchFamily="2" charset="-122"/>
                <a:ea typeface="宋体" pitchFamily="2" charset="-122"/>
              </a:rPr>
              <a:t>毛泽东和哲学</a:t>
            </a:r>
            <a:r>
              <a:rPr lang="en-US" altLang="zh-CN" sz="1800" dirty="0">
                <a:solidFill>
                  <a:srgbClr val="C00000"/>
                </a:solidFill>
                <a:effectLst/>
                <a:latin typeface="宋体" pitchFamily="2" charset="-122"/>
                <a:ea typeface="宋体" pitchFamily="2" charset="-122"/>
              </a:rPr>
              <a:t>”</a:t>
            </a:r>
            <a:r>
              <a:rPr lang="zh-CN" altLang="en-US" sz="1800" dirty="0">
                <a:solidFill>
                  <a:srgbClr val="C00000"/>
                </a:solidFill>
                <a:effectLst/>
                <a:latin typeface="宋体" pitchFamily="2" charset="-122"/>
                <a:ea typeface="宋体" pitchFamily="2" charset="-122"/>
              </a:rPr>
              <a:t>的来源篇名，全部检索出来</a:t>
            </a:r>
          </a:p>
        </p:txBody>
      </p:sp>
      <p:pic>
        <p:nvPicPr>
          <p:cNvPr id="8"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通配符</a:t>
            </a:r>
            <a:r>
              <a:rPr lang="en-US" altLang="zh-CN" dirty="0"/>
              <a:t>&gt;</a:t>
            </a:r>
            <a:r>
              <a:rPr lang="zh-CN" altLang="en-US" dirty="0"/>
              <a:t>检索演示</a:t>
            </a:r>
          </a:p>
        </p:txBody>
      </p:sp>
      <p:sp>
        <p:nvSpPr>
          <p:cNvPr id="3" name="TextBox 2"/>
          <p:cNvSpPr txBox="1"/>
          <p:nvPr/>
        </p:nvSpPr>
        <p:spPr>
          <a:xfrm>
            <a:off x="0" y="571500"/>
            <a:ext cx="8572500" cy="461963"/>
          </a:xfrm>
          <a:prstGeom prst="rect">
            <a:avLst/>
          </a:prstGeom>
          <a:noFill/>
        </p:spPr>
        <p:txBody>
          <a:bodyPr>
            <a:spAutoFit/>
          </a:bodyPr>
          <a:lstStyle/>
          <a:p>
            <a:pPr marL="0" lvl="1">
              <a:defRPr/>
            </a:pPr>
            <a:r>
              <a:rPr lang="zh-CN" altLang="en-US" sz="2000" b="1" dirty="0">
                <a:effectLst/>
                <a:latin typeface="宋体" pitchFamily="2" charset="-122"/>
                <a:ea typeface="宋体" pitchFamily="2" charset="-122"/>
              </a:rPr>
              <a:t>新版支持：</a:t>
            </a:r>
            <a:r>
              <a:rPr lang="de-DE" altLang="zh-CN" sz="1800" b="1" dirty="0">
                <a:solidFill>
                  <a:schemeClr val="tx2"/>
                </a:solidFill>
                <a:effectLst/>
              </a:rPr>
              <a:t>*</a:t>
            </a:r>
            <a:r>
              <a:rPr lang="zh-CN" altLang="de-DE" sz="1800" b="1" dirty="0">
                <a:solidFill>
                  <a:schemeClr val="tx2"/>
                </a:solidFill>
                <a:effectLst/>
              </a:rPr>
              <a:t>、？、</a:t>
            </a:r>
            <a:r>
              <a:rPr lang="en-US" altLang="zh-CN" sz="1800" b="1" dirty="0">
                <a:solidFill>
                  <a:schemeClr val="tx2"/>
                </a:solidFill>
                <a:effectLst/>
                <a:latin typeface="Trebuchet MS" pitchFamily="34" charset="0"/>
                <a:ea typeface="Dotum" pitchFamily="34" charset="-127"/>
              </a:rPr>
              <a:t>$</a:t>
            </a:r>
            <a:r>
              <a:rPr lang="en-US" altLang="zh-CN" dirty="0">
                <a:effectLst>
                  <a:outerShdw blurRad="38100" dist="38100" dir="2700000" algn="tl">
                    <a:srgbClr val="C0C0C0"/>
                  </a:outerShdw>
                </a:effectLst>
              </a:rPr>
              <a:t> </a:t>
            </a:r>
            <a:endParaRPr lang="de-DE" altLang="zh-CN" dirty="0">
              <a:effectLst>
                <a:outerShdw blurRad="38100" dist="38100" dir="2700000" algn="tl">
                  <a:srgbClr val="C0C0C0"/>
                </a:outerShdw>
              </a:effectLst>
            </a:endParaRPr>
          </a:p>
        </p:txBody>
      </p:sp>
      <p:sp>
        <p:nvSpPr>
          <p:cNvPr id="4" name="Rectangle 3"/>
          <p:cNvSpPr txBox="1">
            <a:spLocks noChangeArrowheads="1"/>
          </p:cNvSpPr>
          <p:nvPr/>
        </p:nvSpPr>
        <p:spPr>
          <a:xfrm>
            <a:off x="571500" y="1143000"/>
            <a:ext cx="7543800" cy="2214563"/>
          </a:xfrm>
          <a:prstGeom prst="rect">
            <a:avLst/>
          </a:prstGeom>
          <a:noFill/>
          <a:ln/>
        </p:spPr>
        <p:txBody>
          <a:bodyPr/>
          <a:lstStyle/>
          <a:p>
            <a:pPr marL="365125" indent="-255588" eaLnBrk="0" hangingPunct="0">
              <a:lnSpc>
                <a:spcPct val="125000"/>
              </a:lnSpc>
              <a:spcBef>
                <a:spcPts val="400"/>
              </a:spcBef>
              <a:buClr>
                <a:schemeClr val="accent1"/>
              </a:buClr>
              <a:buSzPct val="68000"/>
              <a:buFont typeface="Wingdings 3" pitchFamily="18" charset="2"/>
              <a:buChar char=""/>
              <a:defRPr/>
            </a:pPr>
            <a:r>
              <a:rPr lang="zh-CN" altLang="en-US" sz="1800" b="1" dirty="0">
                <a:effectLst/>
                <a:latin typeface="+mn-lt"/>
                <a:ea typeface="宋体" pitchFamily="2" charset="-122"/>
              </a:rPr>
              <a:t>通配符有多种用途。</a:t>
            </a:r>
          </a:p>
          <a:p>
            <a:pPr marL="365125" indent="-255588" eaLnBrk="0" hangingPunct="0">
              <a:lnSpc>
                <a:spcPct val="125000"/>
              </a:lnSpc>
              <a:spcBef>
                <a:spcPts val="400"/>
              </a:spcBef>
              <a:buClr>
                <a:schemeClr val="accent1"/>
              </a:buClr>
              <a:buSzPct val="68000"/>
              <a:buFont typeface="Wingdings 3" pitchFamily="18" charset="2"/>
              <a:buChar char=""/>
              <a:defRPr/>
            </a:pPr>
            <a:r>
              <a:rPr lang="zh-CN" altLang="en-US" sz="1800" b="1" dirty="0">
                <a:effectLst/>
                <a:latin typeface="+mn-lt"/>
                <a:ea typeface="宋体" pitchFamily="2" charset="-122"/>
              </a:rPr>
              <a:t>可得到该单词词组所提及的所有词语（单数和复数）</a:t>
            </a:r>
          </a:p>
          <a:p>
            <a:pPr marL="365125" indent="-255588" eaLnBrk="0" hangingPunct="0">
              <a:lnSpc>
                <a:spcPct val="125000"/>
              </a:lnSpc>
              <a:spcBef>
                <a:spcPts val="400"/>
              </a:spcBef>
              <a:buClr>
                <a:schemeClr val="accent1"/>
              </a:buClr>
              <a:buSzPct val="68000"/>
              <a:buFont typeface="Wingdings 3" pitchFamily="18" charset="2"/>
              <a:buChar char=""/>
              <a:defRPr/>
            </a:pPr>
            <a:r>
              <a:rPr lang="zh-CN" altLang="en-US" sz="1800" b="1" dirty="0">
                <a:effectLst/>
                <a:latin typeface="+mn-lt"/>
                <a:ea typeface="宋体" pitchFamily="2" charset="-122"/>
              </a:rPr>
              <a:t>可找到该单词的所有变化形式或不同拼法。</a:t>
            </a:r>
          </a:p>
          <a:p>
            <a:pPr marL="365125" indent="-255588" eaLnBrk="0" hangingPunct="0">
              <a:lnSpc>
                <a:spcPct val="125000"/>
              </a:lnSpc>
              <a:spcBef>
                <a:spcPts val="400"/>
              </a:spcBef>
              <a:buClr>
                <a:schemeClr val="accent1"/>
              </a:buClr>
              <a:buSzPct val="68000"/>
              <a:buFont typeface="Wingdings 3" pitchFamily="18" charset="2"/>
              <a:buChar char=""/>
              <a:defRPr/>
            </a:pPr>
            <a:r>
              <a:rPr lang="en-US" altLang="zh-CN" sz="1800" b="1" dirty="0">
                <a:effectLst/>
                <a:latin typeface="+mn-lt"/>
                <a:ea typeface="宋体" pitchFamily="2" charset="-122"/>
              </a:rPr>
              <a:t>?  =  </a:t>
            </a:r>
            <a:r>
              <a:rPr lang="zh-CN" altLang="en-US" sz="1800" b="1" dirty="0">
                <a:effectLst/>
                <a:latin typeface="+mn-lt"/>
                <a:ea typeface="宋体" pitchFamily="2" charset="-122"/>
              </a:rPr>
              <a:t>一个字符</a:t>
            </a:r>
          </a:p>
          <a:p>
            <a:pPr marL="365125" indent="-255588" eaLnBrk="0" hangingPunct="0">
              <a:lnSpc>
                <a:spcPct val="125000"/>
              </a:lnSpc>
              <a:spcBef>
                <a:spcPts val="400"/>
              </a:spcBef>
              <a:buClr>
                <a:schemeClr val="accent1"/>
              </a:buClr>
              <a:buSzPct val="68000"/>
              <a:buFont typeface="Wingdings 3" pitchFamily="18" charset="2"/>
              <a:buChar char=""/>
              <a:defRPr/>
            </a:pPr>
            <a:r>
              <a:rPr lang="zh-CN" altLang="en-US" sz="1800" b="1" dirty="0">
                <a:effectLst/>
                <a:latin typeface="+mn-lt"/>
                <a:ea typeface="宋体" pitchFamily="2" charset="-122"/>
              </a:rPr>
              <a:t>*  </a:t>
            </a:r>
            <a:r>
              <a:rPr lang="en-US" altLang="zh-CN" sz="1800" b="1" dirty="0">
                <a:effectLst/>
                <a:latin typeface="+mn-lt"/>
                <a:ea typeface="宋体" pitchFamily="2" charset="-122"/>
              </a:rPr>
              <a:t>= 0</a:t>
            </a:r>
            <a:r>
              <a:rPr lang="zh-CN" altLang="en-US" sz="1800" b="1" dirty="0">
                <a:effectLst/>
                <a:latin typeface="+mn-lt"/>
                <a:ea typeface="宋体" pitchFamily="2" charset="-122"/>
              </a:rPr>
              <a:t>个，一个或多个字符</a:t>
            </a:r>
          </a:p>
          <a:p>
            <a:pPr marL="365125" indent="-255588" eaLnBrk="0" hangingPunct="0">
              <a:lnSpc>
                <a:spcPct val="80000"/>
              </a:lnSpc>
              <a:spcBef>
                <a:spcPts val="400"/>
              </a:spcBef>
              <a:buClr>
                <a:schemeClr val="accent1"/>
              </a:buClr>
              <a:buSzPct val="68000"/>
              <a:buFont typeface="Wingdings 3" pitchFamily="18" charset="2"/>
              <a:buChar char=""/>
              <a:defRPr/>
            </a:pPr>
            <a:r>
              <a:rPr lang="en-US" altLang="zh-CN" sz="1800" b="1" dirty="0">
                <a:effectLst/>
                <a:latin typeface="+mn-lt"/>
                <a:ea typeface="宋体" pitchFamily="2" charset="-122"/>
              </a:rPr>
              <a:t>$ - </a:t>
            </a:r>
            <a:r>
              <a:rPr lang="zh-CN" altLang="en-US" sz="1800" b="1" dirty="0">
                <a:effectLst/>
                <a:latin typeface="+mn-lt"/>
                <a:ea typeface="宋体" pitchFamily="2" charset="-122"/>
              </a:rPr>
              <a:t>表示</a:t>
            </a:r>
            <a:r>
              <a:rPr lang="en-US" altLang="zh-CN" sz="1800" b="1" dirty="0">
                <a:effectLst/>
                <a:latin typeface="+mn-lt"/>
                <a:ea typeface="宋体" pitchFamily="2" charset="-122"/>
              </a:rPr>
              <a:t>0 </a:t>
            </a:r>
            <a:r>
              <a:rPr lang="zh-CN" altLang="en-US" sz="1800" b="1" dirty="0">
                <a:effectLst/>
                <a:latin typeface="+mn-lt"/>
                <a:ea typeface="宋体" pitchFamily="2" charset="-122"/>
              </a:rPr>
              <a:t>或</a:t>
            </a:r>
            <a:r>
              <a:rPr lang="en-US" altLang="zh-CN" sz="1800" b="1" dirty="0">
                <a:effectLst/>
                <a:latin typeface="+mn-lt"/>
                <a:ea typeface="宋体" pitchFamily="2" charset="-122"/>
              </a:rPr>
              <a:t>1 </a:t>
            </a:r>
            <a:r>
              <a:rPr lang="zh-CN" altLang="en-US" sz="1800" b="1" dirty="0">
                <a:effectLst/>
                <a:latin typeface="+mn-lt"/>
                <a:ea typeface="宋体" pitchFamily="2" charset="-122"/>
              </a:rPr>
              <a:t>个字母</a:t>
            </a:r>
          </a:p>
          <a:p>
            <a:pPr marL="365125" indent="-255588" eaLnBrk="0" hangingPunct="0">
              <a:lnSpc>
                <a:spcPct val="125000"/>
              </a:lnSpc>
              <a:spcBef>
                <a:spcPts val="400"/>
              </a:spcBef>
              <a:buClr>
                <a:schemeClr val="accent1"/>
              </a:buClr>
              <a:buSzPct val="68000"/>
              <a:buFont typeface="Wingdings 3" pitchFamily="18" charset="2"/>
              <a:buChar char=""/>
              <a:defRPr/>
            </a:pPr>
            <a:endParaRPr lang="en-US" altLang="zh-CN" sz="1800" b="1" dirty="0">
              <a:effectLst/>
              <a:latin typeface="+mn-lt"/>
              <a:ea typeface="宋体" pitchFamily="2" charset="-122"/>
            </a:endParaRPr>
          </a:p>
        </p:txBody>
      </p:sp>
      <p:graphicFrame>
        <p:nvGraphicFramePr>
          <p:cNvPr id="6" name="Group 4"/>
          <p:cNvGraphicFramePr>
            <a:graphicFrameLocks noGrp="1"/>
          </p:cNvGraphicFramePr>
          <p:nvPr/>
        </p:nvGraphicFramePr>
        <p:xfrm>
          <a:off x="1000125" y="3643313"/>
          <a:ext cx="7129463" cy="2370138"/>
        </p:xfrm>
        <a:graphic>
          <a:graphicData uri="http://schemas.openxmlformats.org/drawingml/2006/table">
            <a:tbl>
              <a:tblPr/>
              <a:tblGrid>
                <a:gridCol w="1782763"/>
                <a:gridCol w="1784350"/>
                <a:gridCol w="1781175"/>
                <a:gridCol w="1781175"/>
              </a:tblGrid>
              <a:tr h="517525">
                <a:tc gridSpan="2">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rPr>
                        <a:t>右端截断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rPr>
                        <a:t>词间截断（通配符）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1852613">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Diseas*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Disease</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Diseases</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Diseased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Lap*roscop* </a:t>
                      </a:r>
                      <a:endPar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Laparoscopic</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Laproscopic</a:t>
                      </a:r>
                    </a:p>
                    <a:p>
                      <a:pPr marL="0" marR="0" lvl="0" indent="0" algn="l" defTabSz="914400" rtl="0" eaLnBrk="0" fontAlgn="base" latinLnBrk="0" hangingPunct="0">
                        <a:lnSpc>
                          <a:spcPct val="100000"/>
                        </a:lnSpc>
                        <a:spcBef>
                          <a:spcPct val="0"/>
                        </a:spcBef>
                        <a:spcAft>
                          <a:spcPct val="0"/>
                        </a:spcAft>
                        <a:buClr>
                          <a:schemeClr val="tx2"/>
                        </a:buClr>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Laparoscopy </a:t>
                      </a:r>
                      <a:endPar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Picture 6"/>
          <p:cNvPicPr>
            <a:picLocks noChangeAspect="1" noChangeArrowheads="1"/>
          </p:cNvPicPr>
          <p:nvPr/>
        </p:nvPicPr>
        <p:blipFill>
          <a:blip r:embed="rId3"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14" descr="000000000000000000000000.jpg"/>
          <p:cNvPicPr>
            <a:picLocks noChangeAspect="1"/>
          </p:cNvPicPr>
          <p:nvPr/>
        </p:nvPicPr>
        <p:blipFill>
          <a:blip r:embed="rId2" cstate="print"/>
          <a:srcRect/>
          <a:stretch>
            <a:fillRect/>
          </a:stretch>
        </p:blipFill>
        <p:spPr bwMode="auto">
          <a:xfrm>
            <a:off x="0" y="2752725"/>
            <a:ext cx="6134100" cy="4105275"/>
          </a:xfrm>
          <a:prstGeom prst="rect">
            <a:avLst/>
          </a:prstGeom>
          <a:noFill/>
          <a:ln w="9525">
            <a:noFill/>
            <a:miter lim="800000"/>
            <a:headEnd/>
            <a:tailEnd/>
          </a:ln>
        </p:spPr>
      </p:pic>
      <p:pic>
        <p:nvPicPr>
          <p:cNvPr id="25" name="图片 24" descr="张兵2.jpg"/>
          <p:cNvPicPr>
            <a:picLocks noChangeAspect="1"/>
          </p:cNvPicPr>
          <p:nvPr/>
        </p:nvPicPr>
        <p:blipFill>
          <a:blip r:embed="rId3" cstate="print"/>
          <a:srcRect r="2119"/>
          <a:stretch>
            <a:fillRect/>
          </a:stretch>
        </p:blipFill>
        <p:spPr>
          <a:xfrm>
            <a:off x="357158" y="2143116"/>
            <a:ext cx="3588255" cy="4714883"/>
          </a:xfrm>
          <a:prstGeom prst="rect">
            <a:avLst/>
          </a:prstGeom>
          <a:ln>
            <a:noFill/>
          </a:ln>
          <a:effectLst>
            <a:outerShdw blurRad="292100" dist="139700" dir="2700000" algn="tl" rotWithShape="0">
              <a:srgbClr val="333333">
                <a:alpha val="65000"/>
              </a:srgbClr>
            </a:outerShdw>
          </a:effectLst>
        </p:spPr>
      </p:pic>
      <p:pic>
        <p:nvPicPr>
          <p:cNvPr id="34" name="图片 33" descr="张兵4.jpg"/>
          <p:cNvPicPr>
            <a:picLocks noChangeAspect="1"/>
          </p:cNvPicPr>
          <p:nvPr/>
        </p:nvPicPr>
        <p:blipFill>
          <a:blip r:embed="rId4" cstate="print"/>
          <a:srcRect b="642"/>
          <a:stretch>
            <a:fillRect/>
          </a:stretch>
        </p:blipFill>
        <p:spPr>
          <a:xfrm>
            <a:off x="4786314" y="2214554"/>
            <a:ext cx="3643338" cy="4643446"/>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0" y="0"/>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通配符</a:t>
            </a:r>
            <a:r>
              <a:rPr lang="en-US" altLang="zh-CN" dirty="0"/>
              <a:t>&gt;</a:t>
            </a:r>
            <a:r>
              <a:rPr lang="zh-CN" altLang="en-US" dirty="0"/>
              <a:t>检索演示</a:t>
            </a:r>
          </a:p>
        </p:txBody>
      </p:sp>
      <p:sp>
        <p:nvSpPr>
          <p:cNvPr id="7" name="TextBox 6"/>
          <p:cNvSpPr txBox="1"/>
          <p:nvPr/>
        </p:nvSpPr>
        <p:spPr>
          <a:xfrm>
            <a:off x="285720" y="714356"/>
            <a:ext cx="8572500" cy="369332"/>
          </a:xfrm>
          <a:prstGeom prst="rect">
            <a:avLst/>
          </a:prstGeom>
          <a:noFill/>
        </p:spPr>
        <p:txBody>
          <a:bodyPr>
            <a:spAutoFit/>
          </a:bodyPr>
          <a:lstStyle/>
          <a:p>
            <a:pPr>
              <a:defRPr/>
            </a:pPr>
            <a:r>
              <a:rPr lang="zh-CN" altLang="en-US" sz="1800" dirty="0" smtClean="0">
                <a:solidFill>
                  <a:srgbClr val="C00000"/>
                </a:solidFill>
                <a:effectLst/>
                <a:latin typeface="宋体" pitchFamily="2" charset="-122"/>
                <a:ea typeface="宋体" pitchFamily="2" charset="-122"/>
              </a:rPr>
              <a:t>例</a:t>
            </a:r>
            <a:r>
              <a:rPr lang="zh-CN" altLang="en-US" sz="1800" dirty="0">
                <a:solidFill>
                  <a:srgbClr val="C00000"/>
                </a:solidFill>
                <a:effectLst/>
                <a:latin typeface="宋体" pitchFamily="2" charset="-122"/>
                <a:ea typeface="宋体" pitchFamily="2" charset="-122"/>
              </a:rPr>
              <a:t>：</a:t>
            </a:r>
            <a:r>
              <a:rPr lang="en-US" sz="1800" dirty="0">
                <a:solidFill>
                  <a:srgbClr val="C00000"/>
                </a:solidFill>
                <a:effectLst/>
                <a:latin typeface="宋体" pitchFamily="2" charset="-122"/>
                <a:ea typeface="宋体" pitchFamily="2" charset="-122"/>
              </a:rPr>
              <a:t> </a:t>
            </a:r>
            <a:r>
              <a:rPr lang="zh-CN" altLang="en-US" sz="1800" dirty="0" smtClean="0">
                <a:solidFill>
                  <a:srgbClr val="C00000"/>
                </a:solidFill>
                <a:effectLst/>
                <a:latin typeface="宋体" pitchFamily="2" charset="-122"/>
                <a:ea typeface="宋体" pitchFamily="2" charset="-122"/>
              </a:rPr>
              <a:t>在检索</a:t>
            </a:r>
            <a:r>
              <a:rPr lang="zh-CN" altLang="en-US" sz="1800" dirty="0">
                <a:solidFill>
                  <a:srgbClr val="C00000"/>
                </a:solidFill>
                <a:effectLst/>
                <a:latin typeface="宋体" pitchFamily="2" charset="-122"/>
                <a:ea typeface="宋体" pitchFamily="2" charset="-122"/>
              </a:rPr>
              <a:t>框中输入</a:t>
            </a:r>
            <a:r>
              <a:rPr lang="zh-CN" altLang="en-US" sz="1800" dirty="0" smtClean="0">
                <a:solidFill>
                  <a:srgbClr val="C00000"/>
                </a:solidFill>
                <a:effectLst/>
                <a:latin typeface="宋体" pitchFamily="2" charset="-122"/>
                <a:ea typeface="宋体" pitchFamily="2" charset="-122"/>
              </a:rPr>
              <a:t>：张</a:t>
            </a:r>
            <a:r>
              <a:rPr lang="en-US" altLang="zh-CN" sz="1800" dirty="0" smtClean="0">
                <a:solidFill>
                  <a:srgbClr val="C00000"/>
                </a:solidFill>
                <a:effectLst/>
                <a:latin typeface="宋体" pitchFamily="2" charset="-122"/>
                <a:ea typeface="宋体" pitchFamily="2" charset="-122"/>
              </a:rPr>
              <a:t>*</a:t>
            </a:r>
            <a:r>
              <a:rPr lang="zh-CN" altLang="en-US" sz="1800" dirty="0" smtClean="0">
                <a:solidFill>
                  <a:srgbClr val="C00000"/>
                </a:solidFill>
                <a:effectLst/>
                <a:latin typeface="宋体" pitchFamily="2" charset="-122"/>
                <a:ea typeface="宋体" pitchFamily="2" charset="-122"/>
              </a:rPr>
              <a:t>兵             例：</a:t>
            </a:r>
            <a:r>
              <a:rPr lang="en-US" sz="1800" dirty="0" smtClean="0">
                <a:solidFill>
                  <a:srgbClr val="C00000"/>
                </a:solidFill>
                <a:effectLst/>
                <a:latin typeface="宋体" pitchFamily="2" charset="-122"/>
                <a:ea typeface="宋体" pitchFamily="2" charset="-122"/>
              </a:rPr>
              <a:t> </a:t>
            </a:r>
            <a:r>
              <a:rPr lang="zh-CN" altLang="en-US" sz="1800" dirty="0" smtClean="0">
                <a:solidFill>
                  <a:srgbClr val="C00000"/>
                </a:solidFill>
                <a:effectLst/>
                <a:latin typeface="宋体" pitchFamily="2" charset="-122"/>
                <a:ea typeface="宋体" pitchFamily="2" charset="-122"/>
              </a:rPr>
              <a:t>在检索框中输入：张？兵</a:t>
            </a:r>
            <a:endParaRPr lang="zh-CN" altLang="en-US" sz="1800" dirty="0">
              <a:solidFill>
                <a:srgbClr val="C00000"/>
              </a:solidFill>
              <a:latin typeface="宋体" pitchFamily="2" charset="-122"/>
              <a:ea typeface="宋体" pitchFamily="2" charset="-122"/>
            </a:endParaRPr>
          </a:p>
        </p:txBody>
      </p:sp>
      <p:sp>
        <p:nvSpPr>
          <p:cNvPr id="9" name="TextBox 5"/>
          <p:cNvSpPr txBox="1">
            <a:spLocks noChangeArrowheads="1"/>
          </p:cNvSpPr>
          <p:nvPr/>
        </p:nvSpPr>
        <p:spPr bwMode="auto">
          <a:xfrm>
            <a:off x="357158" y="1785926"/>
            <a:ext cx="8786842" cy="584775"/>
          </a:xfrm>
          <a:prstGeom prst="rect">
            <a:avLst/>
          </a:prstGeom>
          <a:noFill/>
          <a:ln w="9525">
            <a:noFill/>
            <a:miter lim="800000"/>
            <a:headEnd/>
            <a:tailEnd/>
          </a:ln>
        </p:spPr>
        <p:txBody>
          <a:bodyPr wrap="square">
            <a:spAutoFit/>
          </a:bodyPr>
          <a:lstStyle/>
          <a:p>
            <a:r>
              <a:rPr lang="zh-CN" altLang="en-US" sz="1600" dirty="0">
                <a:solidFill>
                  <a:srgbClr val="C00000"/>
                </a:solidFill>
                <a:effectLst/>
                <a:latin typeface="宋体" pitchFamily="2" charset="-122"/>
                <a:ea typeface="宋体" pitchFamily="2" charset="-122"/>
              </a:rPr>
              <a:t>搜索结果</a:t>
            </a:r>
            <a:r>
              <a:rPr lang="zh-CN" altLang="en-US" sz="1600" dirty="0" smtClean="0">
                <a:solidFill>
                  <a:srgbClr val="C00000"/>
                </a:solidFill>
                <a:effectLst/>
                <a:latin typeface="宋体" pitchFamily="2" charset="-122"/>
                <a:ea typeface="宋体" pitchFamily="2" charset="-122"/>
              </a:rPr>
              <a:t>：所有包含张*兵的作者               搜索结果：所有包含</a:t>
            </a:r>
            <a:r>
              <a:rPr lang="en-US" altLang="zh-CN" sz="1600" dirty="0" smtClean="0">
                <a:solidFill>
                  <a:srgbClr val="C00000"/>
                </a:solidFill>
                <a:effectLst/>
                <a:latin typeface="宋体" pitchFamily="2" charset="-122"/>
                <a:ea typeface="宋体" pitchFamily="2" charset="-122"/>
              </a:rPr>
              <a:t>“</a:t>
            </a:r>
            <a:r>
              <a:rPr lang="zh-CN" altLang="en-US" sz="1600" dirty="0" smtClean="0">
                <a:solidFill>
                  <a:srgbClr val="C00000"/>
                </a:solidFill>
                <a:effectLst/>
                <a:latin typeface="宋体" pitchFamily="2" charset="-122"/>
                <a:ea typeface="宋体" pitchFamily="2" charset="-122"/>
              </a:rPr>
              <a:t>张兵*</a:t>
            </a:r>
            <a:r>
              <a:rPr lang="en-US" altLang="zh-CN" sz="1600" dirty="0" smtClean="0">
                <a:solidFill>
                  <a:srgbClr val="C00000"/>
                </a:solidFill>
                <a:effectLst/>
                <a:latin typeface="宋体" pitchFamily="2" charset="-122"/>
                <a:ea typeface="宋体" pitchFamily="2" charset="-122"/>
              </a:rPr>
              <a:t>”</a:t>
            </a:r>
            <a:r>
              <a:rPr lang="zh-CN" altLang="en-US" sz="1600" dirty="0" smtClean="0">
                <a:solidFill>
                  <a:srgbClr val="C00000"/>
                </a:solidFill>
                <a:effectLst/>
                <a:latin typeface="宋体" pitchFamily="2" charset="-122"/>
                <a:ea typeface="宋体" pitchFamily="2" charset="-122"/>
              </a:rPr>
              <a:t>的作者                               </a:t>
            </a:r>
          </a:p>
          <a:p>
            <a:r>
              <a:rPr lang="zh-CN" altLang="en-US" sz="1600" dirty="0" smtClean="0">
                <a:solidFill>
                  <a:srgbClr val="C00000"/>
                </a:solidFill>
                <a:effectLst/>
                <a:latin typeface="宋体" pitchFamily="2" charset="-122"/>
                <a:ea typeface="宋体" pitchFamily="2" charset="-122"/>
              </a:rPr>
              <a:t>                               </a:t>
            </a:r>
            <a:endParaRPr lang="zh-CN" altLang="en-US" sz="1600" dirty="0">
              <a:solidFill>
                <a:srgbClr val="C00000"/>
              </a:solidFill>
              <a:effectLst/>
              <a:latin typeface="宋体" pitchFamily="2" charset="-122"/>
              <a:ea typeface="宋体" pitchFamily="2" charset="-122"/>
            </a:endParaRPr>
          </a:p>
        </p:txBody>
      </p:sp>
      <p:cxnSp>
        <p:nvCxnSpPr>
          <p:cNvPr id="28" name="直接连接符 27"/>
          <p:cNvCxnSpPr/>
          <p:nvPr/>
        </p:nvCxnSpPr>
        <p:spPr>
          <a:xfrm>
            <a:off x="5643570" y="3357562"/>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86380" y="3643314"/>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图片 23" descr="张兵1.jpg"/>
          <p:cNvPicPr>
            <a:picLocks noChangeAspect="1"/>
          </p:cNvPicPr>
          <p:nvPr/>
        </p:nvPicPr>
        <p:blipFill>
          <a:blip r:embed="rId5" cstate="print"/>
          <a:srcRect l="2787" t="18711" r="41809" b="14968"/>
          <a:stretch>
            <a:fillRect/>
          </a:stretch>
        </p:blipFill>
        <p:spPr>
          <a:xfrm>
            <a:off x="357158" y="1071546"/>
            <a:ext cx="3577966" cy="638025"/>
          </a:xfrm>
          <a:prstGeom prst="rect">
            <a:avLst/>
          </a:prstGeom>
          <a:ln>
            <a:noFill/>
          </a:ln>
          <a:effectLst>
            <a:outerShdw blurRad="292100" dist="139700" dir="2700000" algn="tl" rotWithShape="0">
              <a:srgbClr val="333333">
                <a:alpha val="65000"/>
              </a:srgbClr>
            </a:outerShdw>
          </a:effectLst>
        </p:spPr>
      </p:pic>
      <p:pic>
        <p:nvPicPr>
          <p:cNvPr id="27" name="图片 26" descr="张兵3.jpg"/>
          <p:cNvPicPr>
            <a:picLocks noChangeAspect="1"/>
          </p:cNvPicPr>
          <p:nvPr/>
        </p:nvPicPr>
        <p:blipFill>
          <a:blip r:embed="rId6" cstate="print"/>
          <a:srcRect l="1728" t="13661" r="40330" b="9107"/>
          <a:stretch>
            <a:fillRect/>
          </a:stretch>
        </p:blipFill>
        <p:spPr>
          <a:xfrm>
            <a:off x="4786314" y="1071546"/>
            <a:ext cx="3620405" cy="610573"/>
          </a:xfrm>
          <a:prstGeom prst="rect">
            <a:avLst/>
          </a:prstGeom>
          <a:ln>
            <a:noFill/>
          </a:ln>
          <a:effectLst>
            <a:outerShdw blurRad="292100" dist="139700" dir="2700000" algn="tl" rotWithShape="0">
              <a:srgbClr val="333333">
                <a:alpha val="65000"/>
              </a:srgbClr>
            </a:outerShdw>
          </a:effectLst>
        </p:spPr>
      </p:pic>
      <p:cxnSp>
        <p:nvCxnSpPr>
          <p:cNvPr id="35" name="直接连接符 34"/>
          <p:cNvCxnSpPr/>
          <p:nvPr/>
        </p:nvCxnSpPr>
        <p:spPr>
          <a:xfrm>
            <a:off x="5286380" y="684000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286380" y="628652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57224" y="3643314"/>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57224" y="3357562"/>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85786" y="450057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57224" y="5572140"/>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57224" y="5857892"/>
            <a:ext cx="50006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7224" y="6142056"/>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85786" y="6784998"/>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6"/>
          <p:cNvPicPr>
            <a:picLocks noChangeAspect="1" noChangeArrowheads="1"/>
          </p:cNvPicPr>
          <p:nvPr/>
        </p:nvPicPr>
        <p:blipFill>
          <a:blip r:embed="rId7"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临近算符</a:t>
            </a:r>
            <a:r>
              <a:rPr lang="en-US" altLang="zh-CN" dirty="0"/>
              <a:t>&gt;</a:t>
            </a:r>
            <a:r>
              <a:rPr lang="zh-CN" altLang="en-US" dirty="0"/>
              <a:t>检索演示</a:t>
            </a:r>
          </a:p>
        </p:txBody>
      </p:sp>
      <p:sp>
        <p:nvSpPr>
          <p:cNvPr id="3" name="矩形 2"/>
          <p:cNvSpPr/>
          <p:nvPr/>
        </p:nvSpPr>
        <p:spPr>
          <a:xfrm>
            <a:off x="214282" y="571480"/>
            <a:ext cx="8001056" cy="646331"/>
          </a:xfrm>
          <a:prstGeom prst="rect">
            <a:avLst/>
          </a:prstGeom>
        </p:spPr>
        <p:txBody>
          <a:bodyPr wrap="square">
            <a:spAutoFit/>
          </a:bodyPr>
          <a:lstStyle/>
          <a:p>
            <a:pPr>
              <a:defRPr/>
            </a:pPr>
            <a:r>
              <a:rPr lang="zh-CN" altLang="en-US" sz="1800" b="1" dirty="0">
                <a:effectLst/>
                <a:latin typeface="宋体" pitchFamily="2" charset="-122"/>
                <a:ea typeface="宋体" pitchFamily="2" charset="-122"/>
              </a:rPr>
              <a:t>临近算符</a:t>
            </a:r>
            <a:r>
              <a:rPr lang="zh-CN" altLang="en-US" sz="1800" b="1" i="1" dirty="0">
                <a:effectLst/>
                <a:latin typeface="宋体" pitchFamily="2" charset="-122"/>
                <a:ea typeface="宋体" pitchFamily="2" charset="-122"/>
              </a:rPr>
              <a:t> </a:t>
            </a:r>
            <a:r>
              <a:rPr lang="en-US" altLang="zh-CN" sz="1800" b="1" i="1" dirty="0">
                <a:effectLst/>
                <a:latin typeface="宋体" pitchFamily="2" charset="-122"/>
                <a:ea typeface="宋体" pitchFamily="2" charset="-122"/>
              </a:rPr>
              <a:t>Same:  </a:t>
            </a:r>
            <a:r>
              <a:rPr lang="zh-CN" altLang="en-US" sz="1800" dirty="0">
                <a:effectLst/>
                <a:latin typeface="宋体" pitchFamily="2" charset="-122"/>
                <a:ea typeface="宋体" pitchFamily="2" charset="-122"/>
              </a:rPr>
              <a:t>检索词必须出现在同一句子中</a:t>
            </a:r>
            <a:r>
              <a:rPr lang="en-US" altLang="zh-CN" sz="1800" dirty="0">
                <a:effectLst/>
                <a:latin typeface="宋体" pitchFamily="2" charset="-122"/>
                <a:ea typeface="宋体" pitchFamily="2" charset="-122"/>
              </a:rPr>
              <a:t>(</a:t>
            </a:r>
            <a:r>
              <a:rPr lang="zh-CN" altLang="en-US" sz="1800" dirty="0">
                <a:effectLst/>
                <a:latin typeface="宋体" pitchFamily="2" charset="-122"/>
                <a:ea typeface="宋体" pitchFamily="2" charset="-122"/>
              </a:rPr>
              <a:t>指两个句号之间的</a:t>
            </a:r>
            <a:r>
              <a:rPr lang="zh-CN" altLang="en-US" sz="1800" dirty="0" smtClean="0">
                <a:effectLst/>
                <a:latin typeface="宋体" pitchFamily="2" charset="-122"/>
                <a:ea typeface="宋体" pitchFamily="2" charset="-122"/>
              </a:rPr>
              <a:t>字                          符串</a:t>
            </a:r>
            <a:r>
              <a:rPr lang="en-US" altLang="zh-CN" sz="1800" dirty="0">
                <a:effectLst/>
                <a:latin typeface="宋体" pitchFamily="2" charset="-122"/>
                <a:ea typeface="宋体" pitchFamily="2" charset="-122"/>
              </a:rPr>
              <a:t>),</a:t>
            </a:r>
            <a:r>
              <a:rPr lang="zh-CN" altLang="en-US" sz="1800" dirty="0">
                <a:effectLst/>
                <a:latin typeface="宋体" pitchFamily="2" charset="-122"/>
                <a:ea typeface="宋体" pitchFamily="2" charset="-122"/>
              </a:rPr>
              <a:t>检索词在句子中的顺序是任意的</a:t>
            </a:r>
          </a:p>
        </p:txBody>
      </p:sp>
      <p:sp>
        <p:nvSpPr>
          <p:cNvPr id="4" name="矩形 3"/>
          <p:cNvSpPr/>
          <p:nvPr/>
        </p:nvSpPr>
        <p:spPr>
          <a:xfrm>
            <a:off x="214282" y="1285860"/>
            <a:ext cx="7286644" cy="369332"/>
          </a:xfrm>
          <a:prstGeom prst="rect">
            <a:avLst/>
          </a:prstGeom>
        </p:spPr>
        <p:txBody>
          <a:bodyPr wrap="square">
            <a:spAutoFit/>
          </a:bodyPr>
          <a:lstStyle/>
          <a:p>
            <a:pPr>
              <a:defRPr/>
            </a:pPr>
            <a:r>
              <a:rPr lang="zh-CN" altLang="en-US" sz="1800" dirty="0" smtClean="0">
                <a:solidFill>
                  <a:srgbClr val="C00000"/>
                </a:solidFill>
                <a:effectLst/>
                <a:latin typeface="宋体" pitchFamily="2" charset="-122"/>
                <a:ea typeface="宋体" pitchFamily="2" charset="-122"/>
              </a:rPr>
              <a:t>例：</a:t>
            </a:r>
            <a:r>
              <a:rPr lang="en-US" altLang="zh-CN" sz="1800" dirty="0" smtClean="0">
                <a:solidFill>
                  <a:srgbClr val="C00000"/>
                </a:solidFill>
                <a:effectLst/>
                <a:latin typeface="宋体" pitchFamily="2" charset="-122"/>
                <a:ea typeface="宋体" pitchFamily="2" charset="-122"/>
              </a:rPr>
              <a:t>same</a:t>
            </a:r>
            <a:r>
              <a:rPr lang="en-US" sz="1800" dirty="0" smtClean="0">
                <a:solidFill>
                  <a:srgbClr val="C00000"/>
                </a:solidFill>
                <a:effectLst/>
                <a:latin typeface="宋体" pitchFamily="2" charset="-122"/>
                <a:ea typeface="宋体" pitchFamily="2" charset="-122"/>
              </a:rPr>
              <a:t>   </a:t>
            </a:r>
            <a:r>
              <a:rPr lang="zh-CN" altLang="en-US" sz="1800" dirty="0" smtClean="0">
                <a:solidFill>
                  <a:srgbClr val="C00000"/>
                </a:solidFill>
                <a:effectLst/>
                <a:latin typeface="宋体" pitchFamily="2" charset="-122"/>
                <a:ea typeface="宋体" pitchFamily="2" charset="-122"/>
              </a:rPr>
              <a:t>在检索框中输入：历史</a:t>
            </a:r>
            <a:r>
              <a:rPr lang="en-US" altLang="zh-CN" sz="1800" dirty="0" smtClean="0">
                <a:solidFill>
                  <a:srgbClr val="C00000"/>
                </a:solidFill>
                <a:effectLst/>
                <a:latin typeface="宋体" pitchFamily="2" charset="-122"/>
                <a:ea typeface="宋体" pitchFamily="2" charset="-122"/>
              </a:rPr>
              <a:t>same</a:t>
            </a:r>
            <a:r>
              <a:rPr lang="zh-CN" altLang="en-US" sz="1800" dirty="0" smtClean="0">
                <a:solidFill>
                  <a:srgbClr val="C00000"/>
                </a:solidFill>
                <a:effectLst/>
                <a:latin typeface="宋体" pitchFamily="2" charset="-122"/>
                <a:ea typeface="宋体" pitchFamily="2" charset="-122"/>
              </a:rPr>
              <a:t>文化  </a:t>
            </a:r>
            <a:endParaRPr lang="zh-CN" altLang="en-US" sz="1800" dirty="0">
              <a:solidFill>
                <a:srgbClr val="C00000"/>
              </a:solidFill>
              <a:latin typeface="宋体" pitchFamily="2" charset="-122"/>
              <a:ea typeface="宋体" pitchFamily="2" charset="-122"/>
            </a:endParaRPr>
          </a:p>
        </p:txBody>
      </p:sp>
      <p:pic>
        <p:nvPicPr>
          <p:cNvPr id="5" name="图片 4" descr="临近算符.jpg"/>
          <p:cNvPicPr>
            <a:picLocks noChangeAspect="1"/>
          </p:cNvPicPr>
          <p:nvPr/>
        </p:nvPicPr>
        <p:blipFill>
          <a:blip r:embed="rId3" cstate="print"/>
          <a:srcRect t="62992"/>
          <a:stretch>
            <a:fillRect/>
          </a:stretch>
        </p:blipFill>
        <p:spPr>
          <a:xfrm>
            <a:off x="214282" y="1643050"/>
            <a:ext cx="6153150" cy="634500"/>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214314" y="2488164"/>
            <a:ext cx="7500958" cy="369332"/>
          </a:xfrm>
          <a:prstGeom prst="rect">
            <a:avLst/>
          </a:prstGeom>
        </p:spPr>
        <p:txBody>
          <a:bodyPr wrap="square">
            <a:spAutoFit/>
          </a:bodyPr>
          <a:lstStyle/>
          <a:p>
            <a:r>
              <a:rPr lang="zh-CN" altLang="en-US" sz="1800" dirty="0" smtClean="0">
                <a:solidFill>
                  <a:srgbClr val="C00000"/>
                </a:solidFill>
                <a:effectLst/>
                <a:latin typeface="宋体" pitchFamily="2" charset="-122"/>
                <a:ea typeface="宋体" pitchFamily="2" charset="-122"/>
              </a:rPr>
              <a:t>搜索结果：历史文化、文化历史的来源篇名，全部检索出来</a:t>
            </a:r>
            <a:endParaRPr lang="zh-CN" altLang="en-US" sz="1800" dirty="0">
              <a:solidFill>
                <a:srgbClr val="C00000"/>
              </a:solidFill>
              <a:effectLst/>
              <a:latin typeface="宋体" pitchFamily="2" charset="-122"/>
              <a:ea typeface="宋体" pitchFamily="2" charset="-122"/>
            </a:endParaRPr>
          </a:p>
        </p:txBody>
      </p:sp>
      <p:pic>
        <p:nvPicPr>
          <p:cNvPr id="7" name="图片 6" descr="临近2.jpg"/>
          <p:cNvPicPr>
            <a:picLocks noChangeAspect="1"/>
          </p:cNvPicPr>
          <p:nvPr/>
        </p:nvPicPr>
        <p:blipFill>
          <a:blip r:embed="rId4" cstate="print"/>
          <a:srcRect b="26901"/>
          <a:stretch>
            <a:fillRect/>
          </a:stretch>
        </p:blipFill>
        <p:spPr>
          <a:xfrm>
            <a:off x="314343" y="2944974"/>
            <a:ext cx="6829425" cy="3913050"/>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4" descr="000000000000000000000000.jpg"/>
          <p:cNvPicPr>
            <a:picLocks noChangeAspect="1"/>
          </p:cNvPicPr>
          <p:nvPr/>
        </p:nvPicPr>
        <p:blipFill>
          <a:blip r:embed="rId2" cstate="print"/>
          <a:srcRect/>
          <a:stretch>
            <a:fillRect/>
          </a:stretch>
        </p:blipFill>
        <p:spPr bwMode="auto">
          <a:xfrm>
            <a:off x="0" y="2786063"/>
            <a:ext cx="6134100" cy="4105275"/>
          </a:xfrm>
          <a:prstGeom prst="rect">
            <a:avLst/>
          </a:prstGeom>
          <a:noFill/>
          <a:ln w="9525">
            <a:noFill/>
            <a:miter lim="800000"/>
            <a:headEnd/>
            <a:tailEnd/>
          </a:ln>
        </p:spPr>
      </p:pic>
      <p:sp>
        <p:nvSpPr>
          <p:cNvPr id="2" name="TextBox 1"/>
          <p:cNvSpPr txBox="1"/>
          <p:nvPr/>
        </p:nvSpPr>
        <p:spPr>
          <a:xfrm>
            <a:off x="-32" y="-24"/>
            <a:ext cx="4143404" cy="461665"/>
          </a:xfrm>
          <a:prstGeom prst="rect">
            <a:avLst/>
          </a:prstGeom>
          <a:scene3d>
            <a:camera prst="orthographicFront" fov="0">
              <a:rot lat="0" lon="0" rev="0"/>
            </a:camera>
            <a:lightRig rig="glow" dir="t">
              <a:rot lat="0" lon="0" rev="6360000"/>
            </a:lightRig>
          </a:scene3d>
          <a:sp3d contourW="1000" prstMaterial="flat">
            <a:bevelT w="95250" h="101600" prst="angle"/>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spAutoFit/>
          </a:bodyPr>
          <a:lstStyle/>
          <a:p>
            <a:pPr>
              <a:defRPr/>
            </a:pPr>
            <a:r>
              <a:rPr lang="zh-CN" altLang="en-US" dirty="0">
                <a:solidFill>
                  <a:srgbClr val="FFFF00"/>
                </a:solidFill>
              </a:rPr>
              <a:t>短语算符</a:t>
            </a:r>
            <a:r>
              <a:rPr lang="en-US" altLang="zh-CN" dirty="0"/>
              <a:t>&gt;</a:t>
            </a:r>
            <a:r>
              <a:rPr lang="zh-CN" altLang="en-US" dirty="0"/>
              <a:t>检索演示</a:t>
            </a:r>
          </a:p>
        </p:txBody>
      </p:sp>
      <p:sp>
        <p:nvSpPr>
          <p:cNvPr id="3" name="TextBox 2"/>
          <p:cNvSpPr txBox="1"/>
          <p:nvPr/>
        </p:nvSpPr>
        <p:spPr>
          <a:xfrm>
            <a:off x="285780" y="694449"/>
            <a:ext cx="8572500" cy="877163"/>
          </a:xfrm>
          <a:prstGeom prst="rect">
            <a:avLst/>
          </a:prstGeom>
          <a:noFill/>
        </p:spPr>
        <p:txBody>
          <a:bodyPr>
            <a:spAutoFit/>
          </a:bodyPr>
          <a:lstStyle/>
          <a:p>
            <a:pPr>
              <a:lnSpc>
                <a:spcPct val="150000"/>
              </a:lnSpc>
              <a:defRPr/>
            </a:pPr>
            <a:r>
              <a:rPr lang="zh-CN" altLang="en-US" sz="1800" dirty="0">
                <a:effectLst/>
                <a:latin typeface="宋体" pitchFamily="2" charset="-122"/>
                <a:ea typeface="宋体" pitchFamily="2" charset="-122"/>
              </a:rPr>
              <a:t>新版支持：精确短语检索，但要在短语上打</a:t>
            </a:r>
            <a:r>
              <a:rPr lang="en-US" altLang="zh-CN" sz="1800" dirty="0">
                <a:effectLst/>
                <a:latin typeface="宋体" pitchFamily="2" charset="-122"/>
                <a:ea typeface="宋体" pitchFamily="2" charset="-122"/>
              </a:rPr>
              <a:t>“”</a:t>
            </a:r>
            <a:r>
              <a:rPr lang="zh-CN" altLang="en-US" sz="1800" dirty="0">
                <a:effectLst/>
                <a:latin typeface="宋体" pitchFamily="2" charset="-122"/>
                <a:ea typeface="宋体" pitchFamily="2" charset="-122"/>
              </a:rPr>
              <a:t>符号</a:t>
            </a:r>
            <a:endParaRPr lang="en-US" altLang="zh-CN" sz="1800" dirty="0">
              <a:effectLst/>
              <a:latin typeface="宋体" pitchFamily="2" charset="-122"/>
              <a:ea typeface="宋体" pitchFamily="2" charset="-122"/>
            </a:endParaRPr>
          </a:p>
          <a:p>
            <a:pPr>
              <a:lnSpc>
                <a:spcPct val="150000"/>
              </a:lnSpc>
              <a:defRPr/>
            </a:pPr>
            <a:r>
              <a:rPr lang="zh-CN" altLang="en-US" sz="1600" dirty="0">
                <a:solidFill>
                  <a:srgbClr val="C00000"/>
                </a:solidFill>
                <a:effectLst/>
                <a:latin typeface="宋体" pitchFamily="2" charset="-122"/>
                <a:ea typeface="宋体" pitchFamily="2" charset="-122"/>
              </a:rPr>
              <a:t>例：</a:t>
            </a:r>
            <a:r>
              <a:rPr lang="en-US" sz="1600" dirty="0">
                <a:solidFill>
                  <a:srgbClr val="C00000"/>
                </a:solidFill>
                <a:effectLst/>
                <a:latin typeface="宋体" pitchFamily="2" charset="-122"/>
                <a:ea typeface="宋体" pitchFamily="2" charset="-122"/>
              </a:rPr>
              <a:t> “”   </a:t>
            </a:r>
            <a:r>
              <a:rPr lang="zh-CN" altLang="en-US" sz="1600" dirty="0" smtClean="0">
                <a:solidFill>
                  <a:srgbClr val="C00000"/>
                </a:solidFill>
                <a:effectLst/>
                <a:latin typeface="宋体" pitchFamily="2" charset="-122"/>
                <a:ea typeface="宋体" pitchFamily="2" charset="-122"/>
              </a:rPr>
              <a:t>在</a:t>
            </a:r>
            <a:r>
              <a:rPr lang="zh-CN" altLang="en-US" sz="1600" dirty="0">
                <a:solidFill>
                  <a:srgbClr val="C00000"/>
                </a:solidFill>
                <a:effectLst/>
                <a:latin typeface="宋体" pitchFamily="2" charset="-122"/>
                <a:ea typeface="宋体" pitchFamily="2" charset="-122"/>
              </a:rPr>
              <a:t>检索框中输入：</a:t>
            </a:r>
            <a:r>
              <a:rPr lang="en-US" altLang="zh-CN" sz="1600" dirty="0">
                <a:solidFill>
                  <a:srgbClr val="C00000"/>
                </a:solidFill>
                <a:effectLst/>
                <a:latin typeface="宋体" pitchFamily="2" charset="-122"/>
                <a:ea typeface="宋体" pitchFamily="2" charset="-122"/>
              </a:rPr>
              <a:t>“</a:t>
            </a:r>
            <a:r>
              <a:rPr lang="zh-CN" altLang="en-US" sz="1600" dirty="0">
                <a:solidFill>
                  <a:srgbClr val="C00000"/>
                </a:solidFill>
                <a:effectLst/>
                <a:latin typeface="宋体" pitchFamily="2" charset="-122"/>
                <a:ea typeface="宋体" pitchFamily="2" charset="-122"/>
              </a:rPr>
              <a:t>宗教理论实践</a:t>
            </a:r>
            <a:r>
              <a:rPr lang="en-US" altLang="zh-CN" sz="1600" dirty="0">
                <a:solidFill>
                  <a:srgbClr val="C00000"/>
                </a:solidFill>
                <a:effectLst/>
                <a:latin typeface="宋体" pitchFamily="2" charset="-122"/>
                <a:ea typeface="宋体" pitchFamily="2" charset="-122"/>
              </a:rPr>
              <a:t>”</a:t>
            </a:r>
            <a:r>
              <a:rPr lang="zh-CN" altLang="en-US" sz="1600" dirty="0">
                <a:solidFill>
                  <a:srgbClr val="C00000"/>
                </a:solidFill>
                <a:effectLst/>
                <a:latin typeface="宋体" pitchFamily="2" charset="-122"/>
                <a:ea typeface="宋体" pitchFamily="2" charset="-122"/>
              </a:rPr>
              <a:t> </a:t>
            </a:r>
            <a:endParaRPr lang="zh-CN" altLang="en-US" sz="1600" dirty="0">
              <a:solidFill>
                <a:srgbClr val="C00000"/>
              </a:solidFill>
              <a:latin typeface="宋体" pitchFamily="2" charset="-122"/>
              <a:ea typeface="宋体" pitchFamily="2" charset="-122"/>
            </a:endParaRPr>
          </a:p>
        </p:txBody>
      </p:sp>
      <p:pic>
        <p:nvPicPr>
          <p:cNvPr id="28678" name="图片 3" descr="短3.jpg"/>
          <p:cNvPicPr>
            <a:picLocks noChangeAspect="1"/>
          </p:cNvPicPr>
          <p:nvPr/>
        </p:nvPicPr>
        <p:blipFill>
          <a:blip r:embed="rId3" cstate="print"/>
          <a:srcRect t="56132"/>
          <a:stretch>
            <a:fillRect/>
          </a:stretch>
        </p:blipFill>
        <p:spPr bwMode="auto">
          <a:xfrm>
            <a:off x="214282" y="1513315"/>
            <a:ext cx="6286500" cy="844115"/>
          </a:xfrm>
          <a:prstGeom prst="rect">
            <a:avLst/>
          </a:prstGeom>
          <a:ln>
            <a:noFill/>
          </a:ln>
          <a:effectLst>
            <a:outerShdw blurRad="292100" dist="139700" dir="2700000" algn="tl" rotWithShape="0">
              <a:srgbClr val="333333">
                <a:alpha val="65000"/>
              </a:srgbClr>
            </a:outerShdw>
          </a:effectLst>
        </p:spPr>
      </p:pic>
      <p:sp>
        <p:nvSpPr>
          <p:cNvPr id="28680" name="TextBox 5"/>
          <p:cNvSpPr txBox="1">
            <a:spLocks noChangeArrowheads="1"/>
          </p:cNvSpPr>
          <p:nvPr/>
        </p:nvSpPr>
        <p:spPr bwMode="auto">
          <a:xfrm>
            <a:off x="214338" y="2733672"/>
            <a:ext cx="8001000" cy="338138"/>
          </a:xfrm>
          <a:prstGeom prst="rect">
            <a:avLst/>
          </a:prstGeom>
          <a:noFill/>
          <a:ln w="9525">
            <a:noFill/>
            <a:miter lim="800000"/>
            <a:headEnd/>
            <a:tailEnd/>
          </a:ln>
        </p:spPr>
        <p:txBody>
          <a:bodyPr>
            <a:spAutoFit/>
          </a:bodyPr>
          <a:lstStyle/>
          <a:p>
            <a:pPr>
              <a:defRPr/>
            </a:pPr>
            <a:r>
              <a:rPr lang="zh-CN" altLang="en-US" sz="1600" dirty="0">
                <a:solidFill>
                  <a:srgbClr val="C00000"/>
                </a:solidFill>
                <a:effectLst/>
                <a:latin typeface="宋体" pitchFamily="2" charset="-122"/>
                <a:ea typeface="宋体" pitchFamily="2" charset="-122"/>
              </a:rPr>
              <a:t>搜索结果：有关</a:t>
            </a:r>
            <a:r>
              <a:rPr lang="en-US" altLang="zh-CN" sz="1600" dirty="0">
                <a:solidFill>
                  <a:srgbClr val="C00000"/>
                </a:solidFill>
                <a:effectLst/>
                <a:latin typeface="宋体" pitchFamily="2" charset="-122"/>
                <a:ea typeface="宋体" pitchFamily="2" charset="-122"/>
              </a:rPr>
              <a:t>“</a:t>
            </a:r>
            <a:r>
              <a:rPr lang="zh-CN" altLang="en-US" sz="1600" dirty="0">
                <a:solidFill>
                  <a:srgbClr val="C00000"/>
                </a:solidFill>
                <a:effectLst/>
                <a:latin typeface="宋体" pitchFamily="2" charset="-122"/>
                <a:ea typeface="宋体" pitchFamily="2" charset="-122"/>
              </a:rPr>
              <a:t>宗教，理论，实践</a:t>
            </a:r>
            <a:r>
              <a:rPr lang="en-US" altLang="zh-CN" sz="1600" dirty="0">
                <a:solidFill>
                  <a:srgbClr val="C00000"/>
                </a:solidFill>
                <a:effectLst/>
                <a:latin typeface="宋体" pitchFamily="2" charset="-122"/>
                <a:ea typeface="宋体" pitchFamily="2" charset="-122"/>
              </a:rPr>
              <a:t>”</a:t>
            </a:r>
            <a:r>
              <a:rPr lang="zh-CN" altLang="en-US" sz="1600" dirty="0">
                <a:solidFill>
                  <a:srgbClr val="C00000"/>
                </a:solidFill>
                <a:effectLst/>
                <a:latin typeface="宋体" pitchFamily="2" charset="-122"/>
                <a:ea typeface="宋体" pitchFamily="2" charset="-122"/>
              </a:rPr>
              <a:t>的来源篇名，全部检索</a:t>
            </a:r>
          </a:p>
        </p:txBody>
      </p:sp>
      <p:grpSp>
        <p:nvGrpSpPr>
          <p:cNvPr id="4" name="组合 36"/>
          <p:cNvGrpSpPr>
            <a:grpSpLocks/>
          </p:cNvGrpSpPr>
          <p:nvPr/>
        </p:nvGrpSpPr>
        <p:grpSpPr bwMode="auto">
          <a:xfrm>
            <a:off x="263554" y="3282974"/>
            <a:ext cx="8523288" cy="3575050"/>
            <a:chOff x="0" y="3282950"/>
            <a:chExt cx="8523288" cy="3575050"/>
          </a:xfrm>
        </p:grpSpPr>
        <p:pic>
          <p:nvPicPr>
            <p:cNvPr id="28679" name="图片 4" descr="短4.jpg"/>
            <p:cNvPicPr>
              <a:picLocks noChangeAspect="1"/>
            </p:cNvPicPr>
            <p:nvPr/>
          </p:nvPicPr>
          <p:blipFill>
            <a:blip r:embed="rId4" cstate="print"/>
            <a:srcRect l="3268" b="16760"/>
            <a:stretch>
              <a:fillRect/>
            </a:stretch>
          </p:blipFill>
          <p:spPr bwMode="auto">
            <a:xfrm>
              <a:off x="0" y="3282950"/>
              <a:ext cx="8523288" cy="3575050"/>
            </a:xfrm>
            <a:prstGeom prst="rect">
              <a:avLst/>
            </a:prstGeom>
            <a:ln>
              <a:noFill/>
            </a:ln>
            <a:effectLst>
              <a:outerShdw blurRad="292100" dist="139700" dir="2700000" algn="tl" rotWithShape="0">
                <a:srgbClr val="333333">
                  <a:alpha val="65000"/>
                </a:srgbClr>
              </a:outerShdw>
            </a:effectLst>
          </p:spPr>
        </p:pic>
        <p:cxnSp>
          <p:nvCxnSpPr>
            <p:cNvPr id="30" name="直接连接符 29"/>
            <p:cNvCxnSpPr/>
            <p:nvPr/>
          </p:nvCxnSpPr>
          <p:spPr>
            <a:xfrm>
              <a:off x="2071688" y="5143500"/>
              <a:ext cx="135731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214563" y="5429250"/>
              <a:ext cx="135731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500438" y="5786438"/>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785938" y="6143625"/>
              <a:ext cx="1857375"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5" name="直接连接符 34"/>
          <p:cNvCxnSpPr/>
          <p:nvPr/>
        </p:nvCxnSpPr>
        <p:spPr>
          <a:xfrm>
            <a:off x="2571750" y="6500813"/>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857375" y="6786563"/>
            <a:ext cx="1857375" cy="15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6"/>
          <p:cNvPicPr>
            <a:picLocks noChangeAspect="1" noChangeArrowheads="1"/>
          </p:cNvPicPr>
          <p:nvPr/>
        </p:nvPicPr>
        <p:blipFill>
          <a:blip r:embed="rId5"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609600" indent="-609600" eaLnBrk="1" hangingPunct="1">
              <a:buFont typeface="Wingdings" pitchFamily="2" charset="2"/>
              <a:buNone/>
            </a:pPr>
            <a:r>
              <a:rPr lang="zh-CN" altLang="en-US" dirty="0" smtClean="0"/>
              <a:t>引文索引：</a:t>
            </a:r>
          </a:p>
          <a:p>
            <a:pPr marL="609600" indent="-609600" eaLnBrk="1" hangingPunct="1"/>
            <a:r>
              <a:rPr lang="en-US" altLang="zh-CN" dirty="0" err="1" smtClean="0"/>
              <a:t>Dr.Garfield</a:t>
            </a:r>
            <a:r>
              <a:rPr lang="en-US" altLang="zh-CN" dirty="0" smtClean="0"/>
              <a:t> 1955</a:t>
            </a:r>
            <a:r>
              <a:rPr lang="zh-CN" altLang="en-US" dirty="0" smtClean="0"/>
              <a:t>年在</a:t>
            </a:r>
            <a:r>
              <a:rPr lang="en-US" altLang="zh-CN" dirty="0" smtClean="0"/>
              <a:t>《Science》</a:t>
            </a:r>
            <a:r>
              <a:rPr lang="zh-CN" altLang="en-US" dirty="0" smtClean="0"/>
              <a:t>发表论文提出将引文索引作为一种新的文献检索与分类工具</a:t>
            </a:r>
          </a:p>
          <a:p>
            <a:pPr marL="609600" indent="-609600" eaLnBrk="1" hangingPunct="1"/>
            <a:r>
              <a:rPr lang="zh-CN" altLang="en-US" dirty="0" smtClean="0"/>
              <a:t>将一篇文献作为检索字段从而跟踪一个</a:t>
            </a:r>
            <a:r>
              <a:rPr lang="en-US" altLang="zh-CN" dirty="0" smtClean="0"/>
              <a:t>idea</a:t>
            </a:r>
            <a:r>
              <a:rPr lang="zh-CN" altLang="en-US" dirty="0" smtClean="0"/>
              <a:t>发展的工程</a:t>
            </a:r>
          </a:p>
          <a:p>
            <a:endParaRPr lang="zh-CN" altLang="en-US" dirty="0"/>
          </a:p>
        </p:txBody>
      </p:sp>
      <p:sp>
        <p:nvSpPr>
          <p:cNvPr id="3" name="标题 2"/>
          <p:cNvSpPr>
            <a:spLocks noGrp="1"/>
          </p:cNvSpPr>
          <p:nvPr>
            <p:ph type="title"/>
          </p:nvPr>
        </p:nvSpPr>
        <p:spPr>
          <a:xfrm>
            <a:off x="571472" y="357166"/>
            <a:ext cx="8229600" cy="1143000"/>
          </a:xfrm>
        </p:spPr>
        <p:txBody>
          <a:bodyPr>
            <a:normAutofit/>
          </a:bodyPr>
          <a:lstStyle/>
          <a:p>
            <a:r>
              <a:rPr lang="en-US" altLang="zh-CN" sz="4400" dirty="0" smtClean="0">
                <a:solidFill>
                  <a:srgbClr val="002060"/>
                </a:solidFill>
              </a:rPr>
              <a:t>CSSCI</a:t>
            </a:r>
            <a:r>
              <a:rPr lang="zh-CN" altLang="en-US" sz="4400" dirty="0" smtClean="0">
                <a:solidFill>
                  <a:srgbClr val="002060"/>
                </a:solidFill>
              </a:rPr>
              <a:t>的作用</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80000"/>
              </a:lnSpc>
            </a:pPr>
            <a:r>
              <a:rPr lang="zh-CN" altLang="en-US" sz="2400" dirty="0" smtClean="0"/>
              <a:t>对于社会科学研究者，</a:t>
            </a:r>
            <a:r>
              <a:rPr lang="en-US" altLang="zh-CN" sz="2400" dirty="0" smtClean="0"/>
              <a:t>CSSCI</a:t>
            </a:r>
            <a:r>
              <a:rPr lang="zh-CN" altLang="en-US" sz="2400" dirty="0" smtClean="0"/>
              <a:t>从来源文献和被引文献两个方面向研究人员提供相关研究领域的前沿信息和各学科学术研究发展的脉搏，通过不同学科、领域的相关逻辑组配检索，挖掘学科新的生长点，展示实现知识创新的途径</a:t>
            </a:r>
          </a:p>
          <a:p>
            <a:pPr eaLnBrk="1" hangingPunct="1">
              <a:lnSpc>
                <a:spcPct val="80000"/>
              </a:lnSpc>
            </a:pPr>
            <a:r>
              <a:rPr lang="zh-CN" altLang="en-US" sz="2400" dirty="0" smtClean="0"/>
              <a:t>对于社会科学管理者，</a:t>
            </a:r>
            <a:r>
              <a:rPr lang="en-US" altLang="zh-CN" sz="2400" dirty="0" smtClean="0"/>
              <a:t>CSSCI</a:t>
            </a:r>
            <a:r>
              <a:rPr lang="zh-CN" altLang="en-US" sz="2400" dirty="0" smtClean="0"/>
              <a:t>提供地区、机构、学科、学者等多种类型的统计分析数据，从而为制定科学研究发展规划、科研政策提供科学合理的决策参考。</a:t>
            </a:r>
          </a:p>
          <a:p>
            <a:pPr eaLnBrk="1" hangingPunct="1">
              <a:lnSpc>
                <a:spcPct val="80000"/>
              </a:lnSpc>
            </a:pPr>
            <a:r>
              <a:rPr lang="zh-CN" altLang="en-US" sz="2400" dirty="0" smtClean="0"/>
              <a:t>对于期刊研究与管理者，</a:t>
            </a:r>
            <a:r>
              <a:rPr lang="en-US" altLang="zh-CN" sz="2400" dirty="0" smtClean="0"/>
              <a:t>CSSCI</a:t>
            </a:r>
            <a:r>
              <a:rPr lang="zh-CN" altLang="en-US" sz="2400" dirty="0" smtClean="0"/>
              <a:t>提供多种定量数据：被引频次、影响因子、即年指标、期刊影响广度、地域分布、半衰期等，通过多种定量指标的分析统计</a:t>
            </a:r>
            <a:r>
              <a:rPr lang="en-US" altLang="zh-CN" sz="2400" dirty="0" smtClean="0"/>
              <a:t>,</a:t>
            </a:r>
            <a:r>
              <a:rPr lang="zh-CN" altLang="en-US" sz="2400" dirty="0" smtClean="0"/>
              <a:t>可为期刊评价、栏目设置、组稿选题等提供科学依据。</a:t>
            </a:r>
          </a:p>
          <a:p>
            <a:pPr eaLnBrk="1" hangingPunct="1">
              <a:lnSpc>
                <a:spcPct val="80000"/>
              </a:lnSpc>
            </a:pPr>
            <a:r>
              <a:rPr lang="en-US" altLang="zh-CN" sz="2400" dirty="0" smtClean="0"/>
              <a:t>CSSCI</a:t>
            </a:r>
            <a:r>
              <a:rPr lang="zh-CN" altLang="en-US" sz="2400" dirty="0" smtClean="0"/>
              <a:t>也可为出版社与各学科著作的学术评价提供定量依据。</a:t>
            </a:r>
            <a:endParaRPr lang="zh-CN" altLang="en-US" sz="2400" dirty="0"/>
          </a:p>
        </p:txBody>
      </p:sp>
      <p:sp>
        <p:nvSpPr>
          <p:cNvPr id="3" name="标题 2"/>
          <p:cNvSpPr>
            <a:spLocks noGrp="1"/>
          </p:cNvSpPr>
          <p:nvPr>
            <p:ph type="title"/>
          </p:nvPr>
        </p:nvSpPr>
        <p:spPr/>
        <p:txBody>
          <a:bodyPr>
            <a:normAutofit/>
          </a:bodyPr>
          <a:lstStyle/>
          <a:p>
            <a:r>
              <a:rPr lang="en-US" altLang="zh-CN" sz="4400" dirty="0" smtClean="0">
                <a:solidFill>
                  <a:srgbClr val="002060"/>
                </a:solidFill>
              </a:rPr>
              <a:t>CSSCI</a:t>
            </a:r>
            <a:r>
              <a:rPr lang="zh-CN" altLang="en-US" sz="4400" dirty="0" smtClean="0">
                <a:solidFill>
                  <a:srgbClr val="002060"/>
                </a:solidFill>
              </a:rPr>
              <a:t>的作用</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lnSpc>
                <a:spcPct val="90000"/>
              </a:lnSpc>
            </a:pPr>
            <a:r>
              <a:rPr lang="en-US" altLang="zh-CN" sz="2800" dirty="0" smtClean="0"/>
              <a:t>CSSCI</a:t>
            </a:r>
            <a:r>
              <a:rPr lang="zh-CN" altLang="en-US" sz="2800" dirty="0" smtClean="0"/>
              <a:t>提供多种信息检索途径。</a:t>
            </a:r>
          </a:p>
          <a:p>
            <a:pPr eaLnBrk="1" hangingPunct="1">
              <a:lnSpc>
                <a:spcPct val="90000"/>
              </a:lnSpc>
            </a:pPr>
            <a:r>
              <a:rPr lang="zh-CN" altLang="en-US" sz="2800" b="1" dirty="0" smtClean="0">
                <a:solidFill>
                  <a:srgbClr val="002060"/>
                </a:solidFill>
              </a:rPr>
              <a:t>来源文献检索途径</a:t>
            </a:r>
            <a:r>
              <a:rPr lang="zh-CN" altLang="en-US" sz="2800" dirty="0" smtClean="0"/>
              <a:t>：篇名、作者、作者所在地区机构、刊名、关键词、文献分类号、学科类别、学位类别、基金类别及项目、期刊年代卷期等。</a:t>
            </a:r>
          </a:p>
          <a:p>
            <a:pPr eaLnBrk="1" hangingPunct="1">
              <a:lnSpc>
                <a:spcPct val="90000"/>
              </a:lnSpc>
            </a:pPr>
            <a:r>
              <a:rPr lang="zh-CN" altLang="en-US" sz="2800" b="1" dirty="0" smtClean="0">
                <a:solidFill>
                  <a:srgbClr val="002060"/>
                </a:solidFill>
              </a:rPr>
              <a:t>引文献的检索途径</a:t>
            </a:r>
            <a:r>
              <a:rPr lang="zh-CN" altLang="en-US" sz="2800" dirty="0" smtClean="0"/>
              <a:t>：被引文献、作者、篇名、刊名、出版年代、被引文献细节等。优化检索：精确检索、模糊检索、逻辑检索、二次检索等。检索结果按不同检索途径进行发文信息或被引信息分析统计，并支持文本信息下载。</a:t>
            </a:r>
            <a:endParaRPr lang="en-US" altLang="zh-CN" sz="2800" dirty="0" smtClean="0"/>
          </a:p>
          <a:p>
            <a:pPr eaLnBrk="1" hangingPunct="1">
              <a:lnSpc>
                <a:spcPct val="90000"/>
              </a:lnSpc>
              <a:buNone/>
            </a:pPr>
            <a:r>
              <a:rPr kumimoji="1" lang="en-US" altLang="zh-CN" sz="2800" b="1" dirty="0" smtClean="0">
                <a:solidFill>
                  <a:srgbClr val="003366"/>
                </a:solidFill>
                <a:latin typeface="宋体" pitchFamily="2" charset="-122"/>
                <a:ea typeface="宋体" pitchFamily="2" charset="-122"/>
              </a:rPr>
              <a:t> </a:t>
            </a:r>
            <a:r>
              <a:rPr kumimoji="1" lang="en-US" altLang="zh-CN" sz="2400" b="1" dirty="0" smtClean="0">
                <a:solidFill>
                  <a:srgbClr val="003366"/>
                </a:solidFill>
                <a:latin typeface="宋体" pitchFamily="2" charset="-122"/>
                <a:ea typeface="宋体" pitchFamily="2" charset="-122"/>
              </a:rPr>
              <a:t>URL</a:t>
            </a:r>
            <a:r>
              <a:rPr kumimoji="1" lang="zh-CN" altLang="en-US" sz="2400" b="1" dirty="0" smtClean="0">
                <a:solidFill>
                  <a:srgbClr val="003366"/>
                </a:solidFill>
                <a:latin typeface="宋体" pitchFamily="2" charset="-122"/>
                <a:ea typeface="宋体" pitchFamily="2" charset="-122"/>
              </a:rPr>
              <a:t>地址为：</a:t>
            </a:r>
            <a:r>
              <a:rPr kumimoji="1" lang="en-US" altLang="zh-CN" sz="2400" b="1" u="sng" dirty="0" smtClean="0">
                <a:solidFill>
                  <a:schemeClr val="accent3"/>
                </a:solidFill>
                <a:latin typeface="宋体" pitchFamily="2" charset="-122"/>
                <a:ea typeface="宋体" pitchFamily="2" charset="-122"/>
              </a:rPr>
              <a:t>http://cssci.nju.edu.cn/</a:t>
            </a:r>
            <a:r>
              <a:rPr kumimoji="1" lang="en-US" altLang="zh-CN" sz="2400" b="1" dirty="0" smtClean="0">
                <a:latin typeface="宋体" pitchFamily="2" charset="-122"/>
                <a:ea typeface="宋体" pitchFamily="2" charset="-122"/>
              </a:rPr>
              <a:t>(</a:t>
            </a:r>
            <a:r>
              <a:rPr kumimoji="1" lang="zh-CN" altLang="en-US" sz="2400" b="1" dirty="0" smtClean="0">
                <a:solidFill>
                  <a:srgbClr val="003366"/>
                </a:solidFill>
                <a:latin typeface="宋体" pitchFamily="2" charset="-122"/>
                <a:ea typeface="宋体" pitchFamily="2" charset="-122"/>
              </a:rPr>
              <a:t>新版</a:t>
            </a:r>
            <a:r>
              <a:rPr kumimoji="1" lang="en-US" altLang="zh-CN" sz="2400" b="1" dirty="0" smtClean="0">
                <a:solidFill>
                  <a:srgbClr val="003366"/>
                </a:solidFill>
                <a:latin typeface="宋体" pitchFamily="2" charset="-122"/>
                <a:ea typeface="宋体" pitchFamily="2" charset="-122"/>
              </a:rPr>
              <a:t>)</a:t>
            </a:r>
          </a:p>
          <a:p>
            <a:pPr eaLnBrk="1" hangingPunct="1">
              <a:lnSpc>
                <a:spcPct val="90000"/>
              </a:lnSpc>
            </a:pPr>
            <a:endParaRPr kumimoji="1" lang="en-US" altLang="zh-CN" sz="2800" b="1" dirty="0" smtClean="0">
              <a:solidFill>
                <a:srgbClr val="003366"/>
              </a:solidFill>
              <a:latin typeface="宋体" pitchFamily="2" charset="-122"/>
              <a:ea typeface="宋体" pitchFamily="2" charset="-122"/>
            </a:endParaRPr>
          </a:p>
          <a:p>
            <a:pPr eaLnBrk="1" hangingPunct="1">
              <a:lnSpc>
                <a:spcPct val="90000"/>
              </a:lnSpc>
            </a:pPr>
            <a:endParaRPr lang="zh-CN" altLang="en-US" sz="2800" dirty="0"/>
          </a:p>
        </p:txBody>
      </p:sp>
      <p:sp>
        <p:nvSpPr>
          <p:cNvPr id="3" name="标题 2"/>
          <p:cNvSpPr>
            <a:spLocks noGrp="1"/>
          </p:cNvSpPr>
          <p:nvPr>
            <p:ph type="title"/>
          </p:nvPr>
        </p:nvSpPr>
        <p:spPr/>
        <p:txBody>
          <a:bodyPr/>
          <a:lstStyle/>
          <a:p>
            <a:r>
              <a:rPr lang="en-US" altLang="zh-CN" sz="4400" dirty="0" smtClean="0">
                <a:solidFill>
                  <a:srgbClr val="002060"/>
                </a:solidFill>
              </a:rPr>
              <a:t>CSSCI</a:t>
            </a:r>
            <a:r>
              <a:rPr lang="zh-CN" altLang="en-US" sz="4400" dirty="0" smtClean="0">
                <a:solidFill>
                  <a:srgbClr val="002060"/>
                </a:solidFill>
              </a:rPr>
              <a:t>如何使用</a:t>
            </a:r>
            <a:endParaRPr lang="zh-CN" altLang="en-US"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357354" y="2643182"/>
            <a:ext cx="9144064" cy="2071702"/>
          </a:xfrm>
        </p:spPr>
        <p:txBody>
          <a:bodyPr>
            <a:normAutofit fontScale="90000"/>
          </a:bodyPr>
          <a:lstStyle/>
          <a:p>
            <a:pPr algn="r"/>
            <a:r>
              <a:rPr lang="zh-CN" altLang="en-US" sz="6600" dirty="0" smtClean="0">
                <a:solidFill>
                  <a:srgbClr val="002060"/>
                </a:solidFill>
              </a:rPr>
              <a:t>来源文献检索</a:t>
            </a:r>
            <a:r>
              <a:rPr lang="en-US" altLang="zh-CN" sz="6000" dirty="0" smtClean="0">
                <a:solidFill>
                  <a:srgbClr val="002060"/>
                </a:solidFill>
              </a:rPr>
              <a:t/>
            </a:r>
            <a:br>
              <a:rPr lang="en-US" altLang="zh-CN" sz="6000" dirty="0" smtClean="0">
                <a:solidFill>
                  <a:srgbClr val="002060"/>
                </a:solidFill>
              </a:rPr>
            </a:br>
            <a:r>
              <a:rPr lang="en-US" altLang="zh-CN" sz="6000" dirty="0" smtClean="0">
                <a:solidFill>
                  <a:srgbClr val="002060"/>
                </a:solidFill>
              </a:rPr>
              <a:t/>
            </a:r>
            <a:br>
              <a:rPr lang="en-US" altLang="zh-CN" sz="6000" dirty="0" smtClean="0">
                <a:solidFill>
                  <a:srgbClr val="002060"/>
                </a:solidFill>
              </a:rPr>
            </a:br>
            <a:r>
              <a:rPr lang="en-US" altLang="zh-CN" sz="2200" dirty="0" smtClean="0">
                <a:solidFill>
                  <a:srgbClr val="002060"/>
                </a:solidFill>
              </a:rPr>
              <a:t>——</a:t>
            </a:r>
            <a:r>
              <a:rPr lang="zh-CN" altLang="en-US" sz="2200" dirty="0" smtClean="0">
                <a:solidFill>
                  <a:srgbClr val="002060"/>
                </a:solidFill>
              </a:rPr>
              <a:t>基于新版系统</a:t>
            </a:r>
            <a:endParaRPr lang="zh-CN" altLang="en-US" sz="22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eaLnBrk="1" hangingPunct="1">
              <a:buFont typeface="Wingdings" pitchFamily="2" charset="2"/>
              <a:buNone/>
            </a:pPr>
            <a:r>
              <a:rPr lang="zh-CN" altLang="en-US" sz="2400" dirty="0" smtClean="0"/>
              <a:t>（</a:t>
            </a:r>
            <a:r>
              <a:rPr lang="en-US" altLang="zh-CN" sz="2400" dirty="0" smtClean="0"/>
              <a:t>1</a:t>
            </a:r>
            <a:r>
              <a:rPr lang="zh-CN" altLang="en-US" sz="2400" dirty="0" smtClean="0"/>
              <a:t>）</a:t>
            </a:r>
            <a:r>
              <a:rPr lang="zh-CN" altLang="en-US" sz="2400" b="1" dirty="0" smtClean="0"/>
              <a:t>作者检索</a:t>
            </a:r>
          </a:p>
          <a:p>
            <a:pPr eaLnBrk="1" hangingPunct="1"/>
            <a:r>
              <a:rPr lang="zh-CN" altLang="en-US" sz="2400" dirty="0" smtClean="0"/>
              <a:t>    希望查找某一学者或某团体作者（如课题组）的发文情况，可在“作者”栏中输入作者名称，如查找的作者为第一作者，则选中第一作者前的选择框，确定之后即可在结果显示中显示本次检索的命中结果，在检索结果中显示出本次检索条件及命中篇数等。</a:t>
            </a:r>
          </a:p>
          <a:p>
            <a:pPr eaLnBrk="1" hangingPunct="1"/>
            <a:r>
              <a:rPr lang="zh-CN" altLang="en-US" sz="2400" dirty="0" smtClean="0"/>
              <a:t>　在作者检索中，可采取模糊检索或前方一致的方式进行。例如用“费孝”或“孝通”查询也可以得到费孝通先生发表的所有文章，当然，这样出现误检的可能性增加了（如可能把“费孝成”或“李孝通”的文章都包括进来）。 </a:t>
            </a:r>
          </a:p>
          <a:p>
            <a:endParaRPr lang="zh-CN" altLang="en-US" dirty="0"/>
          </a:p>
        </p:txBody>
      </p:sp>
      <p:sp>
        <p:nvSpPr>
          <p:cNvPr id="3" name="标题 2"/>
          <p:cNvSpPr>
            <a:spLocks noGrp="1"/>
          </p:cNvSpPr>
          <p:nvPr>
            <p:ph type="title"/>
          </p:nvPr>
        </p:nvSpPr>
        <p:spPr/>
        <p:txBody>
          <a:bodyPr>
            <a:normAutofit/>
          </a:bodyPr>
          <a:lstStyle/>
          <a:p>
            <a:r>
              <a:rPr lang="zh-CN" altLang="en-US" sz="4400" dirty="0" smtClean="0">
                <a:solidFill>
                  <a:srgbClr val="002060"/>
                </a:solidFill>
              </a:rPr>
              <a:t>来源文献检索</a:t>
            </a:r>
            <a:endParaRPr lang="zh-CN" altLang="en-US" sz="4400" dirty="0">
              <a:solidFill>
                <a:srgbClr val="002060"/>
              </a:solidFill>
            </a:endParaRPr>
          </a:p>
        </p:txBody>
      </p:sp>
      <p:pic>
        <p:nvPicPr>
          <p:cNvPr id="4" name="Picture 6"/>
          <p:cNvPicPr>
            <a:picLocks noChangeAspect="1" noChangeArrowheads="1"/>
          </p:cNvPicPr>
          <p:nvPr/>
        </p:nvPicPr>
        <p:blipFill>
          <a:blip r:embed="rId2" cstate="print"/>
          <a:srcRect/>
          <a:stretch>
            <a:fillRect/>
          </a:stretch>
        </p:blipFill>
        <p:spPr bwMode="auto">
          <a:xfrm>
            <a:off x="7572375" y="236519"/>
            <a:ext cx="97155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4098</TotalTime>
  <Words>2061</Words>
  <Application>Microsoft Office PowerPoint</Application>
  <PresentationFormat>全屏显示(4:3)</PresentationFormat>
  <Paragraphs>218</Paragraphs>
  <Slides>44</Slides>
  <Notes>0</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聚合</vt:lpstr>
      <vt:lpstr>中国社会科学引文索引 CSSCI                                  </vt:lpstr>
      <vt:lpstr>简 介</vt:lpstr>
      <vt:lpstr>数据库介绍</vt:lpstr>
      <vt:lpstr>CSSCI的发展</vt:lpstr>
      <vt:lpstr>CSSCI的作用</vt:lpstr>
      <vt:lpstr>CSSCI的作用</vt:lpstr>
      <vt:lpstr>CSSCI如何使用</vt:lpstr>
      <vt:lpstr>来源文献检索  ——基于新版系统</vt:lpstr>
      <vt:lpstr>来源文献检索</vt:lpstr>
      <vt:lpstr>来源文献检索</vt:lpstr>
      <vt:lpstr>来源文献检索</vt:lpstr>
      <vt:lpstr>来源文献检索</vt:lpstr>
      <vt:lpstr>来源文献检索</vt:lpstr>
      <vt:lpstr>来源文献检索</vt:lpstr>
      <vt:lpstr>来源文献检索</vt:lpstr>
      <vt:lpstr>来源文献检索</vt:lpstr>
      <vt:lpstr>来源文献检索演示  ——基于新版系统</vt:lpstr>
      <vt:lpstr>幻灯片 18</vt:lpstr>
      <vt:lpstr>幻灯片 19</vt:lpstr>
      <vt:lpstr>幻灯片 20</vt:lpstr>
      <vt:lpstr>被引文献检索  ——基于新版系统</vt:lpstr>
      <vt:lpstr>被引文献检索</vt:lpstr>
      <vt:lpstr>被引文献检索</vt:lpstr>
      <vt:lpstr>被引文献检索</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vector>
  </TitlesOfParts>
  <Company>njupt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中国社会科学引文索引（CSSCI）</dc:title>
  <dc:creator>zzw</dc:creator>
  <cp:lastModifiedBy>USER</cp:lastModifiedBy>
  <cp:revision>367</cp:revision>
  <dcterms:created xsi:type="dcterms:W3CDTF">2009-06-25T07:51:02Z</dcterms:created>
  <dcterms:modified xsi:type="dcterms:W3CDTF">2015-11-27T01:55:52Z</dcterms:modified>
</cp:coreProperties>
</file>