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53" r:id="rId2"/>
    <p:sldMasterId id="2147484081" r:id="rId3"/>
    <p:sldMasterId id="2147485890" r:id="rId4"/>
    <p:sldMasterId id="2147485902" r:id="rId5"/>
    <p:sldMasterId id="2147486451" r:id="rId6"/>
  </p:sldMasterIdLst>
  <p:notesMasterIdLst>
    <p:notesMasterId r:id="rId57"/>
  </p:notesMasterIdLst>
  <p:handoutMasterIdLst>
    <p:handoutMasterId r:id="rId58"/>
  </p:handoutMasterIdLst>
  <p:sldIdLst>
    <p:sldId id="389" r:id="rId7"/>
    <p:sldId id="394" r:id="rId8"/>
    <p:sldId id="465" r:id="rId9"/>
    <p:sldId id="392" r:id="rId10"/>
    <p:sldId id="396" r:id="rId11"/>
    <p:sldId id="393" r:id="rId12"/>
    <p:sldId id="399" r:id="rId13"/>
    <p:sldId id="397" r:id="rId14"/>
    <p:sldId id="398" r:id="rId15"/>
    <p:sldId id="400" r:id="rId16"/>
    <p:sldId id="390" r:id="rId17"/>
    <p:sldId id="425" r:id="rId18"/>
    <p:sldId id="374" r:id="rId19"/>
    <p:sldId id="383" r:id="rId20"/>
    <p:sldId id="403" r:id="rId21"/>
    <p:sldId id="402" r:id="rId22"/>
    <p:sldId id="404" r:id="rId23"/>
    <p:sldId id="406" r:id="rId24"/>
    <p:sldId id="405" r:id="rId25"/>
    <p:sldId id="438" r:id="rId26"/>
    <p:sldId id="439" r:id="rId27"/>
    <p:sldId id="440" r:id="rId28"/>
    <p:sldId id="441" r:id="rId29"/>
    <p:sldId id="408" r:id="rId30"/>
    <p:sldId id="409" r:id="rId31"/>
    <p:sldId id="407" r:id="rId32"/>
    <p:sldId id="410" r:id="rId33"/>
    <p:sldId id="442" r:id="rId34"/>
    <p:sldId id="432" r:id="rId35"/>
    <p:sldId id="433" r:id="rId36"/>
    <p:sldId id="434" r:id="rId37"/>
    <p:sldId id="444" r:id="rId38"/>
    <p:sldId id="443" r:id="rId39"/>
    <p:sldId id="429" r:id="rId40"/>
    <p:sldId id="423" r:id="rId41"/>
    <p:sldId id="430" r:id="rId42"/>
    <p:sldId id="431" r:id="rId43"/>
    <p:sldId id="424" r:id="rId44"/>
    <p:sldId id="411" r:id="rId45"/>
    <p:sldId id="447" r:id="rId46"/>
    <p:sldId id="450" r:id="rId47"/>
    <p:sldId id="412" r:id="rId48"/>
    <p:sldId id="413" r:id="rId49"/>
    <p:sldId id="415" r:id="rId50"/>
    <p:sldId id="448" r:id="rId51"/>
    <p:sldId id="449" r:id="rId52"/>
    <p:sldId id="416" r:id="rId53"/>
    <p:sldId id="418" r:id="rId54"/>
    <p:sldId id="420" r:id="rId55"/>
    <p:sldId id="435" r:id="rId5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9A6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96" autoAdjust="0"/>
    <p:restoredTop sz="99258" autoAdjust="0"/>
  </p:normalViewPr>
  <p:slideViewPr>
    <p:cSldViewPr snapToGrid="0">
      <p:cViewPr>
        <p:scale>
          <a:sx n="70" d="100"/>
          <a:sy n="70" d="100"/>
        </p:scale>
        <p:origin x="-1238" y="-115"/>
      </p:cViewPr>
      <p:guideLst>
        <p:guide orient="horz" pos="816"/>
        <p:guide orient="horz" pos="129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04"/>
    </p:cViewPr>
  </p:sorterViewPr>
  <p:notesViewPr>
    <p:cSldViewPr snapToGrid="0">
      <p:cViewPr varScale="1">
        <p:scale>
          <a:sx n="60" d="100"/>
          <a:sy n="60" d="100"/>
        </p:scale>
        <p:origin x="-2490" y="-90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A85678-EE69-497F-8078-2852D6384B73}" type="datetime1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30467A-FD40-4FBA-8FBB-9F0670CC2D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3646F8-8C41-4753-A202-9DBD77368C13}" type="datetime1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958" tIns="46479" rIns="92958" bIns="4647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D3536F-25EB-4162-AFC5-8D3769E9CC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itation-style-language/style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269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B68165-7109-45F5-A441-E9DE9DF5884F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39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2F0A0-4A7B-49E8-A936-1258D6FF0837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40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8188-F13C-4379-AB5B-21D719F50D3C}" type="slidenum">
              <a:rPr lang="en-US" altLang="zh-CN" smtClean="0"/>
              <a:pPr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41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B09410-3368-42CF-ADA9-5BEF3C22E4D5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42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CCA28E-184B-4290-9203-68B439DB4CCB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43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587A85-3A57-4A2D-9843-C79C253A434B}" type="slidenum">
              <a:rPr lang="en-US" altLang="zh-CN" smtClean="0"/>
              <a:pPr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44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B244C2-B780-4C79-8DF5-6F14BAB8D2CB}" type="slidenum">
              <a:rPr lang="en-US" altLang="zh-CN" smtClean="0"/>
              <a:pPr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CN" altLang="en-US" smtClean="0">
                <a:ea typeface="ＭＳ Ｐゴシック" pitchFamily="34" charset="-128"/>
              </a:rPr>
              <a:t>目前</a:t>
            </a:r>
            <a:r>
              <a:rPr lang="en-US" altLang="zh-CN" smtClean="0">
                <a:ea typeface="ＭＳ Ｐゴシック" pitchFamily="34" charset="-128"/>
              </a:rPr>
              <a:t>chemworx</a:t>
            </a:r>
            <a:r>
              <a:rPr lang="zh-CN" altLang="en-US" smtClean="0">
                <a:ea typeface="ＭＳ Ｐゴシック" pitchFamily="34" charset="-128"/>
              </a:rPr>
              <a:t>只有这一个小组</a:t>
            </a:r>
          </a:p>
        </p:txBody>
      </p:sp>
      <p:sp>
        <p:nvSpPr>
          <p:cNvPr id="145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E11175-06C0-4901-BDD0-191B6BFDA9C8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46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02E222-3F02-4073-AD33-468EE95F925A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47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E471AF-A63C-448E-83BD-ACA77FE3716C}" type="slidenum">
              <a:rPr lang="en-US" altLang="zh-CN" smtClean="0"/>
              <a:pPr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48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FC0260-754D-45B2-9035-3EF1C04E743B}" type="slidenum">
              <a:rPr lang="en-US" altLang="zh-CN" smtClean="0"/>
              <a:pPr/>
              <a:t>20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280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4B546F-4932-4CB0-BCAB-C2C7E9259B55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49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A9AFC9-9E94-4E31-B249-43CE3270C2B9}" type="slidenum">
              <a:rPr lang="en-US" altLang="zh-CN" smtClean="0"/>
              <a:pPr/>
              <a:t>21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50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2A3231-1390-418B-8B7C-39D1F758CA2A}" type="slidenum">
              <a:rPr lang="en-US" altLang="zh-CN" smtClean="0"/>
              <a:pPr/>
              <a:t>22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51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D881EA-DC11-49E3-92C1-66E215E8F8D1}" type="slidenum">
              <a:rPr lang="en-US" altLang="zh-CN" smtClean="0"/>
              <a:pPr/>
              <a:t>23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52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1FE842-BBB1-4D06-87AA-59CAF624A747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CN" altLang="en-US" smtClean="0">
                <a:ea typeface="ＭＳ Ｐゴシック" pitchFamily="34" charset="-128"/>
              </a:rPr>
              <a:t>格式名称列表见</a:t>
            </a:r>
            <a:r>
              <a:rPr lang="en-US" altLang="zh-CN" smtClean="0">
                <a:ea typeface="ＭＳ Ｐゴシック" pitchFamily="34" charset="-128"/>
                <a:hlinkClick r:id="rId3"/>
              </a:rPr>
              <a:t>https://github.com/citation-style-language/styles</a:t>
            </a:r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53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9C344E-4CC6-4C5D-B84A-90017A5EE807}" type="slidenum">
              <a:rPr lang="en-US" altLang="zh-CN" smtClean="0"/>
              <a:pPr/>
              <a:t>25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54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83C345-E557-4412-98FC-ABF4700CA69E}" type="slidenum">
              <a:rPr lang="en-US" altLang="zh-CN" smtClean="0"/>
              <a:pPr/>
              <a:t>26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55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5561FD-3EDE-4050-B5C9-1EC2DD7B3FA8}" type="slidenum">
              <a:rPr lang="en-US" altLang="zh-CN" smtClean="0"/>
              <a:pPr/>
              <a:t>27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56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114E25-8A24-4AE9-AD0D-1694284ECC52}" type="slidenum">
              <a:rPr lang="en-US" altLang="zh-CN" smtClean="0"/>
              <a:pPr/>
              <a:t>28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57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7537FE-4496-4E5B-A370-93AAC6FE065C}" type="slidenum">
              <a:rPr lang="en-US" altLang="zh-CN" smtClean="0"/>
              <a:pPr/>
              <a:t>29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58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972B3E-C5F5-4DE1-A0E8-723C258514EC}" type="slidenum">
              <a:rPr lang="en-US" altLang="zh-CN" smtClean="0"/>
              <a:pPr/>
              <a:t>30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32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1331CB-336A-46D2-9ADF-293216F9A86C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59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5EF8BD-7C79-4E8A-A68D-88C090D143BB}" type="slidenum">
              <a:rPr lang="en-US" altLang="zh-CN" smtClean="0"/>
              <a:pPr/>
              <a:t>31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60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8B23F-990B-4775-AE78-B9527D9A9386}" type="slidenum">
              <a:rPr lang="en-US" altLang="zh-CN" smtClean="0"/>
              <a:pPr/>
              <a:t>32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61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39B3C2-AC23-4739-8332-533500D74154}" type="slidenum">
              <a:rPr lang="en-US" altLang="zh-CN" smtClean="0"/>
              <a:pPr/>
              <a:t>33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62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33B0FD-19B5-4679-9772-A7A9AA4354D7}" type="slidenum">
              <a:rPr lang="en-US" altLang="zh-CN" smtClean="0"/>
              <a:pPr/>
              <a:t>34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63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282A3F-4BC8-41B7-86FC-F571C50A60EB}" type="slidenum">
              <a:rPr lang="en-US" altLang="zh-CN" smtClean="0"/>
              <a:pPr/>
              <a:t>35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64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E46728-9B86-47B5-8280-FAC1532BD609}" type="slidenum">
              <a:rPr lang="en-US" altLang="zh-CN" smtClean="0"/>
              <a:pPr/>
              <a:t>36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65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81CFC7-CAA3-44AC-B840-1B535E5D38DF}" type="slidenum">
              <a:rPr lang="en-US" altLang="zh-CN" smtClean="0"/>
              <a:pPr/>
              <a:t>38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66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0B94D4-8D30-4BAC-87A9-AD84621E6FBC}" type="slidenum">
              <a:rPr lang="en-US" altLang="zh-CN" smtClean="0"/>
              <a:pPr/>
              <a:t>39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67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F185EA-2754-403A-A4EC-BCB35D2B9C3A}" type="slidenum">
              <a:rPr lang="en-US" altLang="zh-CN" smtClean="0"/>
              <a:pPr/>
              <a:t>40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68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4248C0-31D3-42E5-9EE5-DEBB091733F9}" type="slidenum">
              <a:rPr lang="en-US" altLang="zh-CN" smtClean="0"/>
              <a:pPr/>
              <a:t>41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CN" altLang="en-US" smtClean="0">
                <a:ea typeface="ＭＳ Ｐゴシック" pitchFamily="34" charset="-128"/>
              </a:rPr>
              <a:t>以</a:t>
            </a:r>
            <a:r>
              <a:rPr lang="en-US" altLang="zh-CN" smtClean="0">
                <a:ea typeface="ＭＳ Ｐゴシック" pitchFamily="34" charset="-128"/>
              </a:rPr>
              <a:t>http://pubs.acs.org/doi/ipdf/10.1021/ie3021126</a:t>
            </a:r>
            <a:r>
              <a:rPr lang="zh-CN" altLang="en-US" smtClean="0">
                <a:ea typeface="ＭＳ Ｐゴシック" pitchFamily="34" charset="-128"/>
              </a:rPr>
              <a:t>为例</a:t>
            </a:r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33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187696-EB38-4290-B9CE-EB64801A69CE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69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1848E3-CD93-4BD9-872C-2AD7B4F1AEB2}" type="slidenum">
              <a:rPr lang="en-US" altLang="zh-CN" smtClean="0"/>
              <a:pPr/>
              <a:t>42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71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554ED-50D8-40DF-8E87-3DDE832A68AE}" type="slidenum">
              <a:rPr lang="en-US" altLang="zh-CN" smtClean="0"/>
              <a:pPr/>
              <a:t>43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72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712411-E8B1-4D7A-8519-312FCC77F053}" type="slidenum">
              <a:rPr lang="en-US" altLang="zh-CN" smtClean="0"/>
              <a:pPr/>
              <a:t>44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73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2446E2-07E5-456B-93F2-55FFD02FCF5F}" type="slidenum">
              <a:rPr lang="en-US" altLang="zh-CN" smtClean="0"/>
              <a:pPr/>
              <a:t>45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74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47BE57-8710-4734-9EC7-B4AF7442D6D6}" type="slidenum">
              <a:rPr lang="en-US" altLang="zh-CN" smtClean="0"/>
              <a:pPr/>
              <a:t>46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75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577101-61D7-4DD4-B360-C4DD7EB258E2}" type="slidenum">
              <a:rPr lang="en-US" altLang="zh-CN" smtClean="0"/>
              <a:pPr/>
              <a:t>47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76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53B8BC-0FB3-4149-B3F1-8B83CE23AD58}" type="slidenum">
              <a:rPr lang="en-US" altLang="zh-CN" smtClean="0"/>
              <a:pPr/>
              <a:t>48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77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7A0AE7-C9CB-4FA7-BDE4-65A98F3CA2ED}" type="slidenum">
              <a:rPr lang="en-US" altLang="zh-CN" smtClean="0"/>
              <a:pPr/>
              <a:t>49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186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16234B-6B10-474C-AEB3-9E26778DCE99}" type="slidenum">
              <a:rPr lang="en-US" altLang="zh-CN" smtClean="0"/>
              <a:pPr/>
              <a:t>50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34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911EDE-2510-44B0-BC3A-78DF50527CA3}" type="slidenum">
              <a:rPr lang="en-US" altLang="zh-CN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35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46A292-9F18-477E-AF52-B3F43BE94D6A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36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ACB633-08E0-491B-AEC8-4E9D56C12D99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37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EEC698-7072-4D2C-9F4E-9EEDEF866237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38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AB5CA3-1C66-4D25-9A82-8BA69B9B74E6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376238" y="0"/>
            <a:ext cx="6253162" cy="6858000"/>
          </a:xfrm>
          <a:prstGeom prst="rect">
            <a:avLst/>
          </a:prstGeom>
          <a:solidFill>
            <a:srgbClr val="0039A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cs typeface="Arial" charset="0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6629400" y="0"/>
            <a:ext cx="2514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6" name="Picture 11" descr="title-texture-A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262063"/>
            <a:ext cx="624840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376238" y="0"/>
            <a:ext cx="6253162" cy="1255713"/>
          </a:xfrm>
          <a:prstGeom prst="rect">
            <a:avLst/>
          </a:prstGeom>
          <a:solidFill>
            <a:srgbClr val="FDC8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95338" y="1031875"/>
            <a:ext cx="3090862" cy="139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39A6"/>
                </a:solidFill>
                <a:latin typeface="Calibri" charset="0"/>
              </a:rPr>
              <a:t>American Chemical Society</a:t>
            </a:r>
          </a:p>
        </p:txBody>
      </p:sp>
      <p:pic>
        <p:nvPicPr>
          <p:cNvPr id="9" name="Picture 15" descr="ACS-MOST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1066800"/>
            <a:ext cx="2263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795338" y="2743200"/>
            <a:ext cx="5715000" cy="14630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95338" y="4953000"/>
            <a:ext cx="4706471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0" y="6477000"/>
            <a:ext cx="5257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1947-63D2-4E3B-B38D-70485F9163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057400"/>
            <a:ext cx="4495800" cy="4068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46355"/>
            <a:ext cx="3581400" cy="4079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D3E6-0C47-4B03-94B7-29EB46EC54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31259"/>
            <a:ext cx="5486400" cy="339631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E707-6847-4862-A353-06F6F696BE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1"/>
            <a:ext cx="52578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E4AB-BC24-4222-9506-9F95FA0238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4706"/>
            <a:ext cx="2057400" cy="478145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4706"/>
            <a:ext cx="6019800" cy="4781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FC93C-15DF-4C04-A9BA-073C7A6A2E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376238" y="0"/>
            <a:ext cx="6253162" cy="6858000"/>
          </a:xfrm>
          <a:prstGeom prst="rect">
            <a:avLst/>
          </a:prstGeom>
          <a:solidFill>
            <a:srgbClr val="0039A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6629400" y="0"/>
            <a:ext cx="2514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6" name="Picture 11" descr="title-texture-A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262063"/>
            <a:ext cx="624840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376238" y="0"/>
            <a:ext cx="6253162" cy="1255713"/>
          </a:xfrm>
          <a:prstGeom prst="rect">
            <a:avLst/>
          </a:prstGeom>
          <a:solidFill>
            <a:srgbClr val="FDC8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95338" y="1031875"/>
            <a:ext cx="3090862" cy="139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39A6"/>
                </a:solidFill>
                <a:latin typeface="Calibri" charset="0"/>
              </a:rPr>
              <a:t>American Chemical Society</a:t>
            </a:r>
          </a:p>
        </p:txBody>
      </p:sp>
      <p:pic>
        <p:nvPicPr>
          <p:cNvPr id="9" name="Picture 15" descr="ACS-MOST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1066800"/>
            <a:ext cx="2263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795338" y="2743200"/>
            <a:ext cx="5715000" cy="14630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95338" y="4953000"/>
            <a:ext cx="4706471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0" y="6477000"/>
            <a:ext cx="52578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0C12E-9A42-40AF-A9DA-49F0D93E78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4495800" y="0"/>
            <a:ext cx="4648200" cy="125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6629400" y="0"/>
            <a:ext cx="2514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76238" y="0"/>
            <a:ext cx="6253162" cy="6858000"/>
          </a:xfrm>
          <a:prstGeom prst="rect">
            <a:avLst/>
          </a:prstGeom>
          <a:solidFill>
            <a:srgbClr val="0039A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12" descr="title-texture-A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62063"/>
            <a:ext cx="624840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376238" y="0"/>
            <a:ext cx="6253162" cy="1255713"/>
          </a:xfrm>
          <a:prstGeom prst="rect">
            <a:avLst/>
          </a:prstGeom>
          <a:solidFill>
            <a:srgbClr val="FDC8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95338" y="1031875"/>
            <a:ext cx="3090862" cy="139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39A6"/>
                </a:solidFill>
                <a:latin typeface="Calibri" charset="0"/>
              </a:rPr>
              <a:t>American Chemical Society</a:t>
            </a:r>
          </a:p>
        </p:txBody>
      </p:sp>
      <p:pic>
        <p:nvPicPr>
          <p:cNvPr id="10" name="Picture 16" descr="ACS-MOST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1066800"/>
            <a:ext cx="2263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795338" y="2743200"/>
            <a:ext cx="5715000" cy="14630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95338" y="4953000"/>
            <a:ext cx="4706471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0" y="6492875"/>
            <a:ext cx="52578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4495800" y="0"/>
            <a:ext cx="4648200" cy="125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6629400" y="0"/>
            <a:ext cx="2514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76238" y="0"/>
            <a:ext cx="6253162" cy="6858000"/>
          </a:xfrm>
          <a:prstGeom prst="rect">
            <a:avLst/>
          </a:prstGeom>
          <a:solidFill>
            <a:srgbClr val="0039A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12" descr="title-texture-A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262063"/>
            <a:ext cx="624840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376238" y="0"/>
            <a:ext cx="6253162" cy="1255713"/>
          </a:xfrm>
          <a:prstGeom prst="rect">
            <a:avLst/>
          </a:prstGeom>
          <a:solidFill>
            <a:srgbClr val="FDC8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95338" y="1031875"/>
            <a:ext cx="3090862" cy="139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39A6"/>
                </a:solidFill>
                <a:latin typeface="Calibri" charset="0"/>
              </a:rPr>
              <a:t>American Chemical Society</a:t>
            </a:r>
          </a:p>
        </p:txBody>
      </p:sp>
      <p:pic>
        <p:nvPicPr>
          <p:cNvPr id="10" name="Picture 16" descr="ACS-MOST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1066800"/>
            <a:ext cx="2263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795338" y="2743200"/>
            <a:ext cx="5715000" cy="14630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95338" y="4953000"/>
            <a:ext cx="4706471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0" y="6492875"/>
            <a:ext cx="52578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1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39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B4EAE-C654-4D84-B8C9-411FDBA7D8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124C-54A0-459B-A3FC-EE8C9EA89D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1"/>
            <a:ext cx="52578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A9E3E-D61B-44B3-86E1-C331C733F9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4495800" y="0"/>
            <a:ext cx="4648200" cy="125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6629400" y="0"/>
            <a:ext cx="2514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76238" y="0"/>
            <a:ext cx="6253162" cy="6858000"/>
          </a:xfrm>
          <a:prstGeom prst="rect">
            <a:avLst/>
          </a:prstGeom>
          <a:solidFill>
            <a:srgbClr val="0039A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cs typeface="Arial" charset="0"/>
            </a:endParaRPr>
          </a:p>
        </p:txBody>
      </p:sp>
      <p:pic>
        <p:nvPicPr>
          <p:cNvPr id="7" name="Picture 12" descr="title-texture-A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62063"/>
            <a:ext cx="624840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376238" y="0"/>
            <a:ext cx="6253162" cy="1255713"/>
          </a:xfrm>
          <a:prstGeom prst="rect">
            <a:avLst/>
          </a:prstGeom>
          <a:solidFill>
            <a:srgbClr val="FDC8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95338" y="1031875"/>
            <a:ext cx="3090862" cy="139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39A6"/>
                </a:solidFill>
                <a:latin typeface="Calibri" charset="0"/>
              </a:rPr>
              <a:t>American Chemical Society</a:t>
            </a:r>
          </a:p>
        </p:txBody>
      </p:sp>
      <p:pic>
        <p:nvPicPr>
          <p:cNvPr id="10" name="Picture 16" descr="ACS-MOST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1066800"/>
            <a:ext cx="2263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795338" y="2743200"/>
            <a:ext cx="5715000" cy="14630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95338" y="4953000"/>
            <a:ext cx="4706471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0" y="6492875"/>
            <a:ext cx="5257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1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599"/>
            <a:ext cx="4040188" cy="3230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39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4041775" cy="3230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8E5F-AF76-478E-B789-3096726729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5257800" cy="12620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F97A-113A-41D6-8C14-FC8D2BC617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EDC9-FE50-4E15-BDCC-70640BCA0D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057400"/>
            <a:ext cx="4495800" cy="4068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46355"/>
            <a:ext cx="3581400" cy="4079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26A0-E290-4173-A824-181FB35874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31259"/>
            <a:ext cx="5486400" cy="339631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5F54-7795-41A7-9260-25F71162DE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1"/>
            <a:ext cx="52578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994C-7BFB-45CA-A2AA-1D31D74F40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4706"/>
            <a:ext cx="2057400" cy="478145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4706"/>
            <a:ext cx="6019800" cy="4781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9A36-DCB8-4720-9175-78C8613F3B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36EC-697F-4059-A466-C8EE7C3E40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CFFE-4094-441D-B58C-30414CAA2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F125-5274-4702-BD3A-5AE510B30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4495800" y="0"/>
            <a:ext cx="4648200" cy="125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6629400" y="0"/>
            <a:ext cx="2514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76238" y="0"/>
            <a:ext cx="6253162" cy="6858000"/>
          </a:xfrm>
          <a:prstGeom prst="rect">
            <a:avLst/>
          </a:prstGeom>
          <a:solidFill>
            <a:srgbClr val="0039A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cs typeface="Arial" charset="0"/>
            </a:endParaRPr>
          </a:p>
        </p:txBody>
      </p:sp>
      <p:pic>
        <p:nvPicPr>
          <p:cNvPr id="7" name="Picture 12" descr="title-texture-A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262063"/>
            <a:ext cx="624840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376238" y="0"/>
            <a:ext cx="6253162" cy="1255713"/>
          </a:xfrm>
          <a:prstGeom prst="rect">
            <a:avLst/>
          </a:prstGeom>
          <a:solidFill>
            <a:srgbClr val="FDC8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95338" y="1031875"/>
            <a:ext cx="3090862" cy="139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39A6"/>
                </a:solidFill>
                <a:latin typeface="Calibri" charset="0"/>
              </a:rPr>
              <a:t>American Chemical Society</a:t>
            </a:r>
          </a:p>
        </p:txBody>
      </p:sp>
      <p:pic>
        <p:nvPicPr>
          <p:cNvPr id="10" name="Picture 16" descr="ACS-MOST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1066800"/>
            <a:ext cx="2263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795338" y="2743200"/>
            <a:ext cx="5715000" cy="14630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95338" y="4953000"/>
            <a:ext cx="4706471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0" y="6492875"/>
            <a:ext cx="5257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B3501-67D9-4607-A7D9-683B210FF6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D42A-CAEB-4D75-B745-8972B5A8FA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B87A-F721-4649-BDE1-B12D042AE9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206B-E0DC-46B1-BF3D-61BC47055F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61FB-FFB5-4120-BFC4-D98145909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E9297-E14E-48C1-AAB8-A25D985123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ED4A-716F-4EB1-B1DF-D75161884B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8DB4-6C60-4351-9623-C22416787F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F4B6E371-267B-4BAC-BBB5-9F2A4F329E48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6F90C768-FD1D-4CB5-A561-5303BEC85E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79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974FDF5D-B75F-4622-882B-57E90923CE82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48589092-40F7-482A-B97E-9282899670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1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39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2553-206F-4053-9E0D-18763F069A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9F027881-59AF-44C9-BA64-52858C049E44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908D1D89-9B42-4944-ABDF-64A92C900E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7464DD6B-239A-41E3-AC61-10DC33323C63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893F0E0D-028F-47A3-9013-E0893E1B1D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BED1A87F-1D94-43A3-AEFD-2FDEBD5AA4BF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3F7CCA9E-DB78-4C6B-BF43-E9ADC5662A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D7A7799C-BA12-4128-B694-511B8B1C6713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843142F5-0616-4D68-B7C2-30D493E79B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DCB162E9-1A3E-446D-90A3-BE06B0ADA9B9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4A39DF83-062A-4BEA-A453-790EAE3687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39EA96A0-3E14-46C9-B9BD-12ADAE3B0634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1934C542-90E8-409D-B6C2-34D8A8DF36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6FFA9C42-90C7-4EA6-A098-24F355DD7FD5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64D143E1-2462-46D1-8F47-6FA1A06B64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155C8926-D2B0-4995-BE11-D766553D12FC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444F9306-6273-42B8-949E-228B2D9918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D6542AB8-04F8-4B37-83A5-1B790F04E323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A495994E-4D78-46FD-933E-4490E5E24E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9B658247-B831-46BD-9353-9D2C5120FE1E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DA93B969-CBBB-488E-A3EC-CFEB1A2C58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9ADE-B22C-4BA7-867E-FF3D094AE7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79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0CA8C5FF-011E-4370-A055-CC2F5F4B023C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4473EB9A-B545-4C0A-9B3A-F30B988545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B7C9D8AA-0B26-4DE5-8836-AEF35901E1AA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D95B0CF8-606A-4603-97B7-D0452B1F7F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94AF3B50-CDAA-4F53-B7E7-F32550F6AC25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AC4E599A-2752-4AF4-BDF4-8F3D68A0C1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B830572B-1E9F-4A3F-9B10-D009AF05001D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47073F44-E2CB-4542-99F2-6A8F57F384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A9E44548-5DD3-452C-BACC-C9AF0FF37678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1C5AC810-72BC-44BF-A88F-CD4E5B64BB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CEE14BCD-D47E-45B8-B50B-713B41D464B7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298C1EB6-195B-4C20-8BE9-6FA9070880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545A0BF2-EB33-4520-9F24-C66C777D55BF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CC5638AA-4177-4D5E-A538-5D116A8358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4F5F4BF6-25C3-47C9-9941-4F6BD3CF4F81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4DBB5E96-8891-4A3B-BBD0-9CE1155EE3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41E47B71-A41A-40B4-9465-00753756B49E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850D2F4F-33AC-4AF4-ADE9-519124995F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99D060E7-75DC-4307-9150-6484EA2A1189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481D533B-6098-44F6-BCA4-8D2628E0C0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1"/>
            <a:ext cx="52578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B096-C8CD-489C-B9BF-83F9C63027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EF913A2A-0C9B-4830-9421-FC896C5D48E8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ED38163A-1078-4911-BC58-DE5FBC1F8A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79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CB505C44-5848-4165-8A64-54AD69336646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94E529A4-097A-4682-9AA8-DA7904BBD9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F8ABC445-3AC3-4904-A415-48C73B5D9EED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9BAF2548-2A34-467A-8EA7-890857D2DE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0E005589-9D30-4D5A-9000-74E8A6FFEB90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B42D7405-B937-4125-88E0-A9844FECF8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4D32EF34-D55A-4E95-AF69-A249C067F032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D833EE71-15B5-4864-B1FA-1BA4415635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CD0F56F0-5828-449D-8FE5-1B89210E5F41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8809FC54-D751-4B62-A510-AD5F84F03B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536136AE-9E78-4866-86AB-5C9E8DD88A05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9F466471-35A2-4C75-BC03-85284251EF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C4D15EBC-0FE1-47A5-BCB2-B6FDF10C65E7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98D46BC4-B0CF-426A-BB3B-3882BD2B03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6D29CE6E-F935-43E0-B875-1952D3CF6151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00B43D5E-3E09-4AAC-A2E6-C278A9D02C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D5E80A30-448C-43AD-8BFA-BB7F67AB52D9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859A6355-14DA-4764-B27C-47B5C704E1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1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599"/>
            <a:ext cx="4040188" cy="3230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39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4041775" cy="3230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4ED9-DE0E-472D-9055-4AE1A80174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22225"/>
            <a:ext cx="20526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A7F30A79-15EF-45D9-A86D-46959EE20A26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</a:defRPr>
            </a:lvl1pPr>
          </a:lstStyle>
          <a:p>
            <a:pPr>
              <a:defRPr/>
            </a:pPr>
            <a:fld id="{D7DDACC0-E4F3-49E1-9612-39BD4016C6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5257800" cy="12620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4220-A955-41F0-B40E-529173F907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8DDB-C169-4368-B6F5-B9191B2943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9A6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D12ACB7-EFF4-45E0-87C8-70B732A6D3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2" name="Rectangle 6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0039A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cs typeface="Arial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0"/>
            <a:ext cx="360363" cy="1255713"/>
          </a:xfrm>
          <a:prstGeom prst="rect">
            <a:avLst/>
          </a:prstGeom>
          <a:solidFill>
            <a:srgbClr val="FDC8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cs typeface="Arial" charset="0"/>
            </a:endParaRPr>
          </a:p>
        </p:txBody>
      </p:sp>
      <p:sp>
        <p:nvSpPr>
          <p:cNvPr id="103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1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pic>
        <p:nvPicPr>
          <p:cNvPr id="1032" name="Picture 10" descr="C:\My_Docs_Shared\Client_work\Bospoint\ACS\powerpoint project 1208\ART4PPT\option A\option B top bar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85763" y="-9525"/>
            <a:ext cx="875823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ACS-MOST logo.gif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248400" y="381000"/>
            <a:ext cx="2743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996" r:id="rId1"/>
    <p:sldLayoutId id="2147490997" r:id="rId2"/>
    <p:sldLayoutId id="2147490998" r:id="rId3"/>
    <p:sldLayoutId id="2147490976" r:id="rId4"/>
    <p:sldLayoutId id="2147490977" r:id="rId5"/>
    <p:sldLayoutId id="2147490978" r:id="rId6"/>
    <p:sldLayoutId id="2147490979" r:id="rId7"/>
    <p:sldLayoutId id="2147490980" r:id="rId8"/>
    <p:sldLayoutId id="2147490981" r:id="rId9"/>
    <p:sldLayoutId id="2147490982" r:id="rId10"/>
    <p:sldLayoutId id="2147490983" r:id="rId11"/>
    <p:sldLayoutId id="2147490984" r:id="rId12"/>
    <p:sldLayoutId id="214749098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0039A6"/>
          </a:solidFill>
          <a:latin typeface="Arial" pitchFamily="34" charset="0"/>
          <a:ea typeface="Arial" pitchFamily="-65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9A6"/>
          </a:solidFill>
          <a:latin typeface="Arial" charset="0"/>
          <a:ea typeface="Arial" pitchFamily="-65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9A6"/>
          </a:solidFill>
          <a:latin typeface="Arial" charset="0"/>
          <a:ea typeface="Arial" pitchFamily="-65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9A6"/>
          </a:solidFill>
          <a:latin typeface="Arial" charset="0"/>
          <a:ea typeface="Arial" pitchFamily="-65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9A6"/>
          </a:solidFill>
          <a:latin typeface="Arial" charset="0"/>
          <a:ea typeface="Arial" pitchFamily="-65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39A6"/>
          </a:solidFill>
          <a:latin typeface="Arial" pitchFamily="34" charset="0"/>
          <a:ea typeface="Arial" pitchFamily="-65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9A6"/>
          </a:solidFill>
          <a:latin typeface="Arial" pitchFamily="34" charset="0"/>
          <a:ea typeface="Arial" pitchFamily="-65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39A6"/>
          </a:solidFill>
          <a:latin typeface="Arial" pitchFamily="34" charset="0"/>
          <a:ea typeface="Arial" pitchFamily="-65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0039A6"/>
          </a:solidFill>
          <a:latin typeface="Arial" pitchFamily="34" charset="0"/>
          <a:ea typeface="Arial" pitchFamily="-65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0039A6"/>
          </a:solidFill>
          <a:latin typeface="Arial" pitchFamily="34" charset="0"/>
          <a:ea typeface="Arial" pitchFamily="-65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9A6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/>
              <a:t>www.acs.org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6835402-F93A-4EF0-9F9F-676626233F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076" name="Rectangle 6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0039A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 userDrawn="1"/>
        </p:nvSpPr>
        <p:spPr bwMode="auto">
          <a:xfrm>
            <a:off x="0" y="0"/>
            <a:ext cx="360363" cy="1255713"/>
          </a:xfrm>
          <a:prstGeom prst="rect">
            <a:avLst/>
          </a:prstGeom>
          <a:solidFill>
            <a:srgbClr val="FDC8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5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pic>
        <p:nvPicPr>
          <p:cNvPr id="2056" name="Picture 10" descr="C:\My_Docs_Shared\Client_work\Bospoint\ACS\powerpoint project 1208\ART4PPT\option A\option B top bar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85763" y="-9525"/>
            <a:ext cx="875823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ACS-MOST logo.gif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248400" y="381000"/>
            <a:ext cx="2743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999" r:id="rId1"/>
    <p:sldLayoutId id="2147491000" r:id="rId2"/>
    <p:sldLayoutId id="2147491001" r:id="rId3"/>
    <p:sldLayoutId id="2147490986" r:id="rId4"/>
    <p:sldLayoutId id="2147490987" r:id="rId5"/>
    <p:sldLayoutId id="2147490988" r:id="rId6"/>
    <p:sldLayoutId id="2147490989" r:id="rId7"/>
    <p:sldLayoutId id="2147490990" r:id="rId8"/>
    <p:sldLayoutId id="2147490991" r:id="rId9"/>
    <p:sldLayoutId id="2147490992" r:id="rId10"/>
    <p:sldLayoutId id="2147490993" r:id="rId11"/>
    <p:sldLayoutId id="2147490994" r:id="rId12"/>
    <p:sldLayoutId id="214749099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0039A6"/>
          </a:solidFill>
          <a:latin typeface="Arial" pitchFamily="34" charset="0"/>
          <a:ea typeface="Arial" pitchFamily="-65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9A6"/>
          </a:solidFill>
          <a:latin typeface="Arial" charset="0"/>
          <a:ea typeface="Arial" pitchFamily="-65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9A6"/>
          </a:solidFill>
          <a:latin typeface="Arial" charset="0"/>
          <a:ea typeface="Arial" pitchFamily="-65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9A6"/>
          </a:solidFill>
          <a:latin typeface="Arial" charset="0"/>
          <a:ea typeface="Arial" pitchFamily="-65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9A6"/>
          </a:solidFill>
          <a:latin typeface="Arial" charset="0"/>
          <a:ea typeface="Arial" pitchFamily="-65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39A6"/>
          </a:solidFill>
          <a:latin typeface="Arial" pitchFamily="34" charset="0"/>
          <a:ea typeface="Arial" pitchFamily="-65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9A6"/>
          </a:solidFill>
          <a:latin typeface="Arial" pitchFamily="34" charset="0"/>
          <a:ea typeface="Arial" pitchFamily="-65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39A6"/>
          </a:solidFill>
          <a:latin typeface="Arial" pitchFamily="34" charset="0"/>
          <a:ea typeface="Arial" pitchFamily="-65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0039A6"/>
          </a:solidFill>
          <a:latin typeface="Arial" pitchFamily="34" charset="0"/>
          <a:ea typeface="Arial" pitchFamily="-65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0039A6"/>
          </a:solidFill>
          <a:latin typeface="Arial" pitchFamily="34" charset="0"/>
          <a:ea typeface="Arial" pitchFamily="-65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 userDrawn="1"/>
        </p:nvSpPr>
        <p:spPr bwMode="auto">
          <a:xfrm>
            <a:off x="0" y="1412875"/>
            <a:ext cx="9144000" cy="5445125"/>
          </a:xfrm>
          <a:prstGeom prst="rect">
            <a:avLst/>
          </a:prstGeom>
          <a:solidFill>
            <a:srgbClr val="0039A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 sz="1200">
              <a:solidFill>
                <a:srgbClr val="000000"/>
              </a:solidFill>
            </a:endParaRP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8800" y="6464300"/>
            <a:ext cx="1773238" cy="290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FC5795-EA7E-4C80-AFD2-68D5829ADB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00" name="Rectangle 13"/>
          <p:cNvSpPr>
            <a:spLocks noChangeArrowheads="1"/>
          </p:cNvSpPr>
          <p:nvPr userDrawn="1"/>
        </p:nvSpPr>
        <p:spPr bwMode="auto">
          <a:xfrm flipV="1">
            <a:off x="0" y="1363663"/>
            <a:ext cx="9144000" cy="142875"/>
          </a:xfrm>
          <a:prstGeom prst="rect">
            <a:avLst/>
          </a:prstGeom>
          <a:solidFill>
            <a:srgbClr val="FDC8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 sz="1200">
              <a:solidFill>
                <a:srgbClr val="000000"/>
              </a:solidFill>
            </a:endParaRPr>
          </a:p>
        </p:txBody>
      </p:sp>
      <p:sp>
        <p:nvSpPr>
          <p:cNvPr id="4101" name="Line 14"/>
          <p:cNvSpPr>
            <a:spLocks noChangeShapeType="1"/>
          </p:cNvSpPr>
          <p:nvPr userDrawn="1"/>
        </p:nvSpPr>
        <p:spPr bwMode="auto">
          <a:xfrm>
            <a:off x="466725" y="6381750"/>
            <a:ext cx="82089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62713"/>
            <a:ext cx="289560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  <p:sp>
        <p:nvSpPr>
          <p:cNvPr id="30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19088"/>
            <a:ext cx="59753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</a:p>
        </p:txBody>
      </p:sp>
      <p:sp>
        <p:nvSpPr>
          <p:cNvPr id="308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pic>
        <p:nvPicPr>
          <p:cNvPr id="3081" name="Picture 20" descr="ACS_Chemistry_for_Life_CMYK_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877050" y="404813"/>
            <a:ext cx="1847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002" r:id="rId1"/>
    <p:sldLayoutId id="2147491003" r:id="rId2"/>
    <p:sldLayoutId id="2147491004" r:id="rId3"/>
    <p:sldLayoutId id="2147491005" r:id="rId4"/>
    <p:sldLayoutId id="2147491006" r:id="rId5"/>
    <p:sldLayoutId id="2147491007" r:id="rId6"/>
    <p:sldLayoutId id="2147491008" r:id="rId7"/>
    <p:sldLayoutId id="2147491009" r:id="rId8"/>
    <p:sldLayoutId id="2147491010" r:id="rId9"/>
    <p:sldLayoutId id="2147491011" r:id="rId10"/>
    <p:sldLayoutId id="2147491012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15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386BE6F-1189-42AA-B4B5-04E22155830D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0F67EDF-665F-4853-8A07-F6F5ABD9AE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3" r:id="rId1"/>
    <p:sldLayoutId id="2147491014" r:id="rId2"/>
    <p:sldLayoutId id="2147491015" r:id="rId3"/>
    <p:sldLayoutId id="2147491016" r:id="rId4"/>
    <p:sldLayoutId id="2147491017" r:id="rId5"/>
    <p:sldLayoutId id="2147491018" r:id="rId6"/>
    <p:sldLayoutId id="2147491019" r:id="rId7"/>
    <p:sldLayoutId id="2147491020" r:id="rId8"/>
    <p:sldLayoutId id="2147491021" r:id="rId9"/>
    <p:sldLayoutId id="2147491022" r:id="rId10"/>
    <p:sldLayoutId id="21474910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15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27C1DE-CB52-445E-B816-1552F51CC58E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EF9DADC-D866-4C68-9A5C-43EDAD9ACA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24" r:id="rId1"/>
    <p:sldLayoutId id="2147491025" r:id="rId2"/>
    <p:sldLayoutId id="2147491026" r:id="rId3"/>
    <p:sldLayoutId id="2147491027" r:id="rId4"/>
    <p:sldLayoutId id="2147491028" r:id="rId5"/>
    <p:sldLayoutId id="2147491029" r:id="rId6"/>
    <p:sldLayoutId id="2147491030" r:id="rId7"/>
    <p:sldLayoutId id="2147491031" r:id="rId8"/>
    <p:sldLayoutId id="2147491032" r:id="rId9"/>
    <p:sldLayoutId id="2147491033" r:id="rId10"/>
    <p:sldLayoutId id="214749103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15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56E126B-0A03-4A0F-9AED-D5B0AC64600B}" type="datetimeFigureOut">
              <a:rPr lang="en-US" altLang="zh-CN"/>
              <a:pPr>
                <a:defRPr/>
              </a:pPr>
              <a:t>11/24/2015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ABD56E6-81CD-4289-9A12-D7DBA050D6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5" r:id="rId1"/>
    <p:sldLayoutId id="2147491036" r:id="rId2"/>
    <p:sldLayoutId id="2147491037" r:id="rId3"/>
    <p:sldLayoutId id="2147491038" r:id="rId4"/>
    <p:sldLayoutId id="2147491039" r:id="rId5"/>
    <p:sldLayoutId id="2147491040" r:id="rId6"/>
    <p:sldLayoutId id="2147491041" r:id="rId7"/>
    <p:sldLayoutId id="2147491042" r:id="rId8"/>
    <p:sldLayoutId id="2147491043" r:id="rId9"/>
    <p:sldLayoutId id="2147491044" r:id="rId10"/>
    <p:sldLayoutId id="214749104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pubs.acs.org/doi/ipdf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cschemworx.acs.org/app?x=/hom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 txBox="1">
            <a:spLocks/>
          </p:cNvSpPr>
          <p:nvPr/>
        </p:nvSpPr>
        <p:spPr bwMode="auto">
          <a:xfrm>
            <a:off x="484188" y="1894568"/>
            <a:ext cx="82296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武汉纺织大学图书馆在线资源使用帮助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之</a:t>
            </a:r>
            <a:endParaRPr lang="en-US" altLang="en-US" sz="3200" dirty="0" smtClean="0"/>
          </a:p>
          <a:p>
            <a:pPr algn="ctr" eaLnBrk="0" hangingPunct="0"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0039A6"/>
                </a:solidFill>
                <a:ea typeface="宋体" charset="-122"/>
                <a:cs typeface="Arial" charset="0"/>
              </a:rPr>
              <a:t>ACS</a:t>
            </a:r>
            <a:r>
              <a:rPr lang="zh-CN" altLang="en-US" sz="3200" b="1" dirty="0">
                <a:solidFill>
                  <a:srgbClr val="0039A6"/>
                </a:solidFill>
                <a:ea typeface="宋体" charset="-122"/>
                <a:cs typeface="Arial" charset="0"/>
              </a:rPr>
              <a:t>数据库</a:t>
            </a:r>
            <a:r>
              <a:rPr lang="zh-CN" altLang="en-US" sz="3200" b="1" dirty="0" smtClean="0">
                <a:solidFill>
                  <a:srgbClr val="0039A6"/>
                </a:solidFill>
                <a:ea typeface="宋体" charset="-122"/>
                <a:cs typeface="Arial" charset="0"/>
              </a:rPr>
              <a:t>平台使用指南</a:t>
            </a:r>
            <a:endParaRPr lang="en-US" altLang="zh-CN" sz="3200" b="1" dirty="0" smtClean="0">
              <a:solidFill>
                <a:srgbClr val="0039A6"/>
              </a:solidFill>
              <a:ea typeface="宋体" charset="-122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altLang="zh-CN" sz="3200" b="1" dirty="0" err="1">
                <a:solidFill>
                  <a:srgbClr val="0039A6"/>
                </a:solidFill>
                <a:ea typeface="宋体" charset="-122"/>
                <a:cs typeface="Arial" charset="0"/>
              </a:rPr>
              <a:t>ChemWorx</a:t>
            </a:r>
            <a:r>
              <a:rPr lang="zh-CN" altLang="en-US" sz="3200" b="1" dirty="0">
                <a:solidFill>
                  <a:srgbClr val="0039A6"/>
                </a:solidFill>
                <a:ea typeface="宋体" charset="-122"/>
                <a:cs typeface="Arial" charset="0"/>
              </a:rPr>
              <a:t>专题</a:t>
            </a:r>
            <a:endParaRPr lang="en-US" altLang="zh-CN" sz="3200" b="1" dirty="0">
              <a:solidFill>
                <a:srgbClr val="0039A6"/>
              </a:solidFill>
              <a:ea typeface="宋体" charset="-122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en-US" altLang="zh-CN" sz="2000" b="1" dirty="0">
              <a:solidFill>
                <a:srgbClr val="0039A6"/>
              </a:solidFill>
              <a:ea typeface="宋体" charset="-122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en-US" altLang="zh-CN" sz="2000" b="1" dirty="0">
              <a:solidFill>
                <a:srgbClr val="0039A6"/>
              </a:solidFill>
              <a:ea typeface="宋体" charset="-122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en-US" altLang="zh-CN" sz="2000" b="1" dirty="0">
              <a:solidFill>
                <a:srgbClr val="0039A6"/>
              </a:solidFill>
              <a:latin typeface="宋体" charset="-122"/>
              <a:ea typeface="宋体" charset="-122"/>
              <a:cs typeface="Arial" charset="0"/>
            </a:endParaRPr>
          </a:p>
          <a:p>
            <a:pPr algn="r" eaLnBrk="0" hangingPunct="0">
              <a:spcBef>
                <a:spcPct val="20000"/>
              </a:spcBef>
            </a:pPr>
            <a:endParaRPr lang="en-US" altLang="zh-CN" sz="2000" dirty="0" smtClean="0">
              <a:solidFill>
                <a:srgbClr val="FFC000"/>
              </a:solidFill>
              <a:ea typeface="宋体" charset="-122"/>
              <a:cs typeface="Arial" charset="0"/>
            </a:endParaRPr>
          </a:p>
          <a:p>
            <a:pPr algn="r" eaLnBrk="0" hangingPunct="0">
              <a:spcBef>
                <a:spcPct val="20000"/>
              </a:spcBef>
            </a:pPr>
            <a:endParaRPr lang="en-US" altLang="zh-CN" sz="2000" dirty="0">
              <a:solidFill>
                <a:srgbClr val="FFC000"/>
              </a:solidFill>
              <a:ea typeface="宋体" charset="-122"/>
              <a:cs typeface="Arial" charset="0"/>
            </a:endParaRPr>
          </a:p>
          <a:p>
            <a:pPr algn="r" eaLnBrk="0" hangingPunct="0">
              <a:spcBef>
                <a:spcPct val="20000"/>
              </a:spcBef>
            </a:pPr>
            <a:r>
              <a:rPr lang="zh-CN" altLang="en-US" sz="2000" dirty="0" smtClean="0">
                <a:solidFill>
                  <a:srgbClr val="FFC000"/>
                </a:solidFill>
                <a:ea typeface="宋体" charset="-122"/>
                <a:cs typeface="Arial" charset="0"/>
              </a:rPr>
              <a:t> </a:t>
            </a:r>
            <a:r>
              <a:rPr lang="en-US" altLang="zh-CN" sz="2000" dirty="0">
                <a:solidFill>
                  <a:srgbClr val="FFC000"/>
                </a:solidFill>
                <a:ea typeface="宋体" charset="-122"/>
                <a:cs typeface="Arial" charset="0"/>
              </a:rPr>
              <a:t>iGroup</a:t>
            </a:r>
            <a:r>
              <a:rPr lang="zh-CN" altLang="en-US" sz="2000" dirty="0">
                <a:solidFill>
                  <a:srgbClr val="FFC000"/>
                </a:solidFill>
                <a:ea typeface="宋体" charset="-122"/>
                <a:cs typeface="Arial" charset="0"/>
              </a:rPr>
              <a:t> </a:t>
            </a:r>
            <a:r>
              <a:rPr lang="en-US" altLang="zh-CN" sz="2000" dirty="0" smtClean="0">
                <a:solidFill>
                  <a:srgbClr val="FFC000"/>
                </a:solidFill>
                <a:ea typeface="宋体" charset="-122"/>
                <a:cs typeface="Arial" charset="0"/>
              </a:rPr>
              <a:t>China</a:t>
            </a:r>
            <a:endParaRPr lang="en-US" altLang="zh-CN" sz="2000" dirty="0">
              <a:solidFill>
                <a:srgbClr val="FFC000"/>
              </a:solidFill>
              <a:ea typeface="宋体" charset="-122"/>
              <a:cs typeface="Arial" charset="0"/>
            </a:endParaRPr>
          </a:p>
          <a:p>
            <a:pPr algn="r" eaLnBrk="0" hangingPunct="0">
              <a:spcBef>
                <a:spcPct val="20000"/>
              </a:spcBef>
            </a:pPr>
            <a:r>
              <a:rPr lang="en-US" altLang="zh-CN" sz="2000" dirty="0">
                <a:solidFill>
                  <a:srgbClr val="FFC000"/>
                </a:solidFill>
                <a:ea typeface="宋体" charset="-122"/>
                <a:cs typeface="Arial" charset="0"/>
              </a:rPr>
              <a:t>Presented by Maryann </a:t>
            </a:r>
            <a:r>
              <a:rPr lang="en-US" altLang="zh-CN" sz="2000" dirty="0" err="1">
                <a:solidFill>
                  <a:srgbClr val="FFC000"/>
                </a:solidFill>
                <a:ea typeface="宋体" charset="-122"/>
                <a:cs typeface="Arial" charset="0"/>
              </a:rPr>
              <a:t>Ren</a:t>
            </a:r>
            <a:r>
              <a:rPr lang="zh-CN" altLang="en-US" sz="2000" dirty="0">
                <a:solidFill>
                  <a:srgbClr val="FFC000"/>
                </a:solidFill>
                <a:ea typeface="宋体" charset="-122"/>
                <a:cs typeface="Arial" charset="0"/>
              </a:rPr>
              <a:t> </a:t>
            </a:r>
            <a:endParaRPr lang="en-US" altLang="zh-CN" sz="2000" dirty="0">
              <a:solidFill>
                <a:srgbClr val="FFC000"/>
              </a:solidFill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	3. </a:t>
            </a:r>
            <a:r>
              <a:rPr lang="zh-CN" altLang="en-US" sz="24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右栏</a:t>
            </a:r>
            <a:endParaRPr lang="zh-CN" altLang="zh-CN" sz="2400" b="1" dirty="0" smtClean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7900"/>
            <a:ext cx="9134475" cy="40576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8612" name="TextBox 11"/>
          <p:cNvSpPr txBox="1">
            <a:spLocks noChangeArrowheads="1"/>
          </p:cNvSpPr>
          <p:nvPr/>
        </p:nvSpPr>
        <p:spPr bwMode="auto">
          <a:xfrm>
            <a:off x="450850" y="5243513"/>
            <a:ext cx="82296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 err="1">
                <a:latin typeface="Arial" pitchFamily="34" charset="0"/>
                <a:ea typeface="+mn-ea"/>
                <a:cs typeface="Arial" pitchFamily="34" charset="0"/>
              </a:rPr>
              <a:t>ActiveView</a:t>
            </a:r>
            <a:r>
              <a:rPr lang="en-US" altLang="zh-CN" sz="2000" dirty="0">
                <a:latin typeface="Arial" pitchFamily="34" charset="0"/>
                <a:ea typeface="+mn-ea"/>
                <a:cs typeface="Arial" pitchFamily="34" charset="0"/>
              </a:rPr>
              <a:t> PDF</a:t>
            </a:r>
            <a:r>
              <a:rPr lang="zh-CN" altLang="en-US" sz="2000" dirty="0">
                <a:latin typeface="Arial" pitchFamily="34" charset="0"/>
                <a:ea typeface="+mn-ea"/>
                <a:cs typeface="Arial" pitchFamily="34" charset="0"/>
              </a:rPr>
              <a:t>全文地址是</a:t>
            </a:r>
            <a:r>
              <a:rPr lang="en-US" altLang="zh-CN" sz="2000" dirty="0">
                <a:latin typeface="Arial" pitchFamily="34" charset="0"/>
                <a:ea typeface="+mn-ea"/>
                <a:cs typeface="Arial" pitchFamily="34" charset="0"/>
                <a:hlinkClick r:id="rId4"/>
              </a:rPr>
              <a:t>http://pubs.acs.org/doi/ipdf/</a:t>
            </a:r>
            <a:r>
              <a:rPr lang="zh-CN" altLang="en-US" sz="2000" dirty="0">
                <a:latin typeface="Arial" pitchFamily="34" charset="0"/>
                <a:ea typeface="+mn-ea"/>
                <a:cs typeface="Arial" pitchFamily="34" charset="0"/>
              </a:rPr>
              <a:t>加</a:t>
            </a:r>
            <a:r>
              <a:rPr lang="en-US" altLang="zh-CN" sz="2000" dirty="0">
                <a:latin typeface="Arial" pitchFamily="34" charset="0"/>
                <a:ea typeface="+mn-ea"/>
                <a:cs typeface="Arial" pitchFamily="34" charset="0"/>
              </a:rPr>
              <a:t>DOI</a:t>
            </a:r>
            <a:r>
              <a:rPr lang="zh-CN" altLang="en-US" sz="2000" dirty="0">
                <a:latin typeface="Arial" pitchFamily="34" charset="0"/>
                <a:ea typeface="+mn-ea"/>
                <a:cs typeface="Arial" pitchFamily="34" charset="0"/>
              </a:rPr>
              <a:t>编号，如需查看</a:t>
            </a:r>
            <a:r>
              <a:rPr lang="en-US" altLang="zh-CN" sz="2000" dirty="0">
                <a:latin typeface="Arial" pitchFamily="34" charset="0"/>
                <a:ea typeface="+mn-ea"/>
                <a:cs typeface="Arial" pitchFamily="34" charset="0"/>
              </a:rPr>
              <a:t>HTML</a:t>
            </a:r>
            <a:r>
              <a:rPr lang="zh-CN" altLang="en-US" sz="2000" dirty="0">
                <a:latin typeface="Arial" pitchFamily="34" charset="0"/>
                <a:ea typeface="+mn-ea"/>
                <a:cs typeface="Arial" pitchFamily="34" charset="0"/>
              </a:rPr>
              <a:t>全文，可将地址中的</a:t>
            </a:r>
            <a:r>
              <a:rPr lang="en-US" altLang="zh-CN" sz="2000" dirty="0" err="1">
                <a:latin typeface="Arial" pitchFamily="34" charset="0"/>
                <a:ea typeface="+mn-ea"/>
                <a:cs typeface="Arial" pitchFamily="34" charset="0"/>
              </a:rPr>
              <a:t>ipdf</a:t>
            </a:r>
            <a:r>
              <a:rPr lang="zh-CN" altLang="en-US" sz="2000" dirty="0">
                <a:latin typeface="Arial" pitchFamily="34" charset="0"/>
                <a:ea typeface="+mn-ea"/>
                <a:cs typeface="Arial" pitchFamily="34" charset="0"/>
              </a:rPr>
              <a:t>换成</a:t>
            </a:r>
            <a:r>
              <a:rPr lang="en-US" altLang="zh-CN" sz="2000" dirty="0">
                <a:latin typeface="Arial" pitchFamily="34" charset="0"/>
                <a:ea typeface="+mn-ea"/>
                <a:cs typeface="Arial" pitchFamily="34" charset="0"/>
              </a:rPr>
              <a:t>full</a:t>
            </a:r>
            <a:r>
              <a:rPr lang="zh-CN" altLang="en-US" sz="2000" dirty="0">
                <a:latin typeface="Arial" pitchFamily="34" charset="0"/>
                <a:ea typeface="+mn-ea"/>
                <a:cs typeface="Arial" pitchFamily="34" charset="0"/>
              </a:rPr>
              <a:t>。</a:t>
            </a:r>
            <a:endParaRPr lang="en-US" altLang="zh-CN" sz="2000" dirty="0"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US" altLang="zh-CN" dirty="0"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※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目前，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  <a:cs typeface="Arial" pitchFamily="34" charset="0"/>
              </a:rPr>
              <a:t>ActiveView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 PDF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仅限于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2010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年后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期刊文章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和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所有的电子书章节</a:t>
            </a:r>
            <a:endParaRPr lang="en-US" altLang="zh-CN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>
            <a:off x="465138" y="3179763"/>
            <a:ext cx="2960687" cy="1447800"/>
          </a:xfrm>
          <a:prstGeom prst="wedgeRoundRectCallout">
            <a:avLst>
              <a:gd name="adj1" fmla="val 112073"/>
              <a:gd name="adj2" fmla="val -1616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b="1" dirty="0"/>
              <a:t>登录</a:t>
            </a:r>
            <a:r>
              <a:rPr lang="en-US" altLang="zh-CN" b="1" dirty="0"/>
              <a:t>ACS</a:t>
            </a:r>
            <a:r>
              <a:rPr lang="zh-CN" altLang="en-US" b="1" dirty="0"/>
              <a:t>账户后，您所做的标记都会保留在右栏全文中，便于您下次查看。</a:t>
            </a:r>
            <a:endParaRPr lang="en-US" altLang="zh-CN" b="1" dirty="0"/>
          </a:p>
        </p:txBody>
      </p:sp>
      <p:sp>
        <p:nvSpPr>
          <p:cNvPr id="6" name="圆角矩形标注 5"/>
          <p:cNvSpPr/>
          <p:nvPr/>
        </p:nvSpPr>
        <p:spPr bwMode="auto">
          <a:xfrm>
            <a:off x="1979613" y="657225"/>
            <a:ext cx="3140075" cy="1447800"/>
          </a:xfrm>
          <a:prstGeom prst="wedgeRoundRectCallout">
            <a:avLst>
              <a:gd name="adj1" fmla="val 106080"/>
              <a:gd name="adj2" fmla="val 6302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/>
              <a:t>点击引用编号上的泡泡，</a:t>
            </a:r>
            <a:endParaRPr lang="en-US" altLang="zh-CN" sz="2000" b="1" dirty="0"/>
          </a:p>
          <a:p>
            <a:pPr>
              <a:defRPr/>
            </a:pPr>
            <a:r>
              <a:rPr lang="zh-CN" altLang="en-US" sz="2000" b="1" dirty="0"/>
              <a:t>可打开</a:t>
            </a:r>
            <a:r>
              <a:rPr lang="en-US" altLang="zh-CN" sz="2000" b="1" dirty="0" err="1"/>
              <a:t>Scienfinder</a:t>
            </a:r>
            <a:r>
              <a:rPr lang="zh-CN" altLang="en-US" sz="2000" b="1" dirty="0"/>
              <a:t>浮窗，查看引用来源文献的摘要。</a:t>
            </a:r>
            <a:endParaRPr lang="en-US" altLang="zh-C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ctrTitle"/>
          </p:nvPr>
        </p:nvSpPr>
        <p:spPr>
          <a:xfrm>
            <a:off x="604838" y="3714750"/>
            <a:ext cx="7772400" cy="1470025"/>
          </a:xfrm>
        </p:spPr>
        <p:txBody>
          <a:bodyPr/>
          <a:lstStyle/>
          <a:p>
            <a:pPr algn="r" eaLnBrk="1" hangingPunct="1"/>
            <a:r>
              <a:rPr lang="en-US" altLang="zh-CN" sz="3200" b="1" smtClean="0">
                <a:solidFill>
                  <a:srgbClr val="0070C0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—— Shift your research into high gear.</a:t>
            </a:r>
            <a:endParaRPr lang="zh-CN" altLang="zh-CN" sz="3200" b="1" smtClean="0">
              <a:solidFill>
                <a:srgbClr val="0070C0"/>
              </a:solidFill>
              <a:latin typeface="Arial Narrow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7168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63" y="1665288"/>
            <a:ext cx="651351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77850" y="493713"/>
            <a:ext cx="64912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defRPr/>
            </a:pP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ChemWorx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集成管理工具</a:t>
            </a:r>
            <a:endParaRPr lang="zh-CN" altLang="zh-CN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455613"/>
            <a:ext cx="3914775" cy="349567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圆角矩形标注 6"/>
          <p:cNvSpPr/>
          <p:nvPr/>
        </p:nvSpPr>
        <p:spPr>
          <a:xfrm>
            <a:off x="1270000" y="4360863"/>
            <a:ext cx="2917825" cy="2128837"/>
          </a:xfrm>
          <a:prstGeom prst="wedgeRoundRectCallout">
            <a:avLst>
              <a:gd name="adj1" fmla="val 13779"/>
              <a:gd name="adj2" fmla="val -171854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或许您已在 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ACS 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期刊或电子书的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页面发现 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Add to </a:t>
            </a:r>
            <a:r>
              <a:rPr lang="en-US" altLang="zh-CN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按钮，这就是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ACS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新功能收藏文章的快捷键。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2925" y="455613"/>
            <a:ext cx="4648200" cy="2136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圆角矩形标注 4"/>
          <p:cNvSpPr/>
          <p:nvPr/>
        </p:nvSpPr>
        <p:spPr>
          <a:xfrm>
            <a:off x="5394325" y="4349750"/>
            <a:ext cx="2547938" cy="2128838"/>
          </a:xfrm>
          <a:prstGeom prst="wedgeRoundRectCallout">
            <a:avLst>
              <a:gd name="adj1" fmla="val -46091"/>
              <a:gd name="adj2" fmla="val -180829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收藏文章后，可通过此处链接转到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界面。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7910513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ACS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于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2013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年推出的集成管理工具，帮助用户管理全站检索结果、储存文献资料。分为网页版和桌面版。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1" hangingPunct="1"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大范围搜索参考文献并统一管理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帮助您编辑论文中的文献条目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网页版和桌面版同步更新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在合著者、同事之间建立联络网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1" eaLnBrk="1" hangingPunct="1">
              <a:defRPr/>
            </a:pP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1" algn="r" eaLnBrk="1" hangingPunct="1">
              <a:buFont typeface="Arial" charset="0"/>
              <a:buNone/>
              <a:defRPr/>
            </a:pPr>
            <a:r>
              <a:rPr lang="en-US" altLang="zh-CN" sz="2400" dirty="0" smtClean="0">
                <a:solidFill>
                  <a:srgbClr val="0039A6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hlinkClick r:id="rId3"/>
              </a:rPr>
              <a:t>https://acschemworx.acs.org</a:t>
            </a:r>
            <a:endParaRPr lang="en-US" altLang="zh-CN" sz="2400" dirty="0" smtClean="0">
              <a:solidFill>
                <a:srgbClr val="0039A6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77850" y="493713"/>
            <a:ext cx="64912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defRPr/>
            </a:pP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ChemWorx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概述</a:t>
            </a:r>
            <a:endParaRPr lang="zh-CN" altLang="zh-CN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1501775"/>
            <a:ext cx="8010525" cy="49911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77850" y="493713"/>
            <a:ext cx="64912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defRPr/>
            </a:pP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ChemWorx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初次登陆的欢迎界面</a:t>
            </a:r>
            <a:endParaRPr lang="zh-CN" altLang="zh-CN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38175" y="4965700"/>
            <a:ext cx="2841625" cy="1514475"/>
          </a:xfrm>
          <a:prstGeom prst="wedgeRoundRectCallout">
            <a:avLst>
              <a:gd name="adj1" fmla="val 11392"/>
              <a:gd name="adj2" fmla="val -23977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登陆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账户，进入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主页面，先按指示完善个人资料并下载桌面版。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1511300"/>
            <a:ext cx="8020050" cy="50006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638175" y="4903788"/>
            <a:ext cx="3460750" cy="1592262"/>
          </a:xfrm>
          <a:prstGeom prst="wedgeRoundRectCallout">
            <a:avLst>
              <a:gd name="adj1" fmla="val 115292"/>
              <a:gd name="adj2" fmla="val -16032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分别输入自己的姓名、常用邮箱和所在单位。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如与注册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账号时使用的邮箱相同，则不必重复填写。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1476375"/>
            <a:ext cx="8020050" cy="50101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638175" y="5454650"/>
            <a:ext cx="3743325" cy="1041400"/>
          </a:xfrm>
          <a:prstGeom prst="wedgeRoundRectCallout">
            <a:avLst>
              <a:gd name="adj1" fmla="val 60623"/>
              <a:gd name="adj2" fmla="val -274768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填写自己关注的学科和关键词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（有联想功能；可多选）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1497013"/>
            <a:ext cx="8020050" cy="50006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4518025" y="598488"/>
            <a:ext cx="3222625" cy="1119187"/>
          </a:xfrm>
          <a:prstGeom prst="wedgeRoundRectCallout">
            <a:avLst>
              <a:gd name="adj1" fmla="val 41132"/>
              <a:gd name="adj2" fmla="val 183442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填写同事的邮箱，邀请他们加入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联络网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49288" y="5213350"/>
            <a:ext cx="3281362" cy="1260475"/>
          </a:xfrm>
          <a:prstGeom prst="wedgeRoundRectCallout">
            <a:avLst>
              <a:gd name="adj1" fmla="val 86061"/>
              <a:gd name="adj2" fmla="val -41505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您还可以加入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News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小组，获取最新资讯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588" y="1497013"/>
            <a:ext cx="8029575" cy="50006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圆角矩形标注 4"/>
          <p:cNvSpPr/>
          <p:nvPr/>
        </p:nvSpPr>
        <p:spPr>
          <a:xfrm>
            <a:off x="649288" y="5486400"/>
            <a:ext cx="3076575" cy="987425"/>
          </a:xfrm>
          <a:prstGeom prst="wedgeRoundRectCallout">
            <a:avLst>
              <a:gd name="adj1" fmla="val 90200"/>
              <a:gd name="adj2" fmla="val -260278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下载桌面版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的安装文件</a:t>
            </a: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1423" y="938213"/>
            <a:ext cx="2182291" cy="1694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圆角矩形标注 6"/>
          <p:cNvSpPr/>
          <p:nvPr/>
        </p:nvSpPr>
        <p:spPr>
          <a:xfrm>
            <a:off x="1511300" y="552450"/>
            <a:ext cx="2755900" cy="762000"/>
          </a:xfrm>
          <a:prstGeom prst="wedgeRoundRectCallout">
            <a:avLst>
              <a:gd name="adj1" fmla="val 142040"/>
              <a:gd name="adj2" fmla="val 5887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电脑上的桌面版图标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1968500"/>
            <a:ext cx="8877300" cy="48101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77850" y="-341313"/>
            <a:ext cx="6491288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defRPr/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网页版</a:t>
            </a:r>
            <a:endParaRPr lang="zh-CN" altLang="zh-CN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28713" y="2289175"/>
            <a:ext cx="1031875" cy="396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107950" y="709613"/>
            <a:ext cx="3424238" cy="1108075"/>
          </a:xfrm>
          <a:prstGeom prst="wedgeRoundRectCallout">
            <a:avLst>
              <a:gd name="adj1" fmla="val -8864"/>
              <a:gd name="adj2" fmla="val 98273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查看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用户发来的简讯和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系统通知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3729038" y="704850"/>
            <a:ext cx="3886200" cy="1108075"/>
          </a:xfrm>
          <a:prstGeom prst="wedgeRoundRectCallout">
            <a:avLst>
              <a:gd name="adj1" fmla="val -77445"/>
              <a:gd name="adj2" fmla="val 10964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搜索文章或其他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用户，不转换页面，即可看到搜索结果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页脚占位符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 smtClean="0">
                <a:latin typeface="Calibri" pitchFamily="34" charset="0"/>
                <a:ea typeface="ＭＳ Ｐゴシック" pitchFamily="34" charset="-128"/>
              </a:rPr>
              <a:t>pubs.acs.org</a:t>
            </a:r>
          </a:p>
        </p:txBody>
      </p:sp>
      <p:sp>
        <p:nvSpPr>
          <p:cNvPr id="59395" name="Content Placeholder 2"/>
          <p:cNvSpPr txBox="1">
            <a:spLocks/>
          </p:cNvSpPr>
          <p:nvPr/>
        </p:nvSpPr>
        <p:spPr bwMode="auto">
          <a:xfrm>
            <a:off x="498475" y="2155825"/>
            <a:ext cx="801528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</a:pPr>
            <a:r>
              <a:rPr lang="en-US" altLang="zh-CN" sz="2800" dirty="0" smtClean="0">
                <a:solidFill>
                  <a:srgbClr val="0039A6"/>
                </a:solidFill>
                <a:ea typeface="宋体" charset="-122"/>
                <a:cs typeface="Arial" charset="0"/>
              </a:rPr>
              <a:t>1. Reference </a:t>
            </a:r>
            <a:r>
              <a:rPr lang="en-US" altLang="zh-CN" sz="2800" dirty="0" err="1" smtClean="0">
                <a:solidFill>
                  <a:srgbClr val="0039A6"/>
                </a:solidFill>
                <a:ea typeface="宋体" charset="-122"/>
                <a:cs typeface="Arial" charset="0"/>
              </a:rPr>
              <a:t>QuickView</a:t>
            </a:r>
            <a:endParaRPr lang="en-US" altLang="zh-CN" sz="2800" dirty="0">
              <a:solidFill>
                <a:srgbClr val="0039A6"/>
              </a:solidFill>
              <a:ea typeface="宋体" charset="-122"/>
              <a:cs typeface="Arial" charset="0"/>
            </a:endParaRPr>
          </a:p>
          <a:p>
            <a:pPr marL="571500" indent="-571500" eaLnBrk="0" hangingPunct="0">
              <a:spcBef>
                <a:spcPct val="20000"/>
              </a:spcBef>
            </a:pPr>
            <a:endParaRPr lang="en-US" altLang="zh-CN" sz="2800" dirty="0">
              <a:solidFill>
                <a:srgbClr val="0039A6"/>
              </a:solidFill>
              <a:ea typeface="宋体" charset="-122"/>
              <a:cs typeface="Arial" charset="0"/>
            </a:endParaRPr>
          </a:p>
          <a:p>
            <a:pPr marL="571500" indent="-571500" eaLnBrk="0" hangingPunct="0">
              <a:spcBef>
                <a:spcPct val="20000"/>
              </a:spcBef>
              <a:buFont typeface="Calibri" pitchFamily="34" charset="0"/>
              <a:buAutoNum type="romanUcPeriod"/>
            </a:pPr>
            <a:endParaRPr lang="en-US" altLang="zh-CN" sz="2800" dirty="0">
              <a:solidFill>
                <a:srgbClr val="0039A6"/>
              </a:solidFill>
              <a:ea typeface="宋体" charset="-122"/>
              <a:cs typeface="Arial" charset="0"/>
            </a:endParaRPr>
          </a:p>
          <a:p>
            <a:pPr marL="571500" indent="-571500" eaLnBrk="0" hangingPunct="0">
              <a:spcBef>
                <a:spcPct val="20000"/>
              </a:spcBef>
            </a:pPr>
            <a:r>
              <a:rPr lang="en-US" altLang="zh-CN" sz="2800" dirty="0" smtClean="0">
                <a:solidFill>
                  <a:srgbClr val="0039A6"/>
                </a:solidFill>
                <a:ea typeface="宋体" charset="-122"/>
                <a:cs typeface="Arial" charset="0"/>
              </a:rPr>
              <a:t>2. </a:t>
            </a:r>
            <a:r>
              <a:rPr lang="en-US" altLang="zh-CN" sz="2800" dirty="0" err="1" smtClean="0">
                <a:solidFill>
                  <a:srgbClr val="0039A6"/>
                </a:solidFill>
                <a:ea typeface="宋体" charset="-122"/>
                <a:cs typeface="Arial" charset="0"/>
              </a:rPr>
              <a:t>ChemWorx</a:t>
            </a:r>
            <a:r>
              <a:rPr lang="zh-CN" altLang="en-US" sz="2800" dirty="0" smtClean="0">
                <a:solidFill>
                  <a:srgbClr val="0039A6"/>
                </a:solidFill>
                <a:ea typeface="宋体" charset="-122"/>
                <a:cs typeface="Arial" charset="0"/>
              </a:rPr>
              <a:t>和</a:t>
            </a:r>
            <a:r>
              <a:rPr lang="en-US" altLang="zh-CN" sz="2800" dirty="0" err="1" smtClean="0">
                <a:solidFill>
                  <a:srgbClr val="0039A6"/>
                </a:solidFill>
                <a:ea typeface="宋体" charset="-122"/>
                <a:cs typeface="Arial" charset="0"/>
              </a:rPr>
              <a:t>ActiveView</a:t>
            </a:r>
            <a:r>
              <a:rPr lang="en-US" altLang="zh-CN" sz="2800" dirty="0" smtClean="0">
                <a:solidFill>
                  <a:srgbClr val="0039A6"/>
                </a:solidFill>
                <a:ea typeface="宋体" charset="-122"/>
                <a:cs typeface="Arial" charset="0"/>
              </a:rPr>
              <a:t> PDF</a:t>
            </a:r>
          </a:p>
          <a:p>
            <a:pPr marL="571500" indent="-571500" eaLnBrk="0" hangingPunct="0">
              <a:spcBef>
                <a:spcPct val="20000"/>
              </a:spcBef>
            </a:pPr>
            <a:r>
              <a:rPr lang="en-US" altLang="zh-CN" sz="2400" dirty="0">
                <a:solidFill>
                  <a:srgbClr val="0039A6"/>
                </a:solidFill>
                <a:ea typeface="宋体" charset="-122"/>
                <a:cs typeface="Arial" charset="0"/>
              </a:rPr>
              <a:t>		</a:t>
            </a:r>
          </a:p>
          <a:p>
            <a:pPr marL="571500" indent="-571500" eaLnBrk="0" hangingPunct="0">
              <a:spcBef>
                <a:spcPct val="20000"/>
              </a:spcBef>
              <a:buFont typeface="Calibri" pitchFamily="34" charset="0"/>
              <a:buAutoNum type="romanUcPeriod"/>
            </a:pPr>
            <a:endParaRPr lang="en-US" altLang="zh-CN" sz="2400" dirty="0">
              <a:solidFill>
                <a:srgbClr val="0039A6"/>
              </a:solidFill>
              <a:ea typeface="宋体" charset="-122"/>
              <a:cs typeface="Arial" charset="0"/>
            </a:endParaRPr>
          </a:p>
          <a:p>
            <a:pPr marL="571500" indent="-571500" eaLnBrk="0" hangingPunct="0">
              <a:spcBef>
                <a:spcPct val="20000"/>
              </a:spcBef>
            </a:pPr>
            <a:r>
              <a:rPr lang="en-US" altLang="zh-CN" sz="2400" dirty="0" smtClean="0">
                <a:solidFill>
                  <a:srgbClr val="0039A6"/>
                </a:solidFill>
                <a:ea typeface="宋体" charset="-122"/>
                <a:cs typeface="Arial" charset="0"/>
              </a:rPr>
              <a:t>3. </a:t>
            </a:r>
            <a:r>
              <a:rPr lang="en-US" altLang="zh-CN" sz="2800" dirty="0" smtClean="0">
                <a:solidFill>
                  <a:srgbClr val="0039A6"/>
                </a:solidFill>
                <a:ea typeface="宋体" charset="-122"/>
                <a:cs typeface="Arial" charset="0"/>
              </a:rPr>
              <a:t>ACS </a:t>
            </a:r>
            <a:r>
              <a:rPr lang="zh-CN" altLang="en-US" sz="2800" dirty="0" smtClean="0">
                <a:solidFill>
                  <a:srgbClr val="0039A6"/>
                </a:solidFill>
                <a:ea typeface="宋体" charset="-122"/>
                <a:cs typeface="Arial" charset="0"/>
              </a:rPr>
              <a:t>生化</a:t>
            </a:r>
            <a:r>
              <a:rPr lang="zh-CN" altLang="en-US" sz="2800" dirty="0">
                <a:solidFill>
                  <a:srgbClr val="0039A6"/>
                </a:solidFill>
                <a:ea typeface="宋体" charset="-122"/>
                <a:cs typeface="Arial" charset="0"/>
              </a:rPr>
              <a:t>类期刊推荐</a:t>
            </a:r>
            <a:r>
              <a:rPr lang="zh-CN" altLang="en-US" sz="2800" dirty="0" smtClean="0">
                <a:solidFill>
                  <a:srgbClr val="0039A6"/>
                </a:solidFill>
                <a:ea typeface="宋体" charset="-122"/>
                <a:cs typeface="Arial" charset="0"/>
              </a:rPr>
              <a:t>小站</a:t>
            </a:r>
            <a:endParaRPr lang="en-US" altLang="zh-CN" sz="2800" dirty="0">
              <a:solidFill>
                <a:srgbClr val="0039A6"/>
              </a:solidFill>
              <a:ea typeface="宋体" charset="-122"/>
              <a:cs typeface="Arial" charset="0"/>
            </a:endParaRPr>
          </a:p>
          <a:p>
            <a:pPr marL="571500" indent="-571500" eaLnBrk="0" hangingPunct="0">
              <a:spcBef>
                <a:spcPct val="20000"/>
              </a:spcBef>
              <a:buFont typeface="Calibri" pitchFamily="34" charset="0"/>
              <a:buAutoNum type="romanUcPeriod"/>
            </a:pPr>
            <a:endParaRPr lang="en-US" altLang="zh-CN" sz="2400" dirty="0">
              <a:solidFill>
                <a:srgbClr val="0039A6"/>
              </a:solidFill>
              <a:ea typeface="宋体" charset="-122"/>
              <a:cs typeface="Arial" charset="0"/>
            </a:endParaRPr>
          </a:p>
          <a:p>
            <a:pPr marL="571500" indent="-571500" eaLnBrk="0" hangingPunct="0">
              <a:spcBef>
                <a:spcPct val="20000"/>
              </a:spcBef>
              <a:buFont typeface="Calibri" pitchFamily="34" charset="0"/>
              <a:buAutoNum type="romanUcPeriod"/>
            </a:pPr>
            <a:endParaRPr lang="en-US" altLang="zh-CN" sz="2400" dirty="0">
              <a:solidFill>
                <a:srgbClr val="0039A6"/>
              </a:solidFill>
              <a:ea typeface="宋体" charset="-122"/>
              <a:cs typeface="Arial" charset="0"/>
            </a:endParaRPr>
          </a:p>
          <a:p>
            <a:pPr marL="571500" indent="-571500" algn="r" eaLnBrk="0" hangingPunct="0">
              <a:spcBef>
                <a:spcPct val="20000"/>
              </a:spcBef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Arial" charset="0"/>
              </a:rPr>
              <a:t>※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Arial" charset="0"/>
              </a:rPr>
              <a:t>建议使用最新版的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Arial" charset="0"/>
              </a:rPr>
              <a:t>IE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Arial" charset="0"/>
              </a:rPr>
              <a:t>浏览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Arial" charset="0"/>
              </a:rPr>
              <a:t>ACS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Arial" charset="0"/>
              </a:rPr>
              <a:t>网站</a:t>
            </a:r>
            <a:endParaRPr lang="en-US" altLang="zh-CN" dirty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7695" y="3190236"/>
            <a:ext cx="1333500" cy="50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9238" y="2008188"/>
            <a:ext cx="1700212" cy="830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7500938" y="4071938"/>
            <a:ext cx="822325" cy="77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399" name="Picture 7" descr="D:\maryann\产品&amp;出版社\我的产品\ACS\参考\pic\logo-biojournal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1300" y="5302250"/>
            <a:ext cx="1752600" cy="73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328738" y="1133475"/>
            <a:ext cx="649128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2013 </a:t>
            </a:r>
            <a:r>
              <a:rPr lang="zh-CN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新功能</a:t>
            </a:r>
            <a:endParaRPr lang="zh-CN" altLang="zh-CN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64024" y="3589362"/>
            <a:ext cx="5390866" cy="709683"/>
          </a:xfrm>
          <a:prstGeom prst="roundRect">
            <a:avLst/>
          </a:prstGeom>
          <a:noFill/>
          <a:ln>
            <a:solidFill>
              <a:srgbClr val="003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71499" y="4653890"/>
            <a:ext cx="234741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In this presentation</a:t>
            </a:r>
            <a:endParaRPr lang="zh-CN" altLang="en-US" dirty="0"/>
          </a:p>
        </p:txBody>
      </p:sp>
      <p:cxnSp>
        <p:nvCxnSpPr>
          <p:cNvPr id="12" name="直接箭头连接符 11"/>
          <p:cNvCxnSpPr>
            <a:stCxn id="10" idx="0"/>
          </p:cNvCxnSpPr>
          <p:nvPr/>
        </p:nvCxnSpPr>
        <p:spPr>
          <a:xfrm rot="16200000" flipV="1">
            <a:off x="4797187" y="4305870"/>
            <a:ext cx="423084" cy="272955"/>
          </a:xfrm>
          <a:prstGeom prst="straightConnector1">
            <a:avLst/>
          </a:prstGeom>
          <a:ln w="38100">
            <a:solidFill>
              <a:srgbClr val="0039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1968500"/>
            <a:ext cx="8877300" cy="48101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1128713" y="2289175"/>
            <a:ext cx="1031875" cy="396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03525"/>
            <a:ext cx="3038475" cy="35528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4638675" y="762000"/>
            <a:ext cx="4205288" cy="1108075"/>
          </a:xfrm>
          <a:prstGeom prst="wedgeRoundRectCallout">
            <a:avLst>
              <a:gd name="adj1" fmla="val -147730"/>
              <a:gd name="adj2" fmla="val 149188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系统通知会告诉您同组用户分享了什么（联系方式、观点、文献等）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1968500"/>
            <a:ext cx="8877300" cy="48101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1128713" y="2289175"/>
            <a:ext cx="1031875" cy="396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2825750"/>
            <a:ext cx="8180388" cy="231933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圆角矩形标注 7"/>
          <p:cNvSpPr/>
          <p:nvPr/>
        </p:nvSpPr>
        <p:spPr>
          <a:xfrm>
            <a:off x="4638675" y="762000"/>
            <a:ext cx="3890963" cy="1108075"/>
          </a:xfrm>
          <a:prstGeom prst="wedgeRoundRectCallout">
            <a:avLst>
              <a:gd name="adj1" fmla="val -110223"/>
              <a:gd name="adj2" fmla="val 157809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进入站内信，查看您与其他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用户间的交流记录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1968500"/>
            <a:ext cx="8877300" cy="48101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2425700" y="2547938"/>
            <a:ext cx="3743325" cy="162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4638675" y="762000"/>
            <a:ext cx="3890963" cy="1108075"/>
          </a:xfrm>
          <a:prstGeom prst="wedgeRoundRectCallout">
            <a:avLst>
              <a:gd name="adj1" fmla="val -20069"/>
              <a:gd name="adj2" fmla="val 120859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输入检索词，点击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show all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，查看标题内含有检索词的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站内外文章（包括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ACM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582613"/>
            <a:ext cx="6934200" cy="48196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2466975" y="1443038"/>
            <a:ext cx="944563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5513388" y="5484813"/>
            <a:ext cx="3411537" cy="1108075"/>
          </a:xfrm>
          <a:prstGeom prst="wedgeRoundRectCallout">
            <a:avLst>
              <a:gd name="adj1" fmla="val -112450"/>
              <a:gd name="adj2" fmla="val -37919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在一次检索结果中选择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Publications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，点开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Search Option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，进行二次检索</a:t>
            </a:r>
          </a:p>
        </p:txBody>
      </p:sp>
      <p:sp>
        <p:nvSpPr>
          <p:cNvPr id="11" name="矩形 10"/>
          <p:cNvSpPr/>
          <p:nvPr/>
        </p:nvSpPr>
        <p:spPr>
          <a:xfrm>
            <a:off x="5854700" y="1936750"/>
            <a:ext cx="1039813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220663" y="5500688"/>
            <a:ext cx="3463925" cy="544512"/>
          </a:xfrm>
          <a:prstGeom prst="wedgeRoundRectCallout">
            <a:avLst>
              <a:gd name="adj1" fmla="val -8774"/>
              <a:gd name="adj2" fmla="val -340928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在其他字段中输入检索词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446088"/>
            <a:ext cx="7191375" cy="61118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圆角矩形标注 6"/>
          <p:cNvSpPr/>
          <p:nvPr/>
        </p:nvSpPr>
        <p:spPr>
          <a:xfrm>
            <a:off x="5499100" y="5438775"/>
            <a:ext cx="3262313" cy="1109663"/>
          </a:xfrm>
          <a:prstGeom prst="wedgeRoundRectCallout">
            <a:avLst>
              <a:gd name="adj1" fmla="val -36617"/>
              <a:gd name="adj2" fmla="val -85749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8.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链接至该文章所在网页和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格式全文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5199063" y="850900"/>
            <a:ext cx="3708400" cy="1797050"/>
          </a:xfrm>
          <a:prstGeom prst="wedgeRoundRectCallout">
            <a:avLst>
              <a:gd name="adj1" fmla="val -160437"/>
              <a:gd name="adj2" fmla="val 163029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7.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点击文章标题，进入摘要页面：点击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Keywords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More like this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下的链接，可查到与该文章关键词相同或相似的更多文章</a:t>
            </a:r>
          </a:p>
        </p:txBody>
      </p:sp>
      <p:sp>
        <p:nvSpPr>
          <p:cNvPr id="5" name="矩形 4"/>
          <p:cNvSpPr/>
          <p:nvPr/>
        </p:nvSpPr>
        <p:spPr>
          <a:xfrm>
            <a:off x="309563" y="4640263"/>
            <a:ext cx="658812" cy="300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12738" y="5584825"/>
            <a:ext cx="779462" cy="296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501650"/>
            <a:ext cx="2366963" cy="13430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1913" y="2312988"/>
            <a:ext cx="6337300" cy="41243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圆角矩形标注 6"/>
          <p:cNvSpPr/>
          <p:nvPr/>
        </p:nvSpPr>
        <p:spPr>
          <a:xfrm>
            <a:off x="233363" y="2538413"/>
            <a:ext cx="2209800" cy="1481137"/>
          </a:xfrm>
          <a:prstGeom prst="wedgeRoundRectCallout">
            <a:avLst>
              <a:gd name="adj1" fmla="val -34643"/>
              <a:gd name="adj2" fmla="val -11146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10.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如需引用该文章中的内容，点击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Formatted Citation…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049588" y="452438"/>
            <a:ext cx="3965575" cy="1482725"/>
          </a:xfrm>
          <a:prstGeom prst="wedgeRoundRectCallout">
            <a:avLst>
              <a:gd name="adj1" fmla="val -82409"/>
              <a:gd name="adj2" fmla="val -36029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9.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点击右栏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Add to My Library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，收藏该文章，以便在其他设备上的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查看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4335463" y="4125913"/>
            <a:ext cx="4157662" cy="1428750"/>
          </a:xfrm>
          <a:prstGeom prst="wedgeRoundRectCallout">
            <a:avLst>
              <a:gd name="adj1" fmla="val 37114"/>
              <a:gd name="adj2" fmla="val -10264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在弹出窗口的上面一栏输入引用格式的名称，下面一栏将自动生成参考文献信息，可拷贝到论文中</a:t>
            </a:r>
          </a:p>
        </p:txBody>
      </p:sp>
      <p:sp>
        <p:nvSpPr>
          <p:cNvPr id="8" name="矩形 7"/>
          <p:cNvSpPr/>
          <p:nvPr/>
        </p:nvSpPr>
        <p:spPr>
          <a:xfrm>
            <a:off x="6356350" y="5810250"/>
            <a:ext cx="1273175" cy="385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53975" y="5233988"/>
            <a:ext cx="2446338" cy="1428750"/>
          </a:xfrm>
          <a:prstGeom prst="wedgeRoundRectCallout">
            <a:avLst>
              <a:gd name="adj1" fmla="val 37114"/>
              <a:gd name="adj2" fmla="val -102647"/>
              <a:gd name="adj3" fmla="val 1666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en-US" altLang="zh-CN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Zotero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数据库中有全部引用格式的名称列表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9" grpId="0" animBg="1"/>
      <p:bldP spid="8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95250" y="1592263"/>
            <a:ext cx="8937625" cy="380841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圆角矩形标注 6"/>
          <p:cNvSpPr/>
          <p:nvPr/>
        </p:nvSpPr>
        <p:spPr>
          <a:xfrm>
            <a:off x="407988" y="268288"/>
            <a:ext cx="3440112" cy="1071562"/>
          </a:xfrm>
          <a:prstGeom prst="wedgeRoundRectCallout">
            <a:avLst>
              <a:gd name="adj1" fmla="val -44667"/>
              <a:gd name="adj2" fmla="val 156398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11.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主页的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Library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选项卡，查看被收藏的文章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2660650" y="4497388"/>
            <a:ext cx="3152775" cy="825500"/>
          </a:xfrm>
          <a:prstGeom prst="wedgeRoundRectCallout">
            <a:avLst>
              <a:gd name="adj1" fmla="val -66661"/>
              <a:gd name="adj2" fmla="val -91182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12.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将收藏的文章拖入自定义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Collections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024313" y="298450"/>
            <a:ext cx="3673475" cy="825500"/>
          </a:xfrm>
          <a:prstGeom prst="wedgeRoundRectCallout">
            <a:avLst>
              <a:gd name="adj1" fmla="val -14499"/>
              <a:gd name="adj2" fmla="val 128355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11.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进而可在单个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Collection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下进行标题搜索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7925" y="2274888"/>
            <a:ext cx="13239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圆角矩形标注 9"/>
          <p:cNvSpPr/>
          <p:nvPr/>
        </p:nvSpPr>
        <p:spPr>
          <a:xfrm>
            <a:off x="5597525" y="5664200"/>
            <a:ext cx="3303588" cy="825500"/>
          </a:xfrm>
          <a:prstGeom prst="wedgeRoundRectCallout">
            <a:avLst>
              <a:gd name="adj1" fmla="val -34327"/>
              <a:gd name="adj2" fmla="val -218832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或按收藏顺序、作者、出版年份、出版物类型排序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223963"/>
            <a:ext cx="8639175" cy="44100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圆角矩形标注 6"/>
          <p:cNvSpPr/>
          <p:nvPr/>
        </p:nvSpPr>
        <p:spPr>
          <a:xfrm>
            <a:off x="407988" y="268288"/>
            <a:ext cx="3003550" cy="1071562"/>
          </a:xfrm>
          <a:prstGeom prst="wedgeRoundRectCallout">
            <a:avLst>
              <a:gd name="adj1" fmla="val 46072"/>
              <a:gd name="adj2" fmla="val 120224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13.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点击收藏文章的标题，右栏出现文章信息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2632075" y="2560638"/>
            <a:ext cx="3127375" cy="2108200"/>
          </a:xfrm>
          <a:prstGeom prst="wedgeRoundRectCallout">
            <a:avLst>
              <a:gd name="adj1" fmla="val 142198"/>
              <a:gd name="adj2" fmla="val -6540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14.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与文章有关的各种连接：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DOI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地址、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全文，或通过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Google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Microsoft Academic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Worldcat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搜索相似内容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223963"/>
            <a:ext cx="8639175" cy="44100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4113" y="2257425"/>
            <a:ext cx="194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标注 4"/>
          <p:cNvSpPr/>
          <p:nvPr/>
        </p:nvSpPr>
        <p:spPr>
          <a:xfrm>
            <a:off x="2347913" y="2562225"/>
            <a:ext cx="2554287" cy="825500"/>
          </a:xfrm>
          <a:prstGeom prst="wedgeRoundRectCallout">
            <a:avLst>
              <a:gd name="adj1" fmla="val 113868"/>
              <a:gd name="adj2" fmla="val -62970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14.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从本地上传与文章相关的附件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2347913" y="4881563"/>
            <a:ext cx="2854325" cy="825500"/>
          </a:xfrm>
          <a:prstGeom prst="wedgeRoundRectCallout">
            <a:avLst>
              <a:gd name="adj1" fmla="val 88221"/>
              <a:gd name="adj2" fmla="val 2134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15.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对文章做简短注解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538" y="571500"/>
            <a:ext cx="6200775" cy="5715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圆角矩形标注 2"/>
          <p:cNvSpPr/>
          <p:nvPr/>
        </p:nvSpPr>
        <p:spPr>
          <a:xfrm>
            <a:off x="234950" y="882650"/>
            <a:ext cx="2806700" cy="1982788"/>
          </a:xfrm>
          <a:prstGeom prst="wedgeRoundRectCallout">
            <a:avLst>
              <a:gd name="adj1" fmla="val 116804"/>
              <a:gd name="adj2" fmla="val -16912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13.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在一次检索结果中选择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People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，并展开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search options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，对人进行高级检索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231775" y="3414713"/>
            <a:ext cx="2806700" cy="1214437"/>
          </a:xfrm>
          <a:prstGeom prst="wedgeRoundRectCallout">
            <a:avLst>
              <a:gd name="adj1" fmla="val 114724"/>
              <a:gd name="adj2" fmla="val -4669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…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输入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china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，可找到大多数在中国大学、机构工作的人。</a:t>
            </a: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1488" y="3876675"/>
            <a:ext cx="5707062" cy="25447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圆角矩形标注 5"/>
          <p:cNvSpPr/>
          <p:nvPr/>
        </p:nvSpPr>
        <p:spPr>
          <a:xfrm>
            <a:off x="238125" y="4760913"/>
            <a:ext cx="1471613" cy="593725"/>
          </a:xfrm>
          <a:prstGeom prst="wedgeRoundRectCallout">
            <a:avLst>
              <a:gd name="adj1" fmla="val 163693"/>
              <a:gd name="adj2" fmla="val 13469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检索结果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88" y="1555750"/>
            <a:ext cx="3352800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390525" y="1936750"/>
            <a:ext cx="8475663" cy="3495059"/>
            <a:chOff x="362803" y="1295400"/>
            <a:chExt cx="8476397" cy="3494758"/>
          </a:xfrm>
        </p:grpSpPr>
        <p:sp>
          <p:nvSpPr>
            <p:cNvPr id="61445" name="线形标注 1 5"/>
            <p:cNvSpPr>
              <a:spLocks/>
            </p:cNvSpPr>
            <p:nvPr/>
          </p:nvSpPr>
          <p:spPr bwMode="auto">
            <a:xfrm>
              <a:off x="6324600" y="1295400"/>
              <a:ext cx="2514600" cy="762000"/>
            </a:xfrm>
            <a:prstGeom prst="borderCallout1">
              <a:avLst>
                <a:gd name="adj1" fmla="val 52778"/>
                <a:gd name="adj2" fmla="val -921"/>
                <a:gd name="adj3" fmla="val 89218"/>
                <a:gd name="adj4" fmla="val -50481"/>
              </a:avLst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r>
                <a:rPr lang="zh-CN" altLang="en-US"/>
                <a:t>可添加批注并收藏至网盘的</a:t>
              </a:r>
              <a:r>
                <a:rPr lang="en-US" altLang="zh-CN"/>
                <a:t>ActiveView</a:t>
              </a:r>
              <a:r>
                <a:rPr lang="zh-CN" altLang="en-US"/>
                <a:t>全文</a:t>
              </a:r>
            </a:p>
          </p:txBody>
        </p:sp>
        <p:sp>
          <p:nvSpPr>
            <p:cNvPr id="61446" name="线形标注 1 6"/>
            <p:cNvSpPr>
              <a:spLocks/>
            </p:cNvSpPr>
            <p:nvPr/>
          </p:nvSpPr>
          <p:spPr bwMode="auto">
            <a:xfrm>
              <a:off x="6324600" y="2133600"/>
              <a:ext cx="2514600" cy="457200"/>
            </a:xfrm>
            <a:prstGeom prst="borderCallout1">
              <a:avLst>
                <a:gd name="adj1" fmla="val 52778"/>
                <a:gd name="adj2" fmla="val -921"/>
                <a:gd name="adj3" fmla="val -10037"/>
                <a:gd name="adj4" fmla="val -84167"/>
              </a:avLst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r>
                <a:rPr lang="zh-CN" altLang="en-US" sz="2000"/>
                <a:t>高分辨率</a:t>
              </a:r>
              <a:r>
                <a:rPr lang="en-US" altLang="zh-CN" sz="2000"/>
                <a:t>PDF</a:t>
              </a:r>
              <a:r>
                <a:rPr lang="zh-CN" altLang="en-US" sz="2000"/>
                <a:t>全文</a:t>
              </a:r>
            </a:p>
          </p:txBody>
        </p:sp>
        <p:sp>
          <p:nvSpPr>
            <p:cNvPr id="61447" name="线形标注 1 7"/>
            <p:cNvSpPr>
              <a:spLocks/>
            </p:cNvSpPr>
            <p:nvPr/>
          </p:nvSpPr>
          <p:spPr bwMode="auto">
            <a:xfrm>
              <a:off x="6324600" y="2667000"/>
              <a:ext cx="2514600" cy="685800"/>
            </a:xfrm>
            <a:prstGeom prst="borderCallout1">
              <a:avLst>
                <a:gd name="adj1" fmla="val 52778"/>
                <a:gd name="adj2" fmla="val -921"/>
                <a:gd name="adj3" fmla="val -23773"/>
                <a:gd name="adj4" fmla="val -50384"/>
              </a:avLst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r>
                <a:rPr lang="zh-CN" altLang="en-US"/>
                <a:t>含外部链接的</a:t>
              </a:r>
              <a:r>
                <a:rPr lang="en-US" altLang="zh-CN"/>
                <a:t>PDF w/Link</a:t>
              </a:r>
              <a:r>
                <a:rPr lang="zh-CN" altLang="en-US"/>
                <a:t>全文</a:t>
              </a:r>
            </a:p>
          </p:txBody>
        </p:sp>
        <p:sp>
          <p:nvSpPr>
            <p:cNvPr id="61448" name="线形标注 1 7"/>
            <p:cNvSpPr>
              <a:spLocks/>
            </p:cNvSpPr>
            <p:nvPr/>
          </p:nvSpPr>
          <p:spPr bwMode="auto">
            <a:xfrm>
              <a:off x="6324600" y="3429000"/>
              <a:ext cx="2514600" cy="685800"/>
            </a:xfrm>
            <a:prstGeom prst="borderCallout1">
              <a:avLst>
                <a:gd name="adj1" fmla="val 52778"/>
                <a:gd name="adj2" fmla="val -921"/>
                <a:gd name="adj3" fmla="val -83546"/>
                <a:gd name="adj4" fmla="val -69824"/>
              </a:avLst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r>
                <a:rPr lang="zh-CN" altLang="en-US" sz="2000"/>
                <a:t>单网页</a:t>
              </a:r>
              <a:r>
                <a:rPr lang="en-US" altLang="zh-CN" sz="2000"/>
                <a:t>HTML</a:t>
              </a:r>
              <a:r>
                <a:rPr lang="zh-CN" altLang="en-US" sz="2000"/>
                <a:t>全文</a:t>
              </a:r>
            </a:p>
          </p:txBody>
        </p:sp>
        <p:sp>
          <p:nvSpPr>
            <p:cNvPr id="61449" name="线形标注 1 5"/>
            <p:cNvSpPr>
              <a:spLocks/>
            </p:cNvSpPr>
            <p:nvPr/>
          </p:nvSpPr>
          <p:spPr bwMode="auto">
            <a:xfrm>
              <a:off x="362803" y="4231943"/>
              <a:ext cx="2775996" cy="558215"/>
            </a:xfrm>
            <a:prstGeom prst="borderCallout1">
              <a:avLst>
                <a:gd name="adj1" fmla="val 50708"/>
                <a:gd name="adj2" fmla="val 100648"/>
                <a:gd name="adj3" fmla="val -109343"/>
                <a:gd name="adj4" fmla="val 127962"/>
              </a:avLst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r>
                <a:rPr lang="zh-CN" altLang="en-US" dirty="0" smtClean="0"/>
                <a:t>添加到</a:t>
              </a:r>
              <a:r>
                <a:rPr lang="en-US" altLang="zh-CN" dirty="0" err="1" smtClean="0"/>
                <a:t>ChemWorx</a:t>
              </a:r>
              <a:r>
                <a:rPr lang="zh-CN" altLang="en-US" dirty="0" smtClean="0"/>
                <a:t>网盘</a:t>
              </a:r>
              <a:endParaRPr lang="zh-CN" altLang="en-US" dirty="0"/>
            </a:p>
          </p:txBody>
        </p:sp>
      </p:grpSp>
      <p:sp>
        <p:nvSpPr>
          <p:cNvPr id="33798" name="内容占位符 2"/>
          <p:cNvSpPr>
            <a:spLocks noGrp="1"/>
          </p:cNvSpPr>
          <p:nvPr>
            <p:ph idx="1"/>
          </p:nvPr>
        </p:nvSpPr>
        <p:spPr>
          <a:xfrm>
            <a:off x="660400" y="674688"/>
            <a:ext cx="6477000" cy="609600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CN" alt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四种全文浏览模式</a:t>
            </a:r>
            <a:endParaRPr lang="en-US" altLang="zh-CN" sz="2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charset="-122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sz="2400" smtClean="0">
              <a:latin typeface="Arial" charset="0"/>
              <a:ea typeface="宋体" charset="-122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zh-CN" altLang="en-US" smtClean="0">
              <a:latin typeface="Arial" charset="0"/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" y="1235075"/>
            <a:ext cx="8875713" cy="39512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圆角矩形标注 3"/>
          <p:cNvSpPr/>
          <p:nvPr/>
        </p:nvSpPr>
        <p:spPr>
          <a:xfrm>
            <a:off x="357188" y="346075"/>
            <a:ext cx="3668712" cy="757238"/>
          </a:xfrm>
          <a:prstGeom prst="wedgeRoundRectCallout">
            <a:avLst>
              <a:gd name="adj1" fmla="val 13302"/>
              <a:gd name="adj2" fmla="val 17611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14.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进入</a:t>
            </a:r>
            <a:r>
              <a:rPr lang="en-US" sz="2000" dirty="0">
                <a:hlinkClick r:id="" action="ppaction://hlinkfile"/>
              </a:rPr>
              <a:t>Zhang </a:t>
            </a:r>
            <a:r>
              <a:rPr lang="en-US" sz="2000" dirty="0" err="1">
                <a:hlinkClick r:id="" action="ppaction://hlinkfile"/>
              </a:rPr>
              <a:t>linzhou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的页面，点击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research profile…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324100"/>
            <a:ext cx="5141913" cy="42973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2601913" y="2374900"/>
            <a:ext cx="3894137" cy="1141413"/>
          </a:xfrm>
          <a:prstGeom prst="wedgeRoundRectCallout">
            <a:avLst>
              <a:gd name="adj1" fmla="val 21797"/>
              <a:gd name="adj2" fmla="val 85448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查看他关注的研究课题以及目前发表在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ACS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上的文章。点击某个课题，显示所有关注它的</a:t>
            </a:r>
            <a:r>
              <a:rPr lang="en-US" altLang="zh-CN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用户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4967288" y="5172075"/>
            <a:ext cx="4051300" cy="1433513"/>
          </a:xfrm>
          <a:prstGeom prst="wedgeRoundRectCallout">
            <a:avLst>
              <a:gd name="adj1" fmla="val 27194"/>
              <a:gd name="adj2" fmla="val -79689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15. Add to Contact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关注他，或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Send Message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发私信（只有互相加为好友，他的联系方式才会出现在您的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contact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903288"/>
            <a:ext cx="6162675" cy="46101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圆角矩形标注 3"/>
          <p:cNvSpPr/>
          <p:nvPr/>
        </p:nvSpPr>
        <p:spPr>
          <a:xfrm>
            <a:off x="357188" y="157163"/>
            <a:ext cx="3205162" cy="1230312"/>
          </a:xfrm>
          <a:prstGeom prst="wedgeRoundRectCallout">
            <a:avLst>
              <a:gd name="adj1" fmla="val 62051"/>
              <a:gd name="adj2" fmla="val 11784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16.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在组群里，可以发表自己的心得观点，或分享一个链接、一张图表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30213" y="3484563"/>
            <a:ext cx="2865437" cy="1470025"/>
          </a:xfrm>
          <a:prstGeom prst="wedgeRoundRectCallout">
            <a:avLst>
              <a:gd name="adj1" fmla="val 67871"/>
              <a:gd name="adj2" fmla="val -10830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点击第二的图标，仍可检索文章，并将检索结果分享给组员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303338"/>
            <a:ext cx="7512050" cy="410051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圆角矩形标注 3"/>
          <p:cNvSpPr/>
          <p:nvPr/>
        </p:nvSpPr>
        <p:spPr>
          <a:xfrm>
            <a:off x="357188" y="157163"/>
            <a:ext cx="3205162" cy="1230312"/>
          </a:xfrm>
          <a:prstGeom prst="wedgeRoundRectCallout">
            <a:avLst>
              <a:gd name="adj1" fmla="val 118688"/>
              <a:gd name="adj2" fmla="val 10342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同样的分享功能，也可在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Library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中实现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965575" y="5668963"/>
            <a:ext cx="4181475" cy="609600"/>
          </a:xfrm>
          <a:prstGeom prst="wedgeRoundRectCallout">
            <a:avLst>
              <a:gd name="adj1" fmla="val 1134"/>
              <a:gd name="adj2" fmla="val -486914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右键→选择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share on my stream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315913"/>
            <a:ext cx="6162675" cy="46101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4421188" y="3144838"/>
            <a:ext cx="4559300" cy="3219450"/>
            <a:chOff x="4584646" y="3007135"/>
            <a:chExt cx="4559354" cy="3220244"/>
          </a:xfrm>
        </p:grpSpPr>
        <p:pic>
          <p:nvPicPr>
            <p:cNvPr id="21606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92583" y="3007135"/>
              <a:ext cx="4551417" cy="3220244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9421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84646" y="3011871"/>
              <a:ext cx="22764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圆角矩形标注 8"/>
          <p:cNvSpPr/>
          <p:nvPr/>
        </p:nvSpPr>
        <p:spPr>
          <a:xfrm>
            <a:off x="209550" y="5035550"/>
            <a:ext cx="3967163" cy="1428750"/>
          </a:xfrm>
          <a:prstGeom prst="wedgeRoundRectCallout">
            <a:avLst>
              <a:gd name="adj1" fmla="val 79546"/>
              <a:gd name="adj2" fmla="val -173580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17.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点击组群右栏的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Invite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People to this Group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并输入邮箱，邀请你的合著者或同事进入组群，便于交换意见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432050"/>
            <a:ext cx="8812212" cy="282733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8054975" y="2416175"/>
            <a:ext cx="534988" cy="5508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234950" y="1377950"/>
            <a:ext cx="7231063" cy="746125"/>
          </a:xfrm>
          <a:prstGeom prst="wedgeRoundRectCallout">
            <a:avLst>
              <a:gd name="adj1" fmla="val 59703"/>
              <a:gd name="adj2" fmla="val 116140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网页版右上角标示，进入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publishing center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77850" y="-341313"/>
            <a:ext cx="6491288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defRPr/>
            </a:pP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ChemWorx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Publishing Center</a:t>
            </a:r>
            <a:endParaRPr lang="zh-CN" altLang="zh-CN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9325"/>
            <a:ext cx="9144000" cy="3717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7063" y="2687638"/>
            <a:ext cx="3573462" cy="201771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圆角矩形标注 6"/>
          <p:cNvSpPr/>
          <p:nvPr/>
        </p:nvSpPr>
        <p:spPr>
          <a:xfrm>
            <a:off x="5140325" y="5167313"/>
            <a:ext cx="3746500" cy="1465262"/>
          </a:xfrm>
          <a:prstGeom prst="wedgeRoundRectCallout">
            <a:avLst>
              <a:gd name="adj1" fmla="val -68919"/>
              <a:gd name="adj2" fmla="val -265168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上传的稿件会出现在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My Active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Manuscripts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，经过审阅发表后，则出现在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My Published Articles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450850" y="5187950"/>
            <a:ext cx="4230688" cy="1458913"/>
          </a:xfrm>
          <a:prstGeom prst="wedgeRoundRectCallout">
            <a:avLst>
              <a:gd name="adj1" fmla="val -21333"/>
              <a:gd name="adj2" fmla="val -116062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点击此处，登入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Paragon Plus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环境，注册后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小时，系统默认您的投稿账号和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账号同步，即可选择期刊或书籍上传稿件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4563"/>
            <a:ext cx="9144000" cy="3717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7063" y="2711450"/>
            <a:ext cx="3573462" cy="201771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圆角矩形标注 6"/>
          <p:cNvSpPr/>
          <p:nvPr/>
        </p:nvSpPr>
        <p:spPr>
          <a:xfrm>
            <a:off x="315913" y="5119688"/>
            <a:ext cx="3746500" cy="1406525"/>
          </a:xfrm>
          <a:prstGeom prst="wedgeRoundRectCallout">
            <a:avLst>
              <a:gd name="adj1" fmla="val 69539"/>
              <a:gd name="adj2" fmla="val -157705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选择已发表的论文，点击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Add Citations to ACS 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，该论文中的引文信息可全部存入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0375" y="2032000"/>
            <a:ext cx="3562350" cy="28844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4603750" y="5119688"/>
            <a:ext cx="4435475" cy="1406525"/>
          </a:xfrm>
          <a:prstGeom prst="wedgeRoundRectCallout">
            <a:avLst>
              <a:gd name="adj1" fmla="val 20452"/>
              <a:gd name="adj2" fmla="val -13865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My RSS Feeds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，可看见您的账号之前收藏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RSS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ACS Journals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是所关注的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期刊，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News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C&amp;EN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Other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是其他主流媒体新闻，如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BBC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8850"/>
            <a:ext cx="9144000" cy="3717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2373313"/>
            <a:ext cx="3562350" cy="288448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2150" y="2338388"/>
            <a:ext cx="3429000" cy="31591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7835900" y="3452813"/>
            <a:ext cx="1166813" cy="457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4521200" y="5543550"/>
            <a:ext cx="4435475" cy="949325"/>
          </a:xfrm>
          <a:prstGeom prst="wedgeRoundRectCallout">
            <a:avLst>
              <a:gd name="adj1" fmla="val 29581"/>
              <a:gd name="adj2" fmla="val -22323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Manage this group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，可为该组别重命名或增减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RSS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期刊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6063" y="5813425"/>
            <a:ext cx="3738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建议将相近学科期刊的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RSS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归入同个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group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，以学科作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group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名称。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2025"/>
            <a:ext cx="9144000" cy="3717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375" y="2359025"/>
            <a:ext cx="35623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567363" y="5118100"/>
            <a:ext cx="1166812" cy="457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436563" y="4878388"/>
            <a:ext cx="4403725" cy="1171575"/>
          </a:xfrm>
          <a:prstGeom prst="wedgeRoundRectCallout">
            <a:avLst>
              <a:gd name="adj1" fmla="val 70336"/>
              <a:gd name="adj2" fmla="val -884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欲跟踪某篇文章被引用情况，进入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Citation Tracker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track a new article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，输入文章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DIO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地址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758950" y="2895600"/>
            <a:ext cx="3609975" cy="1444625"/>
          </a:xfrm>
          <a:prstGeom prst="wedgeRoundRectCallout">
            <a:avLst>
              <a:gd name="adj1" fmla="val 75142"/>
              <a:gd name="adj2" fmla="val 15280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多篇文章可按被引用次数排序（此处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 citing reference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表示有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次，点击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View in 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Scifinder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查看详情）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7400"/>
            <a:ext cx="9144000" cy="52387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77850" y="-341313"/>
            <a:ext cx="6491288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defRPr/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桌面版</a:t>
            </a:r>
            <a:endParaRPr lang="zh-CN" altLang="zh-CN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854700" y="5243513"/>
            <a:ext cx="2894013" cy="1409700"/>
          </a:xfrm>
          <a:prstGeom prst="wedgeRoundRectCallout">
            <a:avLst>
              <a:gd name="adj1" fmla="val 7520"/>
              <a:gd name="adj2" fmla="val -21041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桌面版检索栏整合了多家知名数据库，如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IEEE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822450" y="1928813"/>
            <a:ext cx="1739900" cy="1947862"/>
          </a:xfrm>
          <a:prstGeom prst="wedgeRoundRectCallout">
            <a:avLst>
              <a:gd name="adj1" fmla="val -69204"/>
              <a:gd name="adj2" fmla="val -30904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左栏相当于网络版的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Library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选项卡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77850" y="493713"/>
            <a:ext cx="6491288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ActiveView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PDF – 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升级版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PDF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全文</a:t>
            </a:r>
            <a:endParaRPr lang="zh-CN" altLang="zh-CN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1658938"/>
            <a:ext cx="7600950" cy="44672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6442075" y="2197100"/>
            <a:ext cx="1214438" cy="314325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1609725" y="3357563"/>
            <a:ext cx="2811463" cy="1555750"/>
          </a:xfrm>
          <a:prstGeom prst="wedgeRoundRectCallout">
            <a:avLst>
              <a:gd name="adj1" fmla="val 118972"/>
              <a:gd name="adj2" fmla="val -10162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/>
              <a:t>在目录或</a:t>
            </a:r>
            <a:r>
              <a:rPr lang="en-US" sz="2000" b="1" dirty="0"/>
              <a:t>HTML</a:t>
            </a:r>
            <a:r>
              <a:rPr lang="zh-CN" altLang="en-US" sz="2000" b="1" dirty="0"/>
              <a:t>的浏览模式下点击</a:t>
            </a:r>
            <a:r>
              <a:rPr lang="en-US" sz="2000" b="1" dirty="0" err="1"/>
              <a:t>A</a:t>
            </a:r>
            <a:r>
              <a:rPr lang="en-US" altLang="zh-CN" sz="2000" b="1" dirty="0" err="1"/>
              <a:t>ctiveView</a:t>
            </a:r>
            <a:r>
              <a:rPr lang="en-US" altLang="zh-CN" sz="2000" b="1" dirty="0"/>
              <a:t> PDF</a:t>
            </a:r>
            <a:r>
              <a:rPr lang="zh-CN" altLang="en-US" sz="2000" b="1" dirty="0"/>
              <a:t>，可打开升级版</a:t>
            </a:r>
            <a:r>
              <a:rPr lang="en-US" altLang="zh-CN" sz="2000" b="1" dirty="0"/>
              <a:t>PDF</a:t>
            </a:r>
            <a:r>
              <a:rPr lang="zh-CN" altLang="en-US" sz="2000" b="1" dirty="0"/>
              <a:t>全文。</a:t>
            </a:r>
            <a:endParaRPr lang="en-US" altLang="zh-C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19250"/>
            <a:ext cx="9144000" cy="52387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圆角矩形标注 5"/>
          <p:cNvSpPr/>
          <p:nvPr/>
        </p:nvSpPr>
        <p:spPr>
          <a:xfrm>
            <a:off x="163513" y="53975"/>
            <a:ext cx="3440112" cy="1408113"/>
          </a:xfrm>
          <a:prstGeom prst="wedgeRoundRectCallout">
            <a:avLst>
              <a:gd name="adj1" fmla="val -20787"/>
              <a:gd name="adj2" fmla="val 64110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import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，上传文件管理软件中的文件，如果您不使用任何软件，可选择直接上传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格式全文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3783013" y="68263"/>
            <a:ext cx="4159250" cy="1408112"/>
          </a:xfrm>
          <a:prstGeom prst="wedgeRoundRectCallout">
            <a:avLst>
              <a:gd name="adj1" fmla="val -71782"/>
              <a:gd name="adj2" fmla="val 73802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Find my publications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，通过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google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scholar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寻找您发表在其他数据库的文章，列入您的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profile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QQ截图20130614130606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87375" y="1882775"/>
            <a:ext cx="6294438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标注 6"/>
          <p:cNvSpPr/>
          <p:nvPr/>
        </p:nvSpPr>
        <p:spPr>
          <a:xfrm>
            <a:off x="3783013" y="68263"/>
            <a:ext cx="3122612" cy="1624012"/>
          </a:xfrm>
          <a:prstGeom prst="wedgeRoundRectCallout">
            <a:avLst>
              <a:gd name="adj1" fmla="val 23773"/>
              <a:gd name="adj2" fmla="val 126522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</a:rPr>
              <a:t>通过</a:t>
            </a:r>
            <a:r>
              <a:rPr lang="en-US" sz="2000" dirty="0" err="1">
                <a:solidFill>
                  <a:schemeClr val="tx1"/>
                </a:solidFill>
              </a:rPr>
              <a:t>google</a:t>
            </a:r>
            <a:r>
              <a:rPr lang="en-US" sz="2000" dirty="0">
                <a:solidFill>
                  <a:schemeClr val="tx1"/>
                </a:solidFill>
              </a:rPr>
              <a:t> scholar</a:t>
            </a:r>
            <a:r>
              <a:rPr lang="zh-CN" altLang="en-US" sz="2000" dirty="0">
                <a:solidFill>
                  <a:schemeClr val="tx1"/>
                </a:solidFill>
              </a:rPr>
              <a:t>检索自己的名字，勾选文章，添加到您</a:t>
            </a:r>
            <a:r>
              <a:rPr lang="en-US" altLang="zh-CN" sz="2000" dirty="0" err="1">
                <a:solidFill>
                  <a:schemeClr val="tx1"/>
                </a:solidFill>
              </a:rPr>
              <a:t>C</a:t>
            </a:r>
            <a:r>
              <a:rPr lang="en-US" sz="2000" dirty="0" err="1">
                <a:solidFill>
                  <a:schemeClr val="tx1"/>
                </a:solidFill>
              </a:rPr>
              <a:t>hemworx</a:t>
            </a:r>
            <a:r>
              <a:rPr lang="zh-CN" altLang="en-US" sz="2000" dirty="0">
                <a:solidFill>
                  <a:schemeClr val="tx1"/>
                </a:solidFill>
              </a:rPr>
              <a:t>账户的</a:t>
            </a:r>
            <a:r>
              <a:rPr lang="en-US" sz="2000" dirty="0">
                <a:solidFill>
                  <a:schemeClr val="tx1"/>
                </a:solidFill>
              </a:rPr>
              <a:t>profile</a:t>
            </a:r>
            <a:r>
              <a:rPr lang="zh-CN" altLang="en-US" sz="2000" dirty="0">
                <a:solidFill>
                  <a:schemeClr val="tx1"/>
                </a:solidFill>
              </a:rPr>
              <a:t>中。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8425"/>
            <a:ext cx="9144000" cy="40735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圆角矩形标注 11"/>
          <p:cNvSpPr/>
          <p:nvPr/>
        </p:nvSpPr>
        <p:spPr>
          <a:xfrm>
            <a:off x="1433513" y="5507038"/>
            <a:ext cx="3328987" cy="1130300"/>
          </a:xfrm>
          <a:prstGeom prst="wedgeRoundRectCallout">
            <a:avLst>
              <a:gd name="adj1" fmla="val -41645"/>
              <a:gd name="adj2" fmla="val -185833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点击某检索结果前面的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，使之变成√，即收藏该文章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5364163" y="5527675"/>
            <a:ext cx="3779837" cy="1131888"/>
          </a:xfrm>
          <a:prstGeom prst="wedgeRoundRectCallout">
            <a:avLst>
              <a:gd name="adj1" fmla="val -1178"/>
              <a:gd name="adj2" fmla="val -351739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右栏显示所选文章的信息，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如果您的单位订购了该数据库，即可通过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Get PDF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下载全文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1241425" y="376238"/>
            <a:ext cx="3179763" cy="836612"/>
          </a:xfrm>
          <a:prstGeom prst="wedgeRoundRectCallout">
            <a:avLst>
              <a:gd name="adj1" fmla="val -61572"/>
              <a:gd name="adj2" fmla="val 13751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7.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检索词自动保存在左栏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4088"/>
            <a:ext cx="9144000" cy="28892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圆角矩形标注 13"/>
          <p:cNvSpPr/>
          <p:nvPr/>
        </p:nvSpPr>
        <p:spPr>
          <a:xfrm>
            <a:off x="2592388" y="41275"/>
            <a:ext cx="4164012" cy="835025"/>
          </a:xfrm>
          <a:prstGeom prst="wedgeRoundRectCallout">
            <a:avLst>
              <a:gd name="adj1" fmla="val -55992"/>
              <a:gd name="adj2" fmla="val 124454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8.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All publications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中，“下载”标记表示只看过摘要，未打开全文</a:t>
            </a:r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2717" y="2931326"/>
            <a:ext cx="4335517" cy="2129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圆角矩形标注 11"/>
          <p:cNvSpPr/>
          <p:nvPr/>
        </p:nvSpPr>
        <p:spPr>
          <a:xfrm>
            <a:off x="4545013" y="5491163"/>
            <a:ext cx="4314825" cy="1130300"/>
          </a:xfrm>
          <a:prstGeom prst="wedgeRoundRectCallout">
            <a:avLst>
              <a:gd name="adj1" fmla="val -101861"/>
              <a:gd name="adj2" fmla="val -356038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9.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“放大镜”标记可打开该文章的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ACS</a:t>
            </a:r>
            <a:r>
              <a:rPr lang="zh-CN" altLang="en-US"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或其他数据库摘要页面的浮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窗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314325" y="4972050"/>
            <a:ext cx="3711575" cy="1374775"/>
          </a:xfrm>
          <a:prstGeom prst="wedgeRoundRectCallout">
            <a:avLst>
              <a:gd name="adj1" fmla="val 739"/>
              <a:gd name="adj2" fmla="val -19887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10. 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带“回形针”标记的是从本地上传的文章或用</a:t>
            </a:r>
            <a:r>
              <a:rPr lang="en-US" altLang="zh-CN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ActiveView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PDF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浏览过的文章，在单位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范围外也可浏览全文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207963"/>
            <a:ext cx="9045575" cy="44894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圆角矩形标注 11"/>
          <p:cNvSpPr/>
          <p:nvPr/>
        </p:nvSpPr>
        <p:spPr>
          <a:xfrm>
            <a:off x="4856163" y="5422900"/>
            <a:ext cx="3714750" cy="977900"/>
          </a:xfrm>
          <a:prstGeom prst="wedgeRoundRectCallout">
            <a:avLst>
              <a:gd name="adj1" fmla="val 43973"/>
              <a:gd name="adj2" fmla="val -13512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10.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点击“附件”标签，即用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ActiveView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浏览器打开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88" y="4856163"/>
            <a:ext cx="3500437" cy="2524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圆角矩形标注 5"/>
          <p:cNvSpPr/>
          <p:nvPr/>
        </p:nvSpPr>
        <p:spPr>
          <a:xfrm>
            <a:off x="284163" y="5449888"/>
            <a:ext cx="3414712" cy="982662"/>
          </a:xfrm>
          <a:prstGeom prst="wedgeRoundRectCallout">
            <a:avLst>
              <a:gd name="adj1" fmla="val 4309"/>
              <a:gd name="adj2" fmla="val -8921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11.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点击阅览器底部的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Save as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，将文章另存为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522413"/>
            <a:ext cx="5938838" cy="401796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4"/>
          <a:srcRect t="-3366"/>
          <a:stretch>
            <a:fillRect/>
          </a:stretch>
        </p:blipFill>
        <p:spPr bwMode="auto">
          <a:xfrm>
            <a:off x="109538" y="914400"/>
            <a:ext cx="8893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圆角矩形标注 11"/>
          <p:cNvSpPr/>
          <p:nvPr/>
        </p:nvSpPr>
        <p:spPr>
          <a:xfrm>
            <a:off x="4856163" y="5422900"/>
            <a:ext cx="3714750" cy="977900"/>
          </a:xfrm>
          <a:prstGeom prst="wedgeRoundRectCallout">
            <a:avLst>
              <a:gd name="adj1" fmla="val -26936"/>
              <a:gd name="adj2" fmla="val -11279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将为您列出看得最多的作者和期刊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6318250" y="1738313"/>
            <a:ext cx="2662238" cy="982662"/>
          </a:xfrm>
          <a:prstGeom prst="wedgeRoundRectCallout">
            <a:avLst>
              <a:gd name="adj1" fmla="val -41649"/>
              <a:gd name="adj2" fmla="val -9477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12.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点击阅览器右上角的“饼图”标记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2238375"/>
            <a:ext cx="6588125" cy="11874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4"/>
          <a:srcRect t="-3366"/>
          <a:stretch>
            <a:fillRect/>
          </a:stretch>
        </p:blipFill>
        <p:spPr bwMode="auto">
          <a:xfrm>
            <a:off x="109538" y="914400"/>
            <a:ext cx="8893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圆角矩形标注 11"/>
          <p:cNvSpPr/>
          <p:nvPr/>
        </p:nvSpPr>
        <p:spPr>
          <a:xfrm>
            <a:off x="4856163" y="5422900"/>
            <a:ext cx="3046412" cy="977900"/>
          </a:xfrm>
          <a:prstGeom prst="wedgeRoundRectCallout">
            <a:avLst>
              <a:gd name="adj1" fmla="val -10770"/>
              <a:gd name="adj2" fmla="val -27049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将为您列出看得最多的关键词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6988175" y="1738313"/>
            <a:ext cx="1992313" cy="982662"/>
          </a:xfrm>
          <a:prstGeom prst="wedgeRoundRectCallout">
            <a:avLst>
              <a:gd name="adj1" fmla="val -4399"/>
              <a:gd name="adj2" fmla="val -10032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13.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 “铅笔”标记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3"/>
          <a:srcRect r="1913"/>
          <a:stretch>
            <a:fillRect/>
          </a:stretch>
        </p:blipFill>
        <p:spPr bwMode="auto">
          <a:xfrm>
            <a:off x="669925" y="2963863"/>
            <a:ext cx="7275513" cy="35877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968375"/>
            <a:ext cx="7302500" cy="18065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圆角矩形标注 11"/>
          <p:cNvSpPr/>
          <p:nvPr/>
        </p:nvSpPr>
        <p:spPr>
          <a:xfrm>
            <a:off x="3989388" y="1924050"/>
            <a:ext cx="4051300" cy="976313"/>
          </a:xfrm>
          <a:prstGeom prst="wedgeRoundRectCallout">
            <a:avLst>
              <a:gd name="adj1" fmla="val 14057"/>
              <a:gd name="adj2" fmla="val -9072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安装桌面版后，您的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WORD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上会出现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选项卡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04825" y="4745038"/>
            <a:ext cx="2252663" cy="1087437"/>
          </a:xfrm>
          <a:prstGeom prst="wedgeRoundRectCallout">
            <a:avLst>
              <a:gd name="adj1" fmla="val -5748"/>
              <a:gd name="adj2" fmla="val -165223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选取引用的句子，点击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Insert Citation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77850" y="-341313"/>
            <a:ext cx="6491288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defRPr/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MS WORD 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插件</a:t>
            </a:r>
            <a:endParaRPr lang="zh-CN" altLang="zh-CN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423863"/>
            <a:ext cx="7315200" cy="402113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圆角矩形标注 11"/>
          <p:cNvSpPr/>
          <p:nvPr/>
        </p:nvSpPr>
        <p:spPr>
          <a:xfrm>
            <a:off x="204788" y="2333625"/>
            <a:ext cx="2633662" cy="1747838"/>
          </a:xfrm>
          <a:prstGeom prst="wedgeRoundRectCallout">
            <a:avLst>
              <a:gd name="adj1" fmla="val 129490"/>
              <a:gd name="adj2" fmla="val -75782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点击引用来源文章旁边的右箭头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（左侧文章来自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ChemWorx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收藏夹）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297488" y="2459038"/>
            <a:ext cx="2206625" cy="1087437"/>
          </a:xfrm>
          <a:prstGeom prst="wedgeRoundRectCallout">
            <a:avLst>
              <a:gd name="adj1" fmla="val 25684"/>
              <a:gd name="adj2" fmla="val 91389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所选文章进入右栏后，点击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Insert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1688" y="4608513"/>
            <a:ext cx="4651375" cy="2044700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圆角矩形标注 6"/>
          <p:cNvSpPr/>
          <p:nvPr/>
        </p:nvSpPr>
        <p:spPr>
          <a:xfrm>
            <a:off x="531813" y="4818063"/>
            <a:ext cx="2411412" cy="1087437"/>
          </a:xfrm>
          <a:prstGeom prst="wedgeRoundRectCallout">
            <a:avLst>
              <a:gd name="adj1" fmla="val 165707"/>
              <a:gd name="adj2" fmla="val 60943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引文的域标记自动出现在句子后面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849313"/>
            <a:ext cx="8750300" cy="51562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圆角矩形标注 11"/>
          <p:cNvSpPr/>
          <p:nvPr/>
        </p:nvSpPr>
        <p:spPr>
          <a:xfrm>
            <a:off x="300038" y="2476500"/>
            <a:ext cx="2525712" cy="1276350"/>
          </a:xfrm>
          <a:prstGeom prst="wedgeRoundRectCallout">
            <a:avLst>
              <a:gd name="adj1" fmla="val 8833"/>
              <a:gd name="adj2" fmla="val -164023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7.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将光标放到适当位置，点击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Insert 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Bibiliography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15913" y="4660900"/>
            <a:ext cx="2359025" cy="1087438"/>
          </a:xfrm>
          <a:prstGeom prst="wedgeRoundRectCallout">
            <a:avLst>
              <a:gd name="adj1" fmla="val 92402"/>
              <a:gd name="adj2" fmla="val 21798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8.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符合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格式要求的文献条目自动生成在文章后面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4667250" y="877888"/>
            <a:ext cx="3767138" cy="1333500"/>
          </a:xfrm>
          <a:prstGeom prst="wedgeRoundRectCallout">
            <a:avLst>
              <a:gd name="adj1" fmla="val -107460"/>
              <a:gd name="adj2" fmla="val -2601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设置文献条目格式，点击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Change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Style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，搜索到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ACS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格式的名称，点击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Apply</a:t>
            </a:r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375" y="2308225"/>
            <a:ext cx="3351213" cy="27686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5502275" y="3657600"/>
            <a:ext cx="993775" cy="1730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0600" name="TextBox 7"/>
          <p:cNvSpPr txBox="1">
            <a:spLocks noChangeArrowheads="1"/>
          </p:cNvSpPr>
          <p:nvPr/>
        </p:nvSpPr>
        <p:spPr bwMode="auto">
          <a:xfrm>
            <a:off x="46038" y="6227763"/>
            <a:ext cx="9097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※ ACS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期刊的文献条目格式有数种，可参看目标期刊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sample issue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文章的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Bibliography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7713"/>
            <a:ext cx="9144000" cy="405606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圆角矩形标注 9"/>
          <p:cNvSpPr/>
          <p:nvPr/>
        </p:nvSpPr>
        <p:spPr>
          <a:xfrm>
            <a:off x="393700" y="5616575"/>
            <a:ext cx="2674938" cy="647700"/>
          </a:xfrm>
          <a:prstGeom prst="wedgeRoundRectCallout">
            <a:avLst>
              <a:gd name="adj1" fmla="val -17875"/>
              <a:gd name="adj2" fmla="val -25133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b="1" dirty="0"/>
              <a:t>2. </a:t>
            </a:r>
            <a:r>
              <a:rPr lang="zh-CN" altLang="en-US" b="1" dirty="0"/>
              <a:t>左栏：各种快速链接</a:t>
            </a:r>
            <a:endParaRPr lang="en-US" altLang="zh-CN" b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点击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ActiveView</a:t>
            </a:r>
            <a:r>
              <a:rPr lang="en-US" altLang="zh-CN" sz="24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PDF </a:t>
            </a:r>
            <a:r>
              <a:rPr lang="zh-CN" altLang="en-US" sz="24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≈ 打开一个在线  </a:t>
            </a:r>
            <a:r>
              <a:rPr lang="en-US" altLang="zh-CN" sz="24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Adobe Reader</a:t>
            </a:r>
            <a:endParaRPr lang="zh-CN" altLang="zh-CN" sz="2400" b="1" dirty="0" smtClean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007100" y="1401763"/>
            <a:ext cx="1225550" cy="647700"/>
          </a:xfrm>
          <a:prstGeom prst="wedgeRoundRectCallout">
            <a:avLst>
              <a:gd name="adj1" fmla="val 157919"/>
              <a:gd name="adj2" fmla="val -9750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/>
              <a:t>1. </a:t>
            </a:r>
            <a:r>
              <a:rPr lang="zh-CN" altLang="en-US" b="1" dirty="0"/>
              <a:t>工具栏</a:t>
            </a:r>
            <a:endParaRPr lang="en-US" altLang="zh-CN" b="1" dirty="0"/>
          </a:p>
        </p:txBody>
      </p:sp>
      <p:sp>
        <p:nvSpPr>
          <p:cNvPr id="12" name="圆角矩形标注 11"/>
          <p:cNvSpPr/>
          <p:nvPr/>
        </p:nvSpPr>
        <p:spPr>
          <a:xfrm>
            <a:off x="6700838" y="5429250"/>
            <a:ext cx="1651000" cy="649288"/>
          </a:xfrm>
          <a:prstGeom prst="wedgeRoundRectCallout">
            <a:avLst>
              <a:gd name="adj1" fmla="val -560"/>
              <a:gd name="adj2" fmla="val -19660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/>
              <a:t>3. </a:t>
            </a:r>
            <a:r>
              <a:rPr lang="zh-CN" altLang="en-US" b="1" dirty="0"/>
              <a:t>右栏：全文</a:t>
            </a: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 txBox="1">
            <a:spLocks/>
          </p:cNvSpPr>
          <p:nvPr/>
        </p:nvSpPr>
        <p:spPr bwMode="auto">
          <a:xfrm>
            <a:off x="1973263" y="2482850"/>
            <a:ext cx="543242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600">
                <a:solidFill>
                  <a:srgbClr val="0039A6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谢谢观看！</a:t>
            </a:r>
            <a:endParaRPr lang="en-US" altLang="zh-CN" sz="3600">
              <a:solidFill>
                <a:srgbClr val="0039A6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en-US" altLang="zh-CN" sz="3600">
              <a:solidFill>
                <a:srgbClr val="0039A6"/>
              </a:solidFill>
              <a:ea typeface="微软雅黑" pitchFamily="34" charset="-122"/>
              <a:cs typeface="Arial" charset="0"/>
            </a:endParaRPr>
          </a:p>
        </p:txBody>
      </p:sp>
      <p:sp>
        <p:nvSpPr>
          <p:cNvPr id="124931" name="矩形 2"/>
          <p:cNvSpPr>
            <a:spLocks noChangeArrowheads="1"/>
          </p:cNvSpPr>
          <p:nvPr/>
        </p:nvSpPr>
        <p:spPr bwMode="auto">
          <a:xfrm>
            <a:off x="4240213" y="3713163"/>
            <a:ext cx="457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zh-CN" altLang="en-US" dirty="0">
                <a:latin typeface="华文仿宋" pitchFamily="2" charset="-122"/>
                <a:ea typeface="华文仿宋" pitchFamily="2" charset="-122"/>
              </a:rPr>
              <a:t>更多问题请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联系</a:t>
            </a:r>
            <a:endParaRPr lang="en-US" altLang="zh-CN" dirty="0">
              <a:latin typeface="华文仿宋" pitchFamily="2" charset="-122"/>
              <a:ea typeface="华文仿宋" pitchFamily="2" charset="-122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endParaRPr lang="zh-CN" altLang="en-US" dirty="0">
              <a:latin typeface="华文仿宋" pitchFamily="2" charset="-122"/>
              <a:ea typeface="华文仿宋" pitchFamily="2" charset="-122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en-US" altLang="zh-CN" dirty="0">
                <a:ea typeface="华文仿宋" pitchFamily="2" charset="-122"/>
              </a:rPr>
              <a:t>iGroup </a:t>
            </a:r>
            <a:r>
              <a:rPr lang="zh-CN" altLang="en-US" dirty="0" smtClean="0">
                <a:ea typeface="华文仿宋" pitchFamily="2" charset="-122"/>
              </a:rPr>
              <a:t>办公室</a:t>
            </a:r>
            <a:endParaRPr lang="en-US" altLang="zh-CN" dirty="0">
              <a:latin typeface="华文仿宋" pitchFamily="2" charset="-122"/>
              <a:ea typeface="华文仿宋" pitchFamily="2" charset="-122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021-64454595</a:t>
            </a:r>
            <a:r>
              <a:rPr lang="zh-CN" altLang="en-US" dirty="0">
                <a:latin typeface="华文仿宋" pitchFamily="2" charset="-122"/>
                <a:ea typeface="华文仿宋" pitchFamily="2" charset="-122"/>
              </a:rPr>
              <a:t>（上海）</a:t>
            </a: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zh-CN" altLang="en-US" dirty="0">
                <a:latin typeface="华文仿宋" pitchFamily="2" charset="-122"/>
                <a:ea typeface="华文仿宋" pitchFamily="2" charset="-122"/>
              </a:rPr>
              <a:t>            </a:t>
            </a: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010-82331971</a:t>
            </a:r>
            <a:r>
              <a:rPr lang="zh-CN" altLang="en-US" dirty="0">
                <a:latin typeface="华文仿宋" pitchFamily="2" charset="-122"/>
                <a:ea typeface="华文仿宋" pitchFamily="2" charset="-122"/>
              </a:rPr>
              <a:t>（北京）</a:t>
            </a: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zh-CN" altLang="en-US" dirty="0">
                <a:latin typeface="华文仿宋" pitchFamily="2" charset="-122"/>
                <a:ea typeface="华文仿宋" pitchFamily="2" charset="-122"/>
              </a:rPr>
              <a:t>            </a:t>
            </a: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029-88130578</a:t>
            </a:r>
            <a:r>
              <a:rPr lang="zh-CN" altLang="en-US" dirty="0">
                <a:latin typeface="华文仿宋" pitchFamily="2" charset="-122"/>
                <a:ea typeface="华文仿宋" pitchFamily="2" charset="-122"/>
              </a:rPr>
              <a:t>（西安）</a:t>
            </a:r>
            <a:endParaRPr lang="en-US" altLang="zh-CN" dirty="0">
              <a:latin typeface="华文仿宋" pitchFamily="2" charset="-122"/>
              <a:ea typeface="华文仿宋" pitchFamily="2" charset="-122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            020-83274076</a:t>
            </a:r>
            <a:r>
              <a:rPr lang="zh-CN" altLang="en-US" dirty="0">
                <a:latin typeface="华文仿宋" pitchFamily="2" charset="-122"/>
                <a:ea typeface="华文仿宋" pitchFamily="2" charset="-122"/>
              </a:rPr>
              <a:t>（广州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）</a:t>
            </a:r>
            <a:endParaRPr lang="en-US" altLang="zh-CN" dirty="0" smtClean="0">
              <a:latin typeface="华文仿宋" pitchFamily="2" charset="-122"/>
              <a:ea typeface="华文仿宋" pitchFamily="2" charset="-122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endParaRPr lang="en-US" altLang="zh-CN" dirty="0">
              <a:latin typeface="华文仿宋" pitchFamily="2" charset="-122"/>
              <a:ea typeface="华文仿宋" pitchFamily="2" charset="-122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http://www.igroup.com.cn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88" y="3111500"/>
            <a:ext cx="9205913" cy="4508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1. 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工具栏</a:t>
            </a:r>
            <a:endParaRPr lang="zh-CN" altLang="zh-CN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06375" y="5372100"/>
            <a:ext cx="1690688" cy="647700"/>
          </a:xfrm>
          <a:prstGeom prst="wedgeRoundRectCallout">
            <a:avLst>
              <a:gd name="adj1" fmla="val -28137"/>
              <a:gd name="adj2" fmla="val -33969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文字选取</a:t>
            </a:r>
            <a:endParaRPr lang="en-US" altLang="zh-CN" sz="2000" b="1" dirty="0"/>
          </a:p>
        </p:txBody>
      </p:sp>
      <p:sp>
        <p:nvSpPr>
          <p:cNvPr id="12" name="圆角矩形标注 11"/>
          <p:cNvSpPr/>
          <p:nvPr/>
        </p:nvSpPr>
        <p:spPr>
          <a:xfrm>
            <a:off x="1160463" y="4284663"/>
            <a:ext cx="1760537" cy="877887"/>
          </a:xfrm>
          <a:prstGeom prst="wedgeRoundRectCallout">
            <a:avLst>
              <a:gd name="adj1" fmla="val -37251"/>
              <a:gd name="adj2" fmla="val -13539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高亮和图形标记工具</a:t>
            </a:r>
            <a:endParaRPr lang="en-US" altLang="zh-CN" sz="2000" b="1" dirty="0"/>
          </a:p>
        </p:txBody>
      </p:sp>
      <p:sp>
        <p:nvSpPr>
          <p:cNvPr id="14" name="矩形 13"/>
          <p:cNvSpPr/>
          <p:nvPr/>
        </p:nvSpPr>
        <p:spPr>
          <a:xfrm>
            <a:off x="860425" y="3140075"/>
            <a:ext cx="2306638" cy="396875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sp>
        <p:nvSpPr>
          <p:cNvPr id="15" name="矩形 14"/>
          <p:cNvSpPr/>
          <p:nvPr/>
        </p:nvSpPr>
        <p:spPr>
          <a:xfrm>
            <a:off x="7248525" y="3141663"/>
            <a:ext cx="1895475" cy="395287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sp>
        <p:nvSpPr>
          <p:cNvPr id="16" name="圆角矩形标注 15"/>
          <p:cNvSpPr/>
          <p:nvPr/>
        </p:nvSpPr>
        <p:spPr>
          <a:xfrm>
            <a:off x="3032125" y="4557713"/>
            <a:ext cx="2058988" cy="928687"/>
          </a:xfrm>
          <a:prstGeom prst="wedgeRoundRectCallout">
            <a:avLst>
              <a:gd name="adj1" fmla="val -31468"/>
              <a:gd name="adj2" fmla="val -16718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设置线条粗细和高亮颜色</a:t>
            </a:r>
            <a:endParaRPr lang="en-US" altLang="zh-CN" sz="2000" b="1" dirty="0"/>
          </a:p>
        </p:txBody>
      </p:sp>
      <p:sp>
        <p:nvSpPr>
          <p:cNvPr id="17" name="圆角矩形标注 16"/>
          <p:cNvSpPr/>
          <p:nvPr/>
        </p:nvSpPr>
        <p:spPr>
          <a:xfrm>
            <a:off x="5749925" y="4514850"/>
            <a:ext cx="1155700" cy="647700"/>
          </a:xfrm>
          <a:prstGeom prst="wedgeRoundRectCallout">
            <a:avLst>
              <a:gd name="adj1" fmla="val -200109"/>
              <a:gd name="adj2" fmla="val -21758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添加您的批注</a:t>
            </a:r>
            <a:endParaRPr lang="en-US" altLang="zh-CN" sz="2000" b="1" dirty="0"/>
          </a:p>
        </p:txBody>
      </p:sp>
      <p:sp>
        <p:nvSpPr>
          <p:cNvPr id="19" name="圆角矩形标注 18"/>
          <p:cNvSpPr/>
          <p:nvPr/>
        </p:nvSpPr>
        <p:spPr>
          <a:xfrm>
            <a:off x="6122988" y="1023938"/>
            <a:ext cx="1819275" cy="801687"/>
          </a:xfrm>
          <a:prstGeom prst="wedgeRoundRectCallout">
            <a:avLst>
              <a:gd name="adj1" fmla="val 59164"/>
              <a:gd name="adj2" fmla="val 23693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调节视图比例</a:t>
            </a:r>
            <a:endParaRPr lang="en-US" altLang="zh-CN" sz="2000" b="1" dirty="0"/>
          </a:p>
        </p:txBody>
      </p: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2019300" y="5495925"/>
            <a:ext cx="6483350" cy="744538"/>
            <a:chOff x="2019300" y="5495925"/>
            <a:chExt cx="6483350" cy="745014"/>
          </a:xfrm>
        </p:grpSpPr>
        <p:sp>
          <p:nvSpPr>
            <p:cNvPr id="21" name="TextBox 20"/>
            <p:cNvSpPr txBox="1"/>
            <p:nvPr/>
          </p:nvSpPr>
          <p:spPr>
            <a:xfrm>
              <a:off x="2019300" y="5502279"/>
              <a:ext cx="6483350" cy="738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/>
                <a:t> </a:t>
              </a:r>
              <a:r>
                <a:rPr lang="zh-CN" altLang="en-US" sz="2000" b="1" dirty="0"/>
                <a:t>→ </a:t>
              </a:r>
              <a:r>
                <a:rPr lang="zh-CN" altLang="en-US" b="1" dirty="0">
                  <a:latin typeface="+mn-ea"/>
                  <a:ea typeface="+mn-ea"/>
                </a:rPr>
                <a:t>选择一段文字后，会出现浮窗               可整段标记高亮、复制或在谷歌、维基百科查找所选内容</a:t>
              </a: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67375" y="5495925"/>
              <a:ext cx="1539875" cy="4130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3" name="圆角矩形标注 22"/>
          <p:cNvSpPr/>
          <p:nvPr/>
        </p:nvSpPr>
        <p:spPr>
          <a:xfrm>
            <a:off x="3589338" y="1011238"/>
            <a:ext cx="2157412" cy="801687"/>
          </a:xfrm>
          <a:prstGeom prst="wedgeRoundRectCallout">
            <a:avLst>
              <a:gd name="adj1" fmla="val 69864"/>
              <a:gd name="adj2" fmla="val 24885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全文关键词搜索</a:t>
            </a:r>
            <a:endParaRPr lang="en-US" altLang="zh-CN" sz="2000" b="1" dirty="0"/>
          </a:p>
        </p:txBody>
      </p:sp>
      <p:sp>
        <p:nvSpPr>
          <p:cNvPr id="18" name="圆角矩形标注 17"/>
          <p:cNvSpPr/>
          <p:nvPr/>
        </p:nvSpPr>
        <p:spPr>
          <a:xfrm>
            <a:off x="2006600" y="2387600"/>
            <a:ext cx="1493838" cy="476250"/>
          </a:xfrm>
          <a:prstGeom prst="wedgeRoundRectCallout">
            <a:avLst>
              <a:gd name="adj1" fmla="val 135292"/>
              <a:gd name="adj2" fmla="val 13834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latin typeface="Arial" pitchFamily="34" charset="0"/>
                <a:cs typeface="Arial" pitchFamily="34" charset="0"/>
              </a:rPr>
              <a:t>打印文章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	1. 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工具栏</a:t>
            </a:r>
            <a:endParaRPr lang="zh-CN" altLang="zh-CN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808663" y="2566988"/>
            <a:ext cx="1458912" cy="871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1962150" y="2633663"/>
            <a:ext cx="822325" cy="77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296988" y="3987800"/>
            <a:ext cx="64817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latin typeface="Arial" pitchFamily="34" charset="0"/>
                <a:ea typeface="+mn-ea"/>
                <a:cs typeface="Arial" pitchFamily="34" charset="0"/>
              </a:rPr>
              <a:t> 登陆后，工具栏最右侧的</a:t>
            </a:r>
            <a:r>
              <a:rPr lang="en-US" altLang="zh-CN" sz="2000" b="1" dirty="0" err="1">
                <a:latin typeface="Arial" pitchFamily="34" charset="0"/>
                <a:cs typeface="Arial" pitchFamily="34" charset="0"/>
              </a:rPr>
              <a:t>ChemWorx</a:t>
            </a:r>
            <a:r>
              <a:rPr lang="zh-CN" altLang="en-US" sz="2000" b="1" dirty="0">
                <a:latin typeface="Arial" pitchFamily="34" charset="0"/>
                <a:ea typeface="+mn-ea"/>
                <a:cs typeface="Arial" pitchFamily="34" charset="0"/>
              </a:rPr>
              <a:t>标记有变化</a:t>
            </a:r>
            <a:endParaRPr lang="en-US" altLang="zh-CN" sz="2000" b="1" dirty="0">
              <a:latin typeface="Arial" pitchFamily="34" charset="0"/>
              <a:ea typeface="+mn-ea"/>
              <a:cs typeface="Arial" pitchFamily="34" charset="0"/>
            </a:endParaRPr>
          </a:p>
          <a:p>
            <a:pPr algn="ctr">
              <a:defRPr/>
            </a:pPr>
            <a:endParaRPr lang="en-US" altLang="zh-CN" sz="2000" b="1" dirty="0">
              <a:latin typeface="Arial" pitchFamily="34" charset="0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en-US" altLang="zh-CN" sz="2000" b="1" dirty="0" err="1">
                <a:latin typeface="Arial" pitchFamily="34" charset="0"/>
                <a:ea typeface="+mn-ea"/>
                <a:cs typeface="Arial" pitchFamily="34" charset="0"/>
              </a:rPr>
              <a:t>ChemWorx</a:t>
            </a:r>
            <a:r>
              <a:rPr lang="zh-CN" altLang="en-US" sz="2000" b="1" dirty="0">
                <a:latin typeface="Arial" pitchFamily="34" charset="0"/>
                <a:ea typeface="+mn-ea"/>
                <a:cs typeface="Arial" pitchFamily="34" charset="0"/>
              </a:rPr>
              <a:t>详细介绍见第</a:t>
            </a:r>
            <a:r>
              <a:rPr lang="en-US" altLang="zh-CN" sz="2000" b="1" dirty="0">
                <a:latin typeface="Arial" pitchFamily="34" charset="0"/>
                <a:ea typeface="+mn-ea"/>
                <a:cs typeface="Arial" pitchFamily="34" charset="0"/>
              </a:rPr>
              <a:t>12</a:t>
            </a:r>
            <a:r>
              <a:rPr lang="zh-CN" altLang="en-US" sz="2000" b="1" dirty="0">
                <a:latin typeface="Arial" pitchFamily="34" charset="0"/>
                <a:ea typeface="+mn-ea"/>
                <a:cs typeface="Arial" pitchFamily="34" charset="0"/>
              </a:rPr>
              <a:t>页</a:t>
            </a:r>
            <a:endParaRPr lang="zh-CN" altLang="en-US" sz="16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虚尾箭头 24"/>
          <p:cNvSpPr/>
          <p:nvPr/>
        </p:nvSpPr>
        <p:spPr>
          <a:xfrm>
            <a:off x="3479800" y="2811463"/>
            <a:ext cx="1706563" cy="450850"/>
          </a:xfrm>
          <a:prstGeom prst="stripedRightArrow">
            <a:avLst>
              <a:gd name="adj1" fmla="val 56061"/>
              <a:gd name="adj2" fmla="val 1348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	2. 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左栏</a:t>
            </a:r>
            <a:endParaRPr lang="zh-CN" altLang="zh-CN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8611" name="组合 12"/>
          <p:cNvGrpSpPr>
            <a:grpSpLocks/>
          </p:cNvGrpSpPr>
          <p:nvPr/>
        </p:nvGrpSpPr>
        <p:grpSpPr bwMode="auto">
          <a:xfrm>
            <a:off x="771525" y="881063"/>
            <a:ext cx="7853363" cy="5541962"/>
            <a:chOff x="334158" y="881064"/>
            <a:chExt cx="7854499" cy="5542069"/>
          </a:xfrm>
        </p:grpSpPr>
        <p:pic>
          <p:nvPicPr>
            <p:cNvPr id="19558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8412" y="881064"/>
              <a:ext cx="2484797" cy="5534132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9558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4158" y="882651"/>
              <a:ext cx="2464156" cy="5540482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0" name="圆角矩形标注 9"/>
            <p:cNvSpPr/>
            <p:nvPr/>
          </p:nvSpPr>
          <p:spPr>
            <a:xfrm>
              <a:off x="1993336" y="4032312"/>
              <a:ext cx="2168839" cy="2382884"/>
            </a:xfrm>
            <a:prstGeom prst="wedgeRoundRectCallout">
              <a:avLst>
                <a:gd name="adj1" fmla="val -107500"/>
                <a:gd name="adj2" fmla="val -163994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000" b="1" dirty="0"/>
                <a:t>列出论文所有的参考文献，点击时，右栏自动跳到与之对应的引文编号，点击编号出现文摘浮窗。</a:t>
              </a:r>
              <a:endParaRPr lang="en-US" altLang="zh-CN" sz="2000" b="1" dirty="0"/>
            </a:p>
          </p:txBody>
        </p:sp>
        <p:sp>
          <p:nvSpPr>
            <p:cNvPr id="9" name="圆角矩形标注 8"/>
            <p:cNvSpPr/>
            <p:nvPr/>
          </p:nvSpPr>
          <p:spPr>
            <a:xfrm>
              <a:off x="6458032" y="5535704"/>
              <a:ext cx="1730625" cy="865204"/>
            </a:xfrm>
            <a:prstGeom prst="wedgeRoundRectCallout">
              <a:avLst>
                <a:gd name="adj1" fmla="val -120341"/>
                <a:gd name="adj2" fmla="val -534674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dirty="0"/>
                <a:t>论文所有页</a:t>
              </a:r>
              <a:endParaRPr lang="en-US" altLang="zh-CN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0913" y="873125"/>
            <a:ext cx="2513012" cy="551338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988" y="896938"/>
            <a:ext cx="2444750" cy="55181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	2. </a:t>
            </a:r>
            <a:r>
              <a:rPr lang="zh-CN" altLang="en-US" sz="24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左栏</a:t>
            </a:r>
            <a:endParaRPr lang="zh-CN" altLang="zh-CN" sz="2400" b="1" dirty="0" smtClean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9637" name="组合 12"/>
          <p:cNvGrpSpPr>
            <a:grpSpLocks/>
          </p:cNvGrpSpPr>
          <p:nvPr/>
        </p:nvGrpSpPr>
        <p:grpSpPr bwMode="auto">
          <a:xfrm>
            <a:off x="615950" y="4040188"/>
            <a:ext cx="8199438" cy="1787525"/>
            <a:chOff x="177921" y="4039814"/>
            <a:chExt cx="8201834" cy="1787876"/>
          </a:xfrm>
        </p:grpSpPr>
        <p:sp>
          <p:nvSpPr>
            <p:cNvPr id="10" name="圆角矩形标注 9"/>
            <p:cNvSpPr/>
            <p:nvPr/>
          </p:nvSpPr>
          <p:spPr>
            <a:xfrm>
              <a:off x="177921" y="4046165"/>
              <a:ext cx="2169159" cy="1781525"/>
            </a:xfrm>
            <a:prstGeom prst="wedgeRoundRectCallout">
              <a:avLst>
                <a:gd name="adj1" fmla="val 19001"/>
                <a:gd name="adj2" fmla="val -201342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b="1" dirty="0"/>
                <a:t>在此处输入批注。</a:t>
              </a:r>
              <a:endParaRPr lang="en-US" altLang="zh-CN" b="1" dirty="0"/>
            </a:p>
            <a:p>
              <a:pPr>
                <a:defRPr/>
              </a:pPr>
              <a:r>
                <a:rPr lang="zh-CN" altLang="en-US" b="1" dirty="0"/>
                <a:t>点击右下角的</a:t>
              </a:r>
              <a:r>
                <a:rPr lang="en-US" altLang="zh-CN" b="1" dirty="0"/>
                <a:t>×</a:t>
              </a:r>
              <a:r>
                <a:rPr lang="zh-CN" altLang="en-US" b="1" dirty="0"/>
                <a:t>，删除一条批注。</a:t>
              </a:r>
              <a:endParaRPr lang="en-US" altLang="zh-CN" b="1" dirty="0"/>
            </a:p>
            <a:p>
              <a:pPr>
                <a:defRPr/>
              </a:pPr>
              <a:r>
                <a:rPr lang="zh-CN" altLang="en-US" b="1" dirty="0"/>
                <a:t>点击右上角的</a:t>
              </a:r>
              <a:r>
                <a:rPr lang="en-US" altLang="zh-CN" b="1" dirty="0"/>
                <a:t>×</a:t>
              </a:r>
              <a:r>
                <a:rPr lang="zh-CN" altLang="en-US" b="1" dirty="0"/>
                <a:t>，删除所有批注。</a:t>
              </a:r>
              <a:endParaRPr lang="en-US" altLang="zh-CN" b="1" dirty="0"/>
            </a:p>
          </p:txBody>
        </p:sp>
        <p:sp>
          <p:nvSpPr>
            <p:cNvPr id="9" name="圆角矩形标注 8"/>
            <p:cNvSpPr/>
            <p:nvPr/>
          </p:nvSpPr>
          <p:spPr>
            <a:xfrm>
              <a:off x="6086735" y="4039814"/>
              <a:ext cx="2293020" cy="1692607"/>
            </a:xfrm>
            <a:prstGeom prst="wedgeRoundRectCallout">
              <a:avLst>
                <a:gd name="adj1" fmla="val -45220"/>
                <a:gd name="adj2" fmla="val -211834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b="1" dirty="0"/>
                <a:t>列出所有含搜索词的句子及其页码，点击后，右栏自动跳至该处。</a:t>
              </a:r>
              <a:endParaRPr lang="en-US" altLang="zh-CN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8585</TotalTime>
  <Words>1880</Words>
  <Application>Microsoft Office PowerPoint</Application>
  <PresentationFormat>全屏显示(4:3)</PresentationFormat>
  <Paragraphs>220</Paragraphs>
  <Slides>50</Slides>
  <Notes>48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50</vt:i4>
      </vt:variant>
    </vt:vector>
  </HeadingPairs>
  <TitlesOfParts>
    <vt:vector size="56" baseType="lpstr">
      <vt:lpstr>Office Theme</vt:lpstr>
      <vt:lpstr>1_Office Theme</vt:lpstr>
      <vt:lpstr>Custom Design</vt:lpstr>
      <vt:lpstr>6_Office Theme</vt:lpstr>
      <vt:lpstr>7_Office Theme</vt:lpstr>
      <vt:lpstr>8_Office Theme</vt:lpstr>
      <vt:lpstr>幻灯片 1</vt:lpstr>
      <vt:lpstr>幻灯片 2</vt:lpstr>
      <vt:lpstr>幻灯片 3</vt:lpstr>
      <vt:lpstr>ActiveView PDF – 升级版PDF全文</vt:lpstr>
      <vt:lpstr>点击 ActiveView PDF ≈ 打开一个在线  Adobe Reader</vt:lpstr>
      <vt:lpstr> 1. 工具栏</vt:lpstr>
      <vt:lpstr> 1. 工具栏</vt:lpstr>
      <vt:lpstr> 2. 左栏</vt:lpstr>
      <vt:lpstr> 2. 左栏</vt:lpstr>
      <vt:lpstr> 3. 右栏</vt:lpstr>
      <vt:lpstr>—— Shift your research into high gear.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M. Pastore</dc:creator>
  <cp:lastModifiedBy>USER</cp:lastModifiedBy>
  <cp:revision>578</cp:revision>
  <cp:lastPrinted>2012-01-30T17:28:57Z</cp:lastPrinted>
  <dcterms:created xsi:type="dcterms:W3CDTF">2012-01-30T03:00:45Z</dcterms:created>
  <dcterms:modified xsi:type="dcterms:W3CDTF">2015-11-24T00:20:01Z</dcterms:modified>
</cp:coreProperties>
</file>